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5"/>
  </p:notesMasterIdLst>
  <p:sldIdLst>
    <p:sldId id="256" r:id="rId5"/>
    <p:sldId id="1695" r:id="rId6"/>
    <p:sldId id="258" r:id="rId7"/>
    <p:sldId id="271" r:id="rId8"/>
    <p:sldId id="257" r:id="rId9"/>
    <p:sldId id="266" r:id="rId10"/>
    <p:sldId id="273" r:id="rId11"/>
    <p:sldId id="260" r:id="rId12"/>
    <p:sldId id="259" r:id="rId13"/>
    <p:sldId id="274" r:id="rId14"/>
    <p:sldId id="275" r:id="rId15"/>
    <p:sldId id="282" r:id="rId16"/>
    <p:sldId id="267" r:id="rId17"/>
    <p:sldId id="276" r:id="rId18"/>
    <p:sldId id="277" r:id="rId19"/>
    <p:sldId id="278" r:id="rId20"/>
    <p:sldId id="279" r:id="rId21"/>
    <p:sldId id="280" r:id="rId22"/>
    <p:sldId id="1691" r:id="rId23"/>
    <p:sldId id="1693" r:id="rId24"/>
    <p:sldId id="1460" r:id="rId25"/>
    <p:sldId id="1671" r:id="rId26"/>
    <p:sldId id="1692" r:id="rId27"/>
    <p:sldId id="1626" r:id="rId28"/>
    <p:sldId id="1630" r:id="rId29"/>
    <p:sldId id="1639" r:id="rId30"/>
    <p:sldId id="1686" r:id="rId31"/>
    <p:sldId id="1682" r:id="rId32"/>
    <p:sldId id="1684" r:id="rId33"/>
    <p:sldId id="1688" r:id="rId34"/>
    <p:sldId id="1687" r:id="rId35"/>
    <p:sldId id="1689" r:id="rId36"/>
    <p:sldId id="1641" r:id="rId37"/>
    <p:sldId id="1694" r:id="rId38"/>
    <p:sldId id="261" r:id="rId39"/>
    <p:sldId id="262" r:id="rId40"/>
    <p:sldId id="283" r:id="rId41"/>
    <p:sldId id="299" r:id="rId42"/>
    <p:sldId id="263" r:id="rId43"/>
    <p:sldId id="26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ED7D31"/>
    <a:srgbClr val="FFC000"/>
    <a:srgbClr val="70AD47"/>
    <a:srgbClr val="B3690D"/>
    <a:srgbClr val="4D8A7F"/>
    <a:srgbClr val="356C62"/>
    <a:srgbClr val="20463C"/>
    <a:srgbClr val="1A423A"/>
    <a:srgbClr val="FFFB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885F52-71B3-4708-951A-1A4A748B77FD}" v="402" dt="2021-01-27T19:29:11.025"/>
    <p1510:client id="{4568D5D9-069A-4694-B191-66CC4D9B0726}" v="6" dt="2021-01-25T19:29:14.9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93593" autoAdjust="0"/>
  </p:normalViewPr>
  <p:slideViewPr>
    <p:cSldViewPr snapToGrid="0">
      <p:cViewPr varScale="1">
        <p:scale>
          <a:sx n="80" d="100"/>
          <a:sy n="80" d="100"/>
        </p:scale>
        <p:origin x="55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2a77821383aa516fbbc0ac206b7317e785630d8e8326e34e32c652798f76bca1::" providerId="AD" clId="Web-{0E885F52-71B3-4708-951A-1A4A748B77FD}"/>
    <pc:docChg chg="modSld">
      <pc:chgData name="Guest User" userId="S::urn:spo:anon#2a77821383aa516fbbc0ac206b7317e785630d8e8326e34e32c652798f76bca1::" providerId="AD" clId="Web-{0E885F52-71B3-4708-951A-1A4A748B77FD}" dt="2021-01-27T19:29:11.025" v="329"/>
      <pc:docMkLst>
        <pc:docMk/>
      </pc:docMkLst>
      <pc:sldChg chg="delSp modSp">
        <pc:chgData name="Guest User" userId="S::urn:spo:anon#2a77821383aa516fbbc0ac206b7317e785630d8e8326e34e32c652798f76bca1::" providerId="AD" clId="Web-{0E885F52-71B3-4708-951A-1A4A748B77FD}" dt="2021-01-27T19:29:11.025" v="329"/>
        <pc:sldMkLst>
          <pc:docMk/>
          <pc:sldMk cId="1685642127" sldId="271"/>
        </pc:sldMkLst>
        <pc:spChg chg="del mod">
          <ac:chgData name="Guest User" userId="S::urn:spo:anon#2a77821383aa516fbbc0ac206b7317e785630d8e8326e34e32c652798f76bca1::" providerId="AD" clId="Web-{0E885F52-71B3-4708-951A-1A4A748B77FD}" dt="2021-01-27T19:29:11.025" v="329"/>
          <ac:spMkLst>
            <pc:docMk/>
            <pc:sldMk cId="1685642127" sldId="271"/>
            <ac:spMk id="11" creationId="{47C276DD-0ED2-42E8-9211-814F000323CE}"/>
          </ac:spMkLst>
        </pc:spChg>
        <pc:graphicFrameChg chg="mod modGraphic">
          <ac:chgData name="Guest User" userId="S::urn:spo:anon#2a77821383aa516fbbc0ac206b7317e785630d8e8326e34e32c652798f76bca1::" providerId="AD" clId="Web-{0E885F52-71B3-4708-951A-1A4A748B77FD}" dt="2021-01-27T19:29:07.791" v="328" actId="1076"/>
          <ac:graphicFrameMkLst>
            <pc:docMk/>
            <pc:sldMk cId="1685642127" sldId="271"/>
            <ac:graphicFrameMk id="8" creationId="{ED78D69E-097E-478E-A1E1-8E9A0ECA16DF}"/>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F40CB6-FB5F-4965-8A50-30BB28A37AFE}" type="datetimeFigureOut">
              <a:rPr lang="en-US" smtClean="0"/>
              <a:t>1/27/2021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0FB7C1-B1AB-42D3-ACFE-93E84F438DDD}" type="slidenum">
              <a:rPr lang="en-US" smtClean="0"/>
              <a:t>‹#›</a:t>
            </a:fld>
            <a:endParaRPr lang="en-US"/>
          </a:p>
        </p:txBody>
      </p:sp>
    </p:spTree>
    <p:extLst>
      <p:ext uri="{BB962C8B-B14F-4D97-AF65-F5344CB8AC3E}">
        <p14:creationId xmlns:p14="http://schemas.microsoft.com/office/powerpoint/2010/main" val="634833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Pete </a:t>
            </a:r>
          </a:p>
        </p:txBody>
      </p:sp>
      <p:sp>
        <p:nvSpPr>
          <p:cNvPr id="4" name="Slide Number Placeholder 3"/>
          <p:cNvSpPr>
            <a:spLocks noGrp="1"/>
          </p:cNvSpPr>
          <p:nvPr>
            <p:ph type="sldNum" sz="quarter" idx="5"/>
          </p:nvPr>
        </p:nvSpPr>
        <p:spPr/>
        <p:txBody>
          <a:bodyPr/>
          <a:lstStyle/>
          <a:p>
            <a:fld id="{080FB7C1-B1AB-42D3-ACFE-93E84F438DDD}" type="slidenum">
              <a:rPr lang="en-US" smtClean="0"/>
              <a:t>1</a:t>
            </a:fld>
            <a:endParaRPr lang="en-US"/>
          </a:p>
        </p:txBody>
      </p:sp>
    </p:spTree>
    <p:extLst>
      <p:ext uri="{BB962C8B-B14F-4D97-AF65-F5344CB8AC3E}">
        <p14:creationId xmlns:p14="http://schemas.microsoft.com/office/powerpoint/2010/main" val="2498045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 </a:t>
            </a:r>
          </a:p>
        </p:txBody>
      </p:sp>
      <p:sp>
        <p:nvSpPr>
          <p:cNvPr id="4" name="Slide Number Placeholder 3"/>
          <p:cNvSpPr>
            <a:spLocks noGrp="1"/>
          </p:cNvSpPr>
          <p:nvPr>
            <p:ph type="sldNum" sz="quarter" idx="5"/>
          </p:nvPr>
        </p:nvSpPr>
        <p:spPr/>
        <p:txBody>
          <a:bodyPr/>
          <a:lstStyle/>
          <a:p>
            <a:fld id="{080FB7C1-B1AB-42D3-ACFE-93E84F438DDD}" type="slidenum">
              <a:rPr lang="en-US" smtClean="0"/>
              <a:t>10</a:t>
            </a:fld>
            <a:endParaRPr lang="en-US"/>
          </a:p>
        </p:txBody>
      </p:sp>
    </p:spTree>
    <p:extLst>
      <p:ext uri="{BB962C8B-B14F-4D97-AF65-F5344CB8AC3E}">
        <p14:creationId xmlns:p14="http://schemas.microsoft.com/office/powerpoint/2010/main" val="1460952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 </a:t>
            </a:r>
            <a:endParaRPr lang="en-US"/>
          </a:p>
        </p:txBody>
      </p:sp>
      <p:sp>
        <p:nvSpPr>
          <p:cNvPr id="4" name="Slide Number Placeholder 3"/>
          <p:cNvSpPr>
            <a:spLocks noGrp="1"/>
          </p:cNvSpPr>
          <p:nvPr>
            <p:ph type="sldNum" sz="quarter" idx="5"/>
          </p:nvPr>
        </p:nvSpPr>
        <p:spPr/>
        <p:txBody>
          <a:bodyPr/>
          <a:lstStyle/>
          <a:p>
            <a:fld id="{080FB7C1-B1AB-42D3-ACFE-93E84F438DDD}" type="slidenum">
              <a:rPr lang="en-US" smtClean="0"/>
              <a:t>11</a:t>
            </a:fld>
            <a:endParaRPr lang="en-US"/>
          </a:p>
        </p:txBody>
      </p:sp>
    </p:spTree>
    <p:extLst>
      <p:ext uri="{BB962C8B-B14F-4D97-AF65-F5344CB8AC3E}">
        <p14:creationId xmlns:p14="http://schemas.microsoft.com/office/powerpoint/2010/main" val="2330198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 </a:t>
            </a:r>
          </a:p>
        </p:txBody>
      </p:sp>
      <p:sp>
        <p:nvSpPr>
          <p:cNvPr id="4" name="Slide Number Placeholder 3"/>
          <p:cNvSpPr>
            <a:spLocks noGrp="1"/>
          </p:cNvSpPr>
          <p:nvPr>
            <p:ph type="sldNum" sz="quarter" idx="5"/>
          </p:nvPr>
        </p:nvSpPr>
        <p:spPr/>
        <p:txBody>
          <a:bodyPr/>
          <a:lstStyle/>
          <a:p>
            <a:fld id="{080FB7C1-B1AB-42D3-ACFE-93E84F438DDD}" type="slidenum">
              <a:rPr lang="en-US" smtClean="0"/>
              <a:t>12</a:t>
            </a:fld>
            <a:endParaRPr lang="en-US"/>
          </a:p>
        </p:txBody>
      </p:sp>
    </p:spTree>
    <p:extLst>
      <p:ext uri="{BB962C8B-B14F-4D97-AF65-F5344CB8AC3E}">
        <p14:creationId xmlns:p14="http://schemas.microsoft.com/office/powerpoint/2010/main" val="1807115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 </a:t>
            </a:r>
          </a:p>
        </p:txBody>
      </p:sp>
      <p:sp>
        <p:nvSpPr>
          <p:cNvPr id="4" name="Slide Number Placeholder 3"/>
          <p:cNvSpPr>
            <a:spLocks noGrp="1"/>
          </p:cNvSpPr>
          <p:nvPr>
            <p:ph type="sldNum" sz="quarter" idx="5"/>
          </p:nvPr>
        </p:nvSpPr>
        <p:spPr/>
        <p:txBody>
          <a:bodyPr/>
          <a:lstStyle/>
          <a:p>
            <a:fld id="{080FB7C1-B1AB-42D3-ACFE-93E84F438DDD}" type="slidenum">
              <a:rPr lang="en-US" smtClean="0"/>
              <a:t>13</a:t>
            </a:fld>
            <a:endParaRPr lang="en-US"/>
          </a:p>
        </p:txBody>
      </p:sp>
    </p:spTree>
    <p:extLst>
      <p:ext uri="{BB962C8B-B14F-4D97-AF65-F5344CB8AC3E}">
        <p14:creationId xmlns:p14="http://schemas.microsoft.com/office/powerpoint/2010/main" val="3199612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 </a:t>
            </a:r>
          </a:p>
        </p:txBody>
      </p:sp>
      <p:sp>
        <p:nvSpPr>
          <p:cNvPr id="4" name="Slide Number Placeholder 3"/>
          <p:cNvSpPr>
            <a:spLocks noGrp="1"/>
          </p:cNvSpPr>
          <p:nvPr>
            <p:ph type="sldNum" sz="quarter" idx="5"/>
          </p:nvPr>
        </p:nvSpPr>
        <p:spPr/>
        <p:txBody>
          <a:bodyPr/>
          <a:lstStyle/>
          <a:p>
            <a:fld id="{080FB7C1-B1AB-42D3-ACFE-93E84F438DDD}" type="slidenum">
              <a:rPr lang="en-US" smtClean="0"/>
              <a:t>14</a:t>
            </a:fld>
            <a:endParaRPr lang="en-US"/>
          </a:p>
        </p:txBody>
      </p:sp>
    </p:spTree>
    <p:extLst>
      <p:ext uri="{BB962C8B-B14F-4D97-AF65-F5344CB8AC3E}">
        <p14:creationId xmlns:p14="http://schemas.microsoft.com/office/powerpoint/2010/main" val="586466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 </a:t>
            </a:r>
          </a:p>
        </p:txBody>
      </p:sp>
      <p:sp>
        <p:nvSpPr>
          <p:cNvPr id="4" name="Slide Number Placeholder 3"/>
          <p:cNvSpPr>
            <a:spLocks noGrp="1"/>
          </p:cNvSpPr>
          <p:nvPr>
            <p:ph type="sldNum" sz="quarter" idx="5"/>
          </p:nvPr>
        </p:nvSpPr>
        <p:spPr/>
        <p:txBody>
          <a:bodyPr/>
          <a:lstStyle/>
          <a:p>
            <a:fld id="{080FB7C1-B1AB-42D3-ACFE-93E84F438DDD}" type="slidenum">
              <a:rPr lang="en-US" smtClean="0"/>
              <a:t>15</a:t>
            </a:fld>
            <a:endParaRPr lang="en-US"/>
          </a:p>
        </p:txBody>
      </p:sp>
    </p:spTree>
    <p:extLst>
      <p:ext uri="{BB962C8B-B14F-4D97-AF65-F5344CB8AC3E}">
        <p14:creationId xmlns:p14="http://schemas.microsoft.com/office/powerpoint/2010/main" val="1265158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 </a:t>
            </a:r>
          </a:p>
        </p:txBody>
      </p:sp>
      <p:sp>
        <p:nvSpPr>
          <p:cNvPr id="4" name="Slide Number Placeholder 3"/>
          <p:cNvSpPr>
            <a:spLocks noGrp="1"/>
          </p:cNvSpPr>
          <p:nvPr>
            <p:ph type="sldNum" sz="quarter" idx="5"/>
          </p:nvPr>
        </p:nvSpPr>
        <p:spPr/>
        <p:txBody>
          <a:bodyPr/>
          <a:lstStyle/>
          <a:p>
            <a:fld id="{080FB7C1-B1AB-42D3-ACFE-93E84F438DDD}" type="slidenum">
              <a:rPr lang="en-US" smtClean="0"/>
              <a:t>16</a:t>
            </a:fld>
            <a:endParaRPr lang="en-US"/>
          </a:p>
        </p:txBody>
      </p:sp>
    </p:spTree>
    <p:extLst>
      <p:ext uri="{BB962C8B-B14F-4D97-AF65-F5344CB8AC3E}">
        <p14:creationId xmlns:p14="http://schemas.microsoft.com/office/powerpoint/2010/main" val="1008568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 </a:t>
            </a:r>
          </a:p>
        </p:txBody>
      </p:sp>
      <p:sp>
        <p:nvSpPr>
          <p:cNvPr id="4" name="Slide Number Placeholder 3"/>
          <p:cNvSpPr>
            <a:spLocks noGrp="1"/>
          </p:cNvSpPr>
          <p:nvPr>
            <p:ph type="sldNum" sz="quarter" idx="5"/>
          </p:nvPr>
        </p:nvSpPr>
        <p:spPr/>
        <p:txBody>
          <a:bodyPr/>
          <a:lstStyle/>
          <a:p>
            <a:fld id="{080FB7C1-B1AB-42D3-ACFE-93E84F438DDD}" type="slidenum">
              <a:rPr lang="en-US" smtClean="0"/>
              <a:t>17</a:t>
            </a:fld>
            <a:endParaRPr lang="en-US"/>
          </a:p>
        </p:txBody>
      </p:sp>
    </p:spTree>
    <p:extLst>
      <p:ext uri="{BB962C8B-B14F-4D97-AF65-F5344CB8AC3E}">
        <p14:creationId xmlns:p14="http://schemas.microsoft.com/office/powerpoint/2010/main" val="1557901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 </a:t>
            </a:r>
          </a:p>
        </p:txBody>
      </p:sp>
      <p:sp>
        <p:nvSpPr>
          <p:cNvPr id="4" name="Slide Number Placeholder 3"/>
          <p:cNvSpPr>
            <a:spLocks noGrp="1"/>
          </p:cNvSpPr>
          <p:nvPr>
            <p:ph type="sldNum" sz="quarter" idx="5"/>
          </p:nvPr>
        </p:nvSpPr>
        <p:spPr/>
        <p:txBody>
          <a:bodyPr/>
          <a:lstStyle/>
          <a:p>
            <a:fld id="{080FB7C1-B1AB-42D3-ACFE-93E84F438DDD}" type="slidenum">
              <a:rPr lang="en-US" smtClean="0"/>
              <a:t>18</a:t>
            </a:fld>
            <a:endParaRPr lang="en-US"/>
          </a:p>
        </p:txBody>
      </p:sp>
    </p:spTree>
    <p:extLst>
      <p:ext uri="{BB962C8B-B14F-4D97-AF65-F5344CB8AC3E}">
        <p14:creationId xmlns:p14="http://schemas.microsoft.com/office/powerpoint/2010/main" val="2458926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Todd </a:t>
            </a:r>
          </a:p>
        </p:txBody>
      </p:sp>
      <p:sp>
        <p:nvSpPr>
          <p:cNvPr id="4" name="Slide Number Placeholder 3"/>
          <p:cNvSpPr>
            <a:spLocks noGrp="1"/>
          </p:cNvSpPr>
          <p:nvPr>
            <p:ph type="sldNum" sz="quarter" idx="5"/>
          </p:nvPr>
        </p:nvSpPr>
        <p:spPr/>
        <p:txBody>
          <a:bodyPr/>
          <a:lstStyle/>
          <a:p>
            <a:fld id="{080FB7C1-B1AB-42D3-ACFE-93E84F438DDD}" type="slidenum">
              <a:rPr lang="en-US" smtClean="0"/>
              <a:t>19</a:t>
            </a:fld>
            <a:endParaRPr lang="en-US"/>
          </a:p>
        </p:txBody>
      </p:sp>
    </p:spTree>
    <p:extLst>
      <p:ext uri="{BB962C8B-B14F-4D97-AF65-F5344CB8AC3E}">
        <p14:creationId xmlns:p14="http://schemas.microsoft.com/office/powerpoint/2010/main" val="640827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Pete </a:t>
            </a:r>
          </a:p>
        </p:txBody>
      </p:sp>
      <p:sp>
        <p:nvSpPr>
          <p:cNvPr id="4" name="Slide Number Placeholder 3"/>
          <p:cNvSpPr>
            <a:spLocks noGrp="1"/>
          </p:cNvSpPr>
          <p:nvPr>
            <p:ph type="sldNum" sz="quarter" idx="5"/>
          </p:nvPr>
        </p:nvSpPr>
        <p:spPr/>
        <p:txBody>
          <a:bodyPr/>
          <a:lstStyle/>
          <a:p>
            <a:fld id="{080FB7C1-B1AB-42D3-ACFE-93E84F438DDD}" type="slidenum">
              <a:rPr lang="en-US" smtClean="0"/>
              <a:t>2</a:t>
            </a:fld>
            <a:endParaRPr lang="en-US"/>
          </a:p>
        </p:txBody>
      </p:sp>
    </p:spTree>
    <p:extLst>
      <p:ext uri="{BB962C8B-B14F-4D97-AF65-F5344CB8AC3E}">
        <p14:creationId xmlns:p14="http://schemas.microsoft.com/office/powerpoint/2010/main" val="2957787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Todd </a:t>
            </a:r>
          </a:p>
          <a:p>
            <a:endParaRPr lang="en-US" dirty="0"/>
          </a:p>
        </p:txBody>
      </p:sp>
      <p:sp>
        <p:nvSpPr>
          <p:cNvPr id="4" name="Slide Number Placeholder 3"/>
          <p:cNvSpPr>
            <a:spLocks noGrp="1"/>
          </p:cNvSpPr>
          <p:nvPr>
            <p:ph type="sldNum" sz="quarter" idx="5"/>
          </p:nvPr>
        </p:nvSpPr>
        <p:spPr/>
        <p:txBody>
          <a:bodyPr/>
          <a:lstStyle/>
          <a:p>
            <a:fld id="{080FB7C1-B1AB-42D3-ACFE-93E84F438DDD}" type="slidenum">
              <a:rPr lang="en-US" smtClean="0"/>
              <a:t>20</a:t>
            </a:fld>
            <a:endParaRPr lang="en-US"/>
          </a:p>
        </p:txBody>
      </p:sp>
    </p:spTree>
    <p:extLst>
      <p:ext uri="{BB962C8B-B14F-4D97-AF65-F5344CB8AC3E}">
        <p14:creationId xmlns:p14="http://schemas.microsoft.com/office/powerpoint/2010/main" val="1271101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800" b="0" i="0" u="none" strike="noStrike" baseline="0">
                <a:solidFill>
                  <a:srgbClr val="555555"/>
                </a:solidFill>
                <a:latin typeface="AkzidenzGrotesk-Roman"/>
              </a:rPr>
              <a:t>Research continued to confirm that the making of an outdoor participant began with convenient, close-to-home outdoor recreation opportunities. Most</a:t>
            </a:r>
          </a:p>
          <a:p>
            <a:pPr algn="l"/>
            <a:r>
              <a:rPr lang="en-US" sz="1800" b="0" i="0" u="none" strike="noStrike" baseline="0">
                <a:solidFill>
                  <a:srgbClr val="555555"/>
                </a:solidFill>
                <a:latin typeface="AkzidenzGrotesk-Roman"/>
              </a:rPr>
              <a:t>participants, 63.3 percent, traveled only ten miles from their homes to their outdoor activities. A much smaller 18.9 percent of participants ventured 25 miles</a:t>
            </a:r>
          </a:p>
          <a:p>
            <a:pPr algn="l"/>
            <a:r>
              <a:rPr lang="en-US" sz="1800" b="0" i="0" u="none" strike="noStrike" baseline="0">
                <a:solidFill>
                  <a:srgbClr val="555555"/>
                </a:solidFill>
                <a:latin typeface="AkzidenzGrotesk-Roman"/>
              </a:rPr>
              <a:t>or more to their destinations.</a:t>
            </a:r>
          </a:p>
        </p:txBody>
      </p:sp>
      <p:sp>
        <p:nvSpPr>
          <p:cNvPr id="4" name="Slide Number Placeholder 3"/>
          <p:cNvSpPr>
            <a:spLocks noGrp="1"/>
          </p:cNvSpPr>
          <p:nvPr>
            <p:ph type="sldNum" sz="quarter" idx="10"/>
          </p:nvPr>
        </p:nvSpPr>
        <p:spPr/>
        <p:txBody>
          <a:bodyPr/>
          <a:lstStyle/>
          <a:p>
            <a:fld id="{976A44CC-397F-4171-94EB-F23A548F4397}" type="slidenum">
              <a:rPr lang="en-US" smtClean="0"/>
              <a:pPr/>
              <a:t>21</a:t>
            </a:fld>
            <a:endParaRPr lang="en-US"/>
          </a:p>
        </p:txBody>
      </p:sp>
    </p:spTree>
    <p:extLst>
      <p:ext uri="{BB962C8B-B14F-4D97-AF65-F5344CB8AC3E}">
        <p14:creationId xmlns:p14="http://schemas.microsoft.com/office/powerpoint/2010/main" val="2561069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76A44CC-397F-4171-94EB-F23A548F4397}" type="slidenum">
              <a:rPr lang="en-US" smtClean="0"/>
              <a:pPr/>
              <a:t>22</a:t>
            </a:fld>
            <a:endParaRPr lang="en-US"/>
          </a:p>
        </p:txBody>
      </p:sp>
    </p:spTree>
    <p:extLst>
      <p:ext uri="{BB962C8B-B14F-4D97-AF65-F5344CB8AC3E}">
        <p14:creationId xmlns:p14="http://schemas.microsoft.com/office/powerpoint/2010/main" val="366190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76A44CC-397F-4171-94EB-F23A548F4397}" type="slidenum">
              <a:rPr lang="en-US" smtClean="0"/>
              <a:pPr/>
              <a:t>23</a:t>
            </a:fld>
            <a:endParaRPr lang="en-US"/>
          </a:p>
        </p:txBody>
      </p:sp>
    </p:spTree>
    <p:extLst>
      <p:ext uri="{BB962C8B-B14F-4D97-AF65-F5344CB8AC3E}">
        <p14:creationId xmlns:p14="http://schemas.microsoft.com/office/powerpoint/2010/main" val="2793094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76A44CC-397F-4171-94EB-F23A548F4397}" type="slidenum">
              <a:rPr lang="en-US" smtClean="0"/>
              <a:pPr/>
              <a:t>24</a:t>
            </a:fld>
            <a:endParaRPr lang="en-US"/>
          </a:p>
        </p:txBody>
      </p:sp>
    </p:spTree>
    <p:extLst>
      <p:ext uri="{BB962C8B-B14F-4D97-AF65-F5344CB8AC3E}">
        <p14:creationId xmlns:p14="http://schemas.microsoft.com/office/powerpoint/2010/main" val="31796345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76A44CC-397F-4171-94EB-F23A548F4397}" type="slidenum">
              <a:rPr lang="en-US" smtClean="0"/>
              <a:pPr/>
              <a:t>25</a:t>
            </a:fld>
            <a:endParaRPr lang="en-US"/>
          </a:p>
        </p:txBody>
      </p:sp>
    </p:spTree>
    <p:extLst>
      <p:ext uri="{BB962C8B-B14F-4D97-AF65-F5344CB8AC3E}">
        <p14:creationId xmlns:p14="http://schemas.microsoft.com/office/powerpoint/2010/main" val="23896260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87A2F2-C2FD-4752-8163-48AF58ADA8C0}" type="slidenum">
              <a:rPr lang="en-US" smtClean="0"/>
              <a:t>26</a:t>
            </a:fld>
            <a:endParaRPr lang="en-US"/>
          </a:p>
        </p:txBody>
      </p:sp>
    </p:spTree>
    <p:extLst>
      <p:ext uri="{BB962C8B-B14F-4D97-AF65-F5344CB8AC3E}">
        <p14:creationId xmlns:p14="http://schemas.microsoft.com/office/powerpoint/2010/main" val="11236768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76A44CC-397F-4171-94EB-F23A548F4397}" type="slidenum">
              <a:rPr lang="en-US" smtClean="0"/>
              <a:pPr/>
              <a:t>27</a:t>
            </a:fld>
            <a:endParaRPr lang="en-US"/>
          </a:p>
        </p:txBody>
      </p:sp>
    </p:spTree>
    <p:extLst>
      <p:ext uri="{BB962C8B-B14F-4D97-AF65-F5344CB8AC3E}">
        <p14:creationId xmlns:p14="http://schemas.microsoft.com/office/powerpoint/2010/main" val="2831914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76A44CC-397F-4171-94EB-F23A548F4397}" type="slidenum">
              <a:rPr lang="en-US" smtClean="0"/>
              <a:pPr/>
              <a:t>28</a:t>
            </a:fld>
            <a:endParaRPr lang="en-US"/>
          </a:p>
        </p:txBody>
      </p:sp>
    </p:spTree>
    <p:extLst>
      <p:ext uri="{BB962C8B-B14F-4D97-AF65-F5344CB8AC3E}">
        <p14:creationId xmlns:p14="http://schemas.microsoft.com/office/powerpoint/2010/main" val="21593952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76A44CC-397F-4171-94EB-F23A548F4397}" type="slidenum">
              <a:rPr lang="en-US" smtClean="0"/>
              <a:pPr/>
              <a:t>29</a:t>
            </a:fld>
            <a:endParaRPr lang="en-US"/>
          </a:p>
        </p:txBody>
      </p:sp>
    </p:spTree>
    <p:extLst>
      <p:ext uri="{BB962C8B-B14F-4D97-AF65-F5344CB8AC3E}">
        <p14:creationId xmlns:p14="http://schemas.microsoft.com/office/powerpoint/2010/main" val="3536636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Pete </a:t>
            </a:r>
          </a:p>
        </p:txBody>
      </p:sp>
      <p:sp>
        <p:nvSpPr>
          <p:cNvPr id="4" name="Slide Number Placeholder 3"/>
          <p:cNvSpPr>
            <a:spLocks noGrp="1"/>
          </p:cNvSpPr>
          <p:nvPr>
            <p:ph type="sldNum" sz="quarter" idx="5"/>
          </p:nvPr>
        </p:nvSpPr>
        <p:spPr/>
        <p:txBody>
          <a:bodyPr/>
          <a:lstStyle/>
          <a:p>
            <a:fld id="{080FB7C1-B1AB-42D3-ACFE-93E84F438DDD}" type="slidenum">
              <a:rPr lang="en-US" smtClean="0"/>
              <a:t>3</a:t>
            </a:fld>
            <a:endParaRPr lang="en-US"/>
          </a:p>
        </p:txBody>
      </p:sp>
    </p:spTree>
    <p:extLst>
      <p:ext uri="{BB962C8B-B14F-4D97-AF65-F5344CB8AC3E}">
        <p14:creationId xmlns:p14="http://schemas.microsoft.com/office/powerpoint/2010/main" val="34061195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76A44CC-397F-4171-94EB-F23A548F4397}" type="slidenum">
              <a:rPr lang="en-US" smtClean="0"/>
              <a:pPr/>
              <a:t>30</a:t>
            </a:fld>
            <a:endParaRPr lang="en-US"/>
          </a:p>
        </p:txBody>
      </p:sp>
    </p:spTree>
    <p:extLst>
      <p:ext uri="{BB962C8B-B14F-4D97-AF65-F5344CB8AC3E}">
        <p14:creationId xmlns:p14="http://schemas.microsoft.com/office/powerpoint/2010/main" val="2911147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76A44CC-397F-4171-94EB-F23A548F4397}" type="slidenum">
              <a:rPr lang="en-US" smtClean="0"/>
              <a:pPr/>
              <a:t>31</a:t>
            </a:fld>
            <a:endParaRPr lang="en-US"/>
          </a:p>
        </p:txBody>
      </p:sp>
    </p:spTree>
    <p:extLst>
      <p:ext uri="{BB962C8B-B14F-4D97-AF65-F5344CB8AC3E}">
        <p14:creationId xmlns:p14="http://schemas.microsoft.com/office/powerpoint/2010/main" val="10585564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76A44CC-397F-4171-94EB-F23A548F4397}" type="slidenum">
              <a:rPr lang="en-US" smtClean="0"/>
              <a:pPr/>
              <a:t>32</a:t>
            </a:fld>
            <a:endParaRPr lang="en-US"/>
          </a:p>
        </p:txBody>
      </p:sp>
    </p:spTree>
    <p:extLst>
      <p:ext uri="{BB962C8B-B14F-4D97-AF65-F5344CB8AC3E}">
        <p14:creationId xmlns:p14="http://schemas.microsoft.com/office/powerpoint/2010/main" val="24925086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76A44CC-397F-4171-94EB-F23A548F4397}" type="slidenum">
              <a:rPr lang="en-US" smtClean="0"/>
              <a:pPr/>
              <a:t>33</a:t>
            </a:fld>
            <a:endParaRPr lang="en-US"/>
          </a:p>
        </p:txBody>
      </p:sp>
    </p:spTree>
    <p:extLst>
      <p:ext uri="{BB962C8B-B14F-4D97-AF65-F5344CB8AC3E}">
        <p14:creationId xmlns:p14="http://schemas.microsoft.com/office/powerpoint/2010/main" val="38699919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76A44CC-397F-4171-94EB-F23A548F4397}" type="slidenum">
              <a:rPr lang="en-US" smtClean="0"/>
              <a:pPr/>
              <a:t>34</a:t>
            </a:fld>
            <a:endParaRPr lang="en-US"/>
          </a:p>
        </p:txBody>
      </p:sp>
    </p:spTree>
    <p:extLst>
      <p:ext uri="{BB962C8B-B14F-4D97-AF65-F5344CB8AC3E}">
        <p14:creationId xmlns:p14="http://schemas.microsoft.com/office/powerpoint/2010/main" val="41653128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Pete </a:t>
            </a:r>
          </a:p>
        </p:txBody>
      </p:sp>
      <p:sp>
        <p:nvSpPr>
          <p:cNvPr id="4" name="Slide Number Placeholder 3"/>
          <p:cNvSpPr>
            <a:spLocks noGrp="1"/>
          </p:cNvSpPr>
          <p:nvPr>
            <p:ph type="sldNum" sz="quarter" idx="5"/>
          </p:nvPr>
        </p:nvSpPr>
        <p:spPr/>
        <p:txBody>
          <a:bodyPr/>
          <a:lstStyle/>
          <a:p>
            <a:fld id="{080FB7C1-B1AB-42D3-ACFE-93E84F438DDD}" type="slidenum">
              <a:rPr lang="en-US" smtClean="0"/>
              <a:t>35</a:t>
            </a:fld>
            <a:endParaRPr lang="en-US"/>
          </a:p>
        </p:txBody>
      </p:sp>
    </p:spTree>
    <p:extLst>
      <p:ext uri="{BB962C8B-B14F-4D97-AF65-F5344CB8AC3E}">
        <p14:creationId xmlns:p14="http://schemas.microsoft.com/office/powerpoint/2010/main" val="14228141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Pete </a:t>
            </a:r>
          </a:p>
        </p:txBody>
      </p:sp>
      <p:sp>
        <p:nvSpPr>
          <p:cNvPr id="4" name="Slide Number Placeholder 3"/>
          <p:cNvSpPr>
            <a:spLocks noGrp="1"/>
          </p:cNvSpPr>
          <p:nvPr>
            <p:ph type="sldNum" sz="quarter" idx="5"/>
          </p:nvPr>
        </p:nvSpPr>
        <p:spPr/>
        <p:txBody>
          <a:bodyPr/>
          <a:lstStyle/>
          <a:p>
            <a:fld id="{080FB7C1-B1AB-42D3-ACFE-93E84F438DDD}" type="slidenum">
              <a:rPr lang="en-US" smtClean="0"/>
              <a:t>36</a:t>
            </a:fld>
            <a:endParaRPr lang="en-US"/>
          </a:p>
        </p:txBody>
      </p:sp>
    </p:spTree>
    <p:extLst>
      <p:ext uri="{BB962C8B-B14F-4D97-AF65-F5344CB8AC3E}">
        <p14:creationId xmlns:p14="http://schemas.microsoft.com/office/powerpoint/2010/main" val="10721270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FB7C1-B1AB-42D3-ACFE-93E84F438DDD}" type="slidenum">
              <a:rPr lang="en-US" smtClean="0"/>
              <a:t>38</a:t>
            </a:fld>
            <a:endParaRPr lang="en-US"/>
          </a:p>
        </p:txBody>
      </p:sp>
    </p:spTree>
    <p:extLst>
      <p:ext uri="{BB962C8B-B14F-4D97-AF65-F5344CB8AC3E}">
        <p14:creationId xmlns:p14="http://schemas.microsoft.com/office/powerpoint/2010/main" val="36629437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Pete</a:t>
            </a:r>
          </a:p>
        </p:txBody>
      </p:sp>
      <p:sp>
        <p:nvSpPr>
          <p:cNvPr id="4" name="Slide Number Placeholder 3"/>
          <p:cNvSpPr>
            <a:spLocks noGrp="1"/>
          </p:cNvSpPr>
          <p:nvPr>
            <p:ph type="sldNum" sz="quarter" idx="5"/>
          </p:nvPr>
        </p:nvSpPr>
        <p:spPr/>
        <p:txBody>
          <a:bodyPr/>
          <a:lstStyle/>
          <a:p>
            <a:fld id="{080FB7C1-B1AB-42D3-ACFE-93E84F438DDD}" type="slidenum">
              <a:rPr lang="en-US" smtClean="0"/>
              <a:t>39</a:t>
            </a:fld>
            <a:endParaRPr lang="en-US"/>
          </a:p>
        </p:txBody>
      </p:sp>
    </p:spTree>
    <p:extLst>
      <p:ext uri="{BB962C8B-B14F-4D97-AF65-F5344CB8AC3E}">
        <p14:creationId xmlns:p14="http://schemas.microsoft.com/office/powerpoint/2010/main" val="1506457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Pete</a:t>
            </a:r>
          </a:p>
        </p:txBody>
      </p:sp>
      <p:sp>
        <p:nvSpPr>
          <p:cNvPr id="4" name="Slide Number Placeholder 3"/>
          <p:cNvSpPr>
            <a:spLocks noGrp="1"/>
          </p:cNvSpPr>
          <p:nvPr>
            <p:ph type="sldNum" sz="quarter" idx="5"/>
          </p:nvPr>
        </p:nvSpPr>
        <p:spPr/>
        <p:txBody>
          <a:bodyPr/>
          <a:lstStyle/>
          <a:p>
            <a:fld id="{080FB7C1-B1AB-42D3-ACFE-93E84F438DDD}" type="slidenum">
              <a:rPr lang="en-US" smtClean="0"/>
              <a:t>40</a:t>
            </a:fld>
            <a:endParaRPr lang="en-US"/>
          </a:p>
        </p:txBody>
      </p:sp>
    </p:spTree>
    <p:extLst>
      <p:ext uri="{BB962C8B-B14F-4D97-AF65-F5344CB8AC3E}">
        <p14:creationId xmlns:p14="http://schemas.microsoft.com/office/powerpoint/2010/main" val="704243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Pete </a:t>
            </a:r>
          </a:p>
        </p:txBody>
      </p:sp>
      <p:sp>
        <p:nvSpPr>
          <p:cNvPr id="4" name="Slide Number Placeholder 3"/>
          <p:cNvSpPr>
            <a:spLocks noGrp="1"/>
          </p:cNvSpPr>
          <p:nvPr>
            <p:ph type="sldNum" sz="quarter" idx="5"/>
          </p:nvPr>
        </p:nvSpPr>
        <p:spPr/>
        <p:txBody>
          <a:bodyPr/>
          <a:lstStyle/>
          <a:p>
            <a:fld id="{080FB7C1-B1AB-42D3-ACFE-93E84F438DDD}" type="slidenum">
              <a:rPr lang="en-US" smtClean="0"/>
              <a:t>4</a:t>
            </a:fld>
            <a:endParaRPr lang="en-US"/>
          </a:p>
        </p:txBody>
      </p:sp>
    </p:spTree>
    <p:extLst>
      <p:ext uri="{BB962C8B-B14F-4D97-AF65-F5344CB8AC3E}">
        <p14:creationId xmlns:p14="http://schemas.microsoft.com/office/powerpoint/2010/main" val="1708136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Pete </a:t>
            </a:r>
          </a:p>
        </p:txBody>
      </p:sp>
      <p:sp>
        <p:nvSpPr>
          <p:cNvPr id="4" name="Slide Number Placeholder 3"/>
          <p:cNvSpPr>
            <a:spLocks noGrp="1"/>
          </p:cNvSpPr>
          <p:nvPr>
            <p:ph type="sldNum" sz="quarter" idx="5"/>
          </p:nvPr>
        </p:nvSpPr>
        <p:spPr/>
        <p:txBody>
          <a:bodyPr/>
          <a:lstStyle/>
          <a:p>
            <a:fld id="{080FB7C1-B1AB-42D3-ACFE-93E84F438DDD}" type="slidenum">
              <a:rPr lang="en-US" smtClean="0"/>
              <a:t>5</a:t>
            </a:fld>
            <a:endParaRPr lang="en-US"/>
          </a:p>
        </p:txBody>
      </p:sp>
    </p:spTree>
    <p:extLst>
      <p:ext uri="{BB962C8B-B14F-4D97-AF65-F5344CB8AC3E}">
        <p14:creationId xmlns:p14="http://schemas.microsoft.com/office/powerpoint/2010/main" val="352363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a:t>
            </a:r>
          </a:p>
        </p:txBody>
      </p:sp>
      <p:sp>
        <p:nvSpPr>
          <p:cNvPr id="4" name="Slide Number Placeholder 3"/>
          <p:cNvSpPr>
            <a:spLocks noGrp="1"/>
          </p:cNvSpPr>
          <p:nvPr>
            <p:ph type="sldNum" sz="quarter" idx="5"/>
          </p:nvPr>
        </p:nvSpPr>
        <p:spPr/>
        <p:txBody>
          <a:bodyPr/>
          <a:lstStyle/>
          <a:p>
            <a:fld id="{080FB7C1-B1AB-42D3-ACFE-93E84F438DDD}" type="slidenum">
              <a:rPr lang="en-US" smtClean="0"/>
              <a:t>6</a:t>
            </a:fld>
            <a:endParaRPr lang="en-US"/>
          </a:p>
        </p:txBody>
      </p:sp>
    </p:spTree>
    <p:extLst>
      <p:ext uri="{BB962C8B-B14F-4D97-AF65-F5344CB8AC3E}">
        <p14:creationId xmlns:p14="http://schemas.microsoft.com/office/powerpoint/2010/main" val="1464718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 </a:t>
            </a:r>
          </a:p>
        </p:txBody>
      </p:sp>
      <p:sp>
        <p:nvSpPr>
          <p:cNvPr id="4" name="Slide Number Placeholder 3"/>
          <p:cNvSpPr>
            <a:spLocks noGrp="1"/>
          </p:cNvSpPr>
          <p:nvPr>
            <p:ph type="sldNum" sz="quarter" idx="5"/>
          </p:nvPr>
        </p:nvSpPr>
        <p:spPr/>
        <p:txBody>
          <a:bodyPr/>
          <a:lstStyle/>
          <a:p>
            <a:fld id="{080FB7C1-B1AB-42D3-ACFE-93E84F438DDD}" type="slidenum">
              <a:rPr lang="en-US" smtClean="0"/>
              <a:t>7</a:t>
            </a:fld>
            <a:endParaRPr lang="en-US"/>
          </a:p>
        </p:txBody>
      </p:sp>
    </p:spTree>
    <p:extLst>
      <p:ext uri="{BB962C8B-B14F-4D97-AF65-F5344CB8AC3E}">
        <p14:creationId xmlns:p14="http://schemas.microsoft.com/office/powerpoint/2010/main" val="2370238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 </a:t>
            </a:r>
          </a:p>
        </p:txBody>
      </p:sp>
      <p:sp>
        <p:nvSpPr>
          <p:cNvPr id="4" name="Slide Number Placeholder 3"/>
          <p:cNvSpPr>
            <a:spLocks noGrp="1"/>
          </p:cNvSpPr>
          <p:nvPr>
            <p:ph type="sldNum" sz="quarter" idx="5"/>
          </p:nvPr>
        </p:nvSpPr>
        <p:spPr/>
        <p:txBody>
          <a:bodyPr/>
          <a:lstStyle/>
          <a:p>
            <a:fld id="{080FB7C1-B1AB-42D3-ACFE-93E84F438DDD}" type="slidenum">
              <a:rPr lang="en-US" smtClean="0"/>
              <a:t>8</a:t>
            </a:fld>
            <a:endParaRPr lang="en-US"/>
          </a:p>
        </p:txBody>
      </p:sp>
    </p:spTree>
    <p:extLst>
      <p:ext uri="{BB962C8B-B14F-4D97-AF65-F5344CB8AC3E}">
        <p14:creationId xmlns:p14="http://schemas.microsoft.com/office/powerpoint/2010/main" val="1571259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a:t>
            </a:r>
          </a:p>
        </p:txBody>
      </p:sp>
      <p:sp>
        <p:nvSpPr>
          <p:cNvPr id="4" name="Slide Number Placeholder 3"/>
          <p:cNvSpPr>
            <a:spLocks noGrp="1"/>
          </p:cNvSpPr>
          <p:nvPr>
            <p:ph type="sldNum" sz="quarter" idx="5"/>
          </p:nvPr>
        </p:nvSpPr>
        <p:spPr/>
        <p:txBody>
          <a:bodyPr/>
          <a:lstStyle/>
          <a:p>
            <a:fld id="{080FB7C1-B1AB-42D3-ACFE-93E84F438DDD}" type="slidenum">
              <a:rPr lang="en-US" smtClean="0"/>
              <a:t>9</a:t>
            </a:fld>
            <a:endParaRPr lang="en-US"/>
          </a:p>
        </p:txBody>
      </p:sp>
    </p:spTree>
    <p:extLst>
      <p:ext uri="{BB962C8B-B14F-4D97-AF65-F5344CB8AC3E}">
        <p14:creationId xmlns:p14="http://schemas.microsoft.com/office/powerpoint/2010/main" val="4476309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3273B-B6F6-459F-AF63-2D50F4CAEA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8D0C8A-2030-4DE2-AD3C-D48A4BD019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7FCDB5-9A88-4F1C-A1D2-140BE4BF10B2}"/>
              </a:ext>
            </a:extLst>
          </p:cNvPr>
          <p:cNvSpPr>
            <a:spLocks noGrp="1"/>
          </p:cNvSpPr>
          <p:nvPr>
            <p:ph type="dt" sz="half" idx="10"/>
          </p:nvPr>
        </p:nvSpPr>
        <p:spPr/>
        <p:txBody>
          <a:bodyPr/>
          <a:lstStyle/>
          <a:p>
            <a:fld id="{E81214BF-3002-462F-AF08-B8C3CCDFFF32}" type="datetimeFigureOut">
              <a:rPr lang="en-US" smtClean="0"/>
              <a:t>1/27/2021</a:t>
            </a:fld>
            <a:endParaRPr lang="en-US"/>
          </a:p>
        </p:txBody>
      </p:sp>
      <p:sp>
        <p:nvSpPr>
          <p:cNvPr id="5" name="Footer Placeholder 4">
            <a:extLst>
              <a:ext uri="{FF2B5EF4-FFF2-40B4-BE49-F238E27FC236}">
                <a16:creationId xmlns:a16="http://schemas.microsoft.com/office/drawing/2014/main" id="{092DE761-CC65-4AB9-8CC4-E3266C22F6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B1FF70-F91C-4E7E-B4BB-B64A61FCF39B}"/>
              </a:ext>
            </a:extLst>
          </p:cNvPr>
          <p:cNvSpPr>
            <a:spLocks noGrp="1"/>
          </p:cNvSpPr>
          <p:nvPr>
            <p:ph type="sldNum" sz="quarter" idx="12"/>
          </p:nvPr>
        </p:nvSpPr>
        <p:spPr/>
        <p:txBody>
          <a:bodyPr/>
          <a:lstStyle/>
          <a:p>
            <a:fld id="{BABB802D-0023-4DF7-BB3A-A34DBC545271}" type="slidenum">
              <a:rPr lang="en-US" smtClean="0"/>
              <a:t>‹#›</a:t>
            </a:fld>
            <a:endParaRPr lang="en-US"/>
          </a:p>
        </p:txBody>
      </p:sp>
    </p:spTree>
    <p:extLst>
      <p:ext uri="{BB962C8B-B14F-4D97-AF65-F5344CB8AC3E}">
        <p14:creationId xmlns:p14="http://schemas.microsoft.com/office/powerpoint/2010/main" val="2105579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1C205-056F-47FB-935F-587401DD1A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BBB24C-1C26-4ACE-8814-CE458D1FD8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5C574F-9890-4C36-BE08-09340FCDF1C4}"/>
              </a:ext>
            </a:extLst>
          </p:cNvPr>
          <p:cNvSpPr>
            <a:spLocks noGrp="1"/>
          </p:cNvSpPr>
          <p:nvPr>
            <p:ph type="dt" sz="half" idx="10"/>
          </p:nvPr>
        </p:nvSpPr>
        <p:spPr/>
        <p:txBody>
          <a:bodyPr/>
          <a:lstStyle/>
          <a:p>
            <a:fld id="{E81214BF-3002-462F-AF08-B8C3CCDFFF32}" type="datetimeFigureOut">
              <a:rPr lang="en-US" smtClean="0"/>
              <a:t>1/27/2021</a:t>
            </a:fld>
            <a:endParaRPr lang="en-US"/>
          </a:p>
        </p:txBody>
      </p:sp>
      <p:sp>
        <p:nvSpPr>
          <p:cNvPr id="5" name="Footer Placeholder 4">
            <a:extLst>
              <a:ext uri="{FF2B5EF4-FFF2-40B4-BE49-F238E27FC236}">
                <a16:creationId xmlns:a16="http://schemas.microsoft.com/office/drawing/2014/main" id="{F79A5507-257B-4F38-A6A1-EB3C9F6E9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BA99C1-97A3-4C74-9A34-70057712C906}"/>
              </a:ext>
            </a:extLst>
          </p:cNvPr>
          <p:cNvSpPr>
            <a:spLocks noGrp="1"/>
          </p:cNvSpPr>
          <p:nvPr>
            <p:ph type="sldNum" sz="quarter" idx="12"/>
          </p:nvPr>
        </p:nvSpPr>
        <p:spPr/>
        <p:txBody>
          <a:bodyPr/>
          <a:lstStyle/>
          <a:p>
            <a:fld id="{BABB802D-0023-4DF7-BB3A-A34DBC545271}" type="slidenum">
              <a:rPr lang="en-US" smtClean="0"/>
              <a:t>‹#›</a:t>
            </a:fld>
            <a:endParaRPr lang="en-US"/>
          </a:p>
        </p:txBody>
      </p:sp>
    </p:spTree>
    <p:extLst>
      <p:ext uri="{BB962C8B-B14F-4D97-AF65-F5344CB8AC3E}">
        <p14:creationId xmlns:p14="http://schemas.microsoft.com/office/powerpoint/2010/main" val="2724517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F2B673-866A-4E9C-8AA2-31FEA2A003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65D34C-F80F-48A0-BE87-1E35AE3A14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49B14D-80DC-4A29-A189-CE4808AF9E70}"/>
              </a:ext>
            </a:extLst>
          </p:cNvPr>
          <p:cNvSpPr>
            <a:spLocks noGrp="1"/>
          </p:cNvSpPr>
          <p:nvPr>
            <p:ph type="dt" sz="half" idx="10"/>
          </p:nvPr>
        </p:nvSpPr>
        <p:spPr/>
        <p:txBody>
          <a:bodyPr/>
          <a:lstStyle/>
          <a:p>
            <a:fld id="{E81214BF-3002-462F-AF08-B8C3CCDFFF32}" type="datetimeFigureOut">
              <a:rPr lang="en-US" smtClean="0"/>
              <a:t>1/27/2021</a:t>
            </a:fld>
            <a:endParaRPr lang="en-US"/>
          </a:p>
        </p:txBody>
      </p:sp>
      <p:sp>
        <p:nvSpPr>
          <p:cNvPr id="5" name="Footer Placeholder 4">
            <a:extLst>
              <a:ext uri="{FF2B5EF4-FFF2-40B4-BE49-F238E27FC236}">
                <a16:creationId xmlns:a16="http://schemas.microsoft.com/office/drawing/2014/main" id="{4116EF4A-D359-4F91-B209-E26A0A0B8D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0CA40C-1EEB-4945-8836-FAC80A0F48E7}"/>
              </a:ext>
            </a:extLst>
          </p:cNvPr>
          <p:cNvSpPr>
            <a:spLocks noGrp="1"/>
          </p:cNvSpPr>
          <p:nvPr>
            <p:ph type="sldNum" sz="quarter" idx="12"/>
          </p:nvPr>
        </p:nvSpPr>
        <p:spPr/>
        <p:txBody>
          <a:bodyPr/>
          <a:lstStyle/>
          <a:p>
            <a:fld id="{BABB802D-0023-4DF7-BB3A-A34DBC545271}" type="slidenum">
              <a:rPr lang="en-US" smtClean="0"/>
              <a:t>‹#›</a:t>
            </a:fld>
            <a:endParaRPr lang="en-US"/>
          </a:p>
        </p:txBody>
      </p:sp>
    </p:spTree>
    <p:extLst>
      <p:ext uri="{BB962C8B-B14F-4D97-AF65-F5344CB8AC3E}">
        <p14:creationId xmlns:p14="http://schemas.microsoft.com/office/powerpoint/2010/main" val="3576232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pic>
        <p:nvPicPr>
          <p:cNvPr id="3" name="Picture 2" descr="C:\Users\Jay\Desktop\4ward Planning\Admin\Graphics\Logo\Logo RGB large.jpg"/>
          <p:cNvPicPr>
            <a:picLocks noChangeAspect="1" noChangeArrowheads="1"/>
          </p:cNvPicPr>
          <p:nvPr/>
        </p:nvPicPr>
        <p:blipFill>
          <a:blip r:embed="rId2" cstate="print"/>
          <a:srcRect/>
          <a:stretch>
            <a:fillRect/>
          </a:stretch>
        </p:blipFill>
        <p:spPr bwMode="auto">
          <a:xfrm>
            <a:off x="719914" y="457200"/>
            <a:ext cx="1413687" cy="1371600"/>
          </a:xfrm>
          <a:prstGeom prst="rect">
            <a:avLst/>
          </a:prstGeom>
          <a:noFill/>
        </p:spPr>
      </p:pic>
      <p:pic>
        <p:nvPicPr>
          <p:cNvPr id="6" name="Picture 5" descr="C:\Users\Jay\Desktop\4ward Planning\Admin\Graphics\Logo\Logo RGB large.jpg"/>
          <p:cNvPicPr>
            <a:picLocks noChangeAspect="1" noChangeArrowheads="1"/>
          </p:cNvPicPr>
          <p:nvPr/>
        </p:nvPicPr>
        <p:blipFill>
          <a:blip r:embed="rId2" cstate="print"/>
          <a:srcRect/>
          <a:stretch>
            <a:fillRect/>
          </a:stretch>
        </p:blipFill>
        <p:spPr bwMode="auto">
          <a:xfrm>
            <a:off x="719914" y="457200"/>
            <a:ext cx="1413687" cy="1371600"/>
          </a:xfrm>
          <a:prstGeom prst="rect">
            <a:avLst/>
          </a:prstGeom>
          <a:noFill/>
        </p:spPr>
      </p:pic>
      <p:pic>
        <p:nvPicPr>
          <p:cNvPr id="9" name="Picture 8" descr="C:\Users\Jay\Desktop\4ward Planning\Admin\Graphics\Logo\Logo RGB large.jpg"/>
          <p:cNvPicPr>
            <a:picLocks noChangeAspect="1" noChangeArrowheads="1"/>
          </p:cNvPicPr>
          <p:nvPr/>
        </p:nvPicPr>
        <p:blipFill>
          <a:blip r:embed="rId2" cstate="print"/>
          <a:srcRect/>
          <a:stretch>
            <a:fillRect/>
          </a:stretch>
        </p:blipFill>
        <p:spPr bwMode="auto">
          <a:xfrm>
            <a:off x="719914" y="457200"/>
            <a:ext cx="1413687" cy="1371600"/>
          </a:xfrm>
          <a:prstGeom prst="rect">
            <a:avLst/>
          </a:prstGeom>
          <a:noFill/>
        </p:spPr>
      </p:pic>
      <p:pic>
        <p:nvPicPr>
          <p:cNvPr id="12" name="Picture 11" descr="C:\Users\Jay\Desktop\4ward Planning\Admin\Graphics\Logo\Logo RGB large.jpg"/>
          <p:cNvPicPr>
            <a:picLocks noChangeAspect="1" noChangeArrowheads="1"/>
          </p:cNvPicPr>
          <p:nvPr/>
        </p:nvPicPr>
        <p:blipFill>
          <a:blip r:embed="rId2" cstate="print"/>
          <a:srcRect/>
          <a:stretch>
            <a:fillRect/>
          </a:stretch>
        </p:blipFill>
        <p:spPr bwMode="auto">
          <a:xfrm>
            <a:off x="719914" y="457200"/>
            <a:ext cx="1413687" cy="1371600"/>
          </a:xfrm>
          <a:prstGeom prst="rect">
            <a:avLst/>
          </a:prstGeom>
          <a:noFill/>
        </p:spPr>
      </p:pic>
    </p:spTree>
    <p:extLst>
      <p:ext uri="{BB962C8B-B14F-4D97-AF65-F5344CB8AC3E}">
        <p14:creationId xmlns:p14="http://schemas.microsoft.com/office/powerpoint/2010/main" val="1638528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AC3F5-1888-4624-9824-EFBC5CF77C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4056B1-8573-4C7C-BAB1-CDF3695A65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61B801-D4B5-4D70-AEF5-AD53E349F53D}"/>
              </a:ext>
            </a:extLst>
          </p:cNvPr>
          <p:cNvSpPr>
            <a:spLocks noGrp="1"/>
          </p:cNvSpPr>
          <p:nvPr>
            <p:ph type="dt" sz="half" idx="10"/>
          </p:nvPr>
        </p:nvSpPr>
        <p:spPr/>
        <p:txBody>
          <a:bodyPr/>
          <a:lstStyle/>
          <a:p>
            <a:fld id="{E81214BF-3002-462F-AF08-B8C3CCDFFF32}" type="datetimeFigureOut">
              <a:rPr lang="en-US" smtClean="0"/>
              <a:t>1/27/2021</a:t>
            </a:fld>
            <a:endParaRPr lang="en-US"/>
          </a:p>
        </p:txBody>
      </p:sp>
      <p:sp>
        <p:nvSpPr>
          <p:cNvPr id="5" name="Footer Placeholder 4">
            <a:extLst>
              <a:ext uri="{FF2B5EF4-FFF2-40B4-BE49-F238E27FC236}">
                <a16:creationId xmlns:a16="http://schemas.microsoft.com/office/drawing/2014/main" id="{3E51D60E-CA64-4C15-8A6E-05E7AA8C05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E6F861-1718-4B92-B5F7-EB03C7EAF6E8}"/>
              </a:ext>
            </a:extLst>
          </p:cNvPr>
          <p:cNvSpPr>
            <a:spLocks noGrp="1"/>
          </p:cNvSpPr>
          <p:nvPr>
            <p:ph type="sldNum" sz="quarter" idx="12"/>
          </p:nvPr>
        </p:nvSpPr>
        <p:spPr/>
        <p:txBody>
          <a:bodyPr/>
          <a:lstStyle/>
          <a:p>
            <a:fld id="{BABB802D-0023-4DF7-BB3A-A34DBC545271}" type="slidenum">
              <a:rPr lang="en-US" smtClean="0"/>
              <a:t>‹#›</a:t>
            </a:fld>
            <a:endParaRPr lang="en-US"/>
          </a:p>
        </p:txBody>
      </p:sp>
    </p:spTree>
    <p:extLst>
      <p:ext uri="{BB962C8B-B14F-4D97-AF65-F5344CB8AC3E}">
        <p14:creationId xmlns:p14="http://schemas.microsoft.com/office/powerpoint/2010/main" val="643007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DBA86-7301-4CDD-866A-5E1878FFF0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B2A5D3-8265-4CC7-BA7C-131D1558D5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724045-AD63-4307-B00A-F1B5126D8405}"/>
              </a:ext>
            </a:extLst>
          </p:cNvPr>
          <p:cNvSpPr>
            <a:spLocks noGrp="1"/>
          </p:cNvSpPr>
          <p:nvPr>
            <p:ph type="dt" sz="half" idx="10"/>
          </p:nvPr>
        </p:nvSpPr>
        <p:spPr/>
        <p:txBody>
          <a:bodyPr/>
          <a:lstStyle/>
          <a:p>
            <a:fld id="{E81214BF-3002-462F-AF08-B8C3CCDFFF32}" type="datetimeFigureOut">
              <a:rPr lang="en-US" smtClean="0"/>
              <a:t>1/27/2021</a:t>
            </a:fld>
            <a:endParaRPr lang="en-US"/>
          </a:p>
        </p:txBody>
      </p:sp>
      <p:sp>
        <p:nvSpPr>
          <p:cNvPr id="5" name="Footer Placeholder 4">
            <a:extLst>
              <a:ext uri="{FF2B5EF4-FFF2-40B4-BE49-F238E27FC236}">
                <a16:creationId xmlns:a16="http://schemas.microsoft.com/office/drawing/2014/main" id="{774BA0CA-3CD9-4275-9207-3E0E09C7EF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0B3E7D-9639-457D-B720-6328B0835C32}"/>
              </a:ext>
            </a:extLst>
          </p:cNvPr>
          <p:cNvSpPr>
            <a:spLocks noGrp="1"/>
          </p:cNvSpPr>
          <p:nvPr>
            <p:ph type="sldNum" sz="quarter" idx="12"/>
          </p:nvPr>
        </p:nvSpPr>
        <p:spPr/>
        <p:txBody>
          <a:bodyPr/>
          <a:lstStyle/>
          <a:p>
            <a:fld id="{BABB802D-0023-4DF7-BB3A-A34DBC545271}" type="slidenum">
              <a:rPr lang="en-US" smtClean="0"/>
              <a:t>‹#›</a:t>
            </a:fld>
            <a:endParaRPr lang="en-US"/>
          </a:p>
        </p:txBody>
      </p:sp>
    </p:spTree>
    <p:extLst>
      <p:ext uri="{BB962C8B-B14F-4D97-AF65-F5344CB8AC3E}">
        <p14:creationId xmlns:p14="http://schemas.microsoft.com/office/powerpoint/2010/main" val="806685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62F5E-F47A-4323-9CBD-0FABA2B3F3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1F90E2-584F-46E3-8B30-1771151402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4F8FF9-FAED-4D5C-A35B-BBE08BCD72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24D76C-EF53-47F6-A961-DC7340C24E00}"/>
              </a:ext>
            </a:extLst>
          </p:cNvPr>
          <p:cNvSpPr>
            <a:spLocks noGrp="1"/>
          </p:cNvSpPr>
          <p:nvPr>
            <p:ph type="dt" sz="half" idx="10"/>
          </p:nvPr>
        </p:nvSpPr>
        <p:spPr/>
        <p:txBody>
          <a:bodyPr/>
          <a:lstStyle/>
          <a:p>
            <a:fld id="{E81214BF-3002-462F-AF08-B8C3CCDFFF32}" type="datetimeFigureOut">
              <a:rPr lang="en-US" smtClean="0"/>
              <a:t>1/27/2021</a:t>
            </a:fld>
            <a:endParaRPr lang="en-US"/>
          </a:p>
        </p:txBody>
      </p:sp>
      <p:sp>
        <p:nvSpPr>
          <p:cNvPr id="6" name="Footer Placeholder 5">
            <a:extLst>
              <a:ext uri="{FF2B5EF4-FFF2-40B4-BE49-F238E27FC236}">
                <a16:creationId xmlns:a16="http://schemas.microsoft.com/office/drawing/2014/main" id="{CBB6EA4C-7D2F-4310-8737-097F092D69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E936AC-7AD0-4098-BD67-D8A36BD834FC}"/>
              </a:ext>
            </a:extLst>
          </p:cNvPr>
          <p:cNvSpPr>
            <a:spLocks noGrp="1"/>
          </p:cNvSpPr>
          <p:nvPr>
            <p:ph type="sldNum" sz="quarter" idx="12"/>
          </p:nvPr>
        </p:nvSpPr>
        <p:spPr/>
        <p:txBody>
          <a:bodyPr/>
          <a:lstStyle/>
          <a:p>
            <a:fld id="{BABB802D-0023-4DF7-BB3A-A34DBC545271}" type="slidenum">
              <a:rPr lang="en-US" smtClean="0"/>
              <a:t>‹#›</a:t>
            </a:fld>
            <a:endParaRPr lang="en-US"/>
          </a:p>
        </p:txBody>
      </p:sp>
    </p:spTree>
    <p:extLst>
      <p:ext uri="{BB962C8B-B14F-4D97-AF65-F5344CB8AC3E}">
        <p14:creationId xmlns:p14="http://schemas.microsoft.com/office/powerpoint/2010/main" val="1903748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619E6-3B08-4197-BE8A-E3FE884351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EC3BE9-8785-4382-B622-FFD4BD071D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18612B-731D-4954-99FC-0DAEADD456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122DA9-111F-4256-8709-3D1288BDE7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B741A9-04CD-4D1C-AF8B-682EBC1506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472C57-17C3-4465-ACB1-162530D01B1F}"/>
              </a:ext>
            </a:extLst>
          </p:cNvPr>
          <p:cNvSpPr>
            <a:spLocks noGrp="1"/>
          </p:cNvSpPr>
          <p:nvPr>
            <p:ph type="dt" sz="half" idx="10"/>
          </p:nvPr>
        </p:nvSpPr>
        <p:spPr/>
        <p:txBody>
          <a:bodyPr/>
          <a:lstStyle/>
          <a:p>
            <a:fld id="{E81214BF-3002-462F-AF08-B8C3CCDFFF32}" type="datetimeFigureOut">
              <a:rPr lang="en-US" smtClean="0"/>
              <a:t>1/27/2021</a:t>
            </a:fld>
            <a:endParaRPr lang="en-US"/>
          </a:p>
        </p:txBody>
      </p:sp>
      <p:sp>
        <p:nvSpPr>
          <p:cNvPr id="8" name="Footer Placeholder 7">
            <a:extLst>
              <a:ext uri="{FF2B5EF4-FFF2-40B4-BE49-F238E27FC236}">
                <a16:creationId xmlns:a16="http://schemas.microsoft.com/office/drawing/2014/main" id="{938FBD81-FBC5-470F-B8F2-400AF67D62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EC9028-FF4F-4AD1-952B-79592B31F02A}"/>
              </a:ext>
            </a:extLst>
          </p:cNvPr>
          <p:cNvSpPr>
            <a:spLocks noGrp="1"/>
          </p:cNvSpPr>
          <p:nvPr>
            <p:ph type="sldNum" sz="quarter" idx="12"/>
          </p:nvPr>
        </p:nvSpPr>
        <p:spPr/>
        <p:txBody>
          <a:bodyPr/>
          <a:lstStyle/>
          <a:p>
            <a:fld id="{BABB802D-0023-4DF7-BB3A-A34DBC545271}" type="slidenum">
              <a:rPr lang="en-US" smtClean="0"/>
              <a:t>‹#›</a:t>
            </a:fld>
            <a:endParaRPr lang="en-US"/>
          </a:p>
        </p:txBody>
      </p:sp>
    </p:spTree>
    <p:extLst>
      <p:ext uri="{BB962C8B-B14F-4D97-AF65-F5344CB8AC3E}">
        <p14:creationId xmlns:p14="http://schemas.microsoft.com/office/powerpoint/2010/main" val="1750230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54A31-4300-4244-94CB-4F476E6D4F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200C58-9C5E-4200-BC10-E11D7C2BE190}"/>
              </a:ext>
            </a:extLst>
          </p:cNvPr>
          <p:cNvSpPr>
            <a:spLocks noGrp="1"/>
          </p:cNvSpPr>
          <p:nvPr>
            <p:ph type="dt" sz="half" idx="10"/>
          </p:nvPr>
        </p:nvSpPr>
        <p:spPr/>
        <p:txBody>
          <a:bodyPr/>
          <a:lstStyle/>
          <a:p>
            <a:fld id="{E81214BF-3002-462F-AF08-B8C3CCDFFF32}" type="datetimeFigureOut">
              <a:rPr lang="en-US" smtClean="0"/>
              <a:t>1/27/2021</a:t>
            </a:fld>
            <a:endParaRPr lang="en-US"/>
          </a:p>
        </p:txBody>
      </p:sp>
      <p:sp>
        <p:nvSpPr>
          <p:cNvPr id="4" name="Footer Placeholder 3">
            <a:extLst>
              <a:ext uri="{FF2B5EF4-FFF2-40B4-BE49-F238E27FC236}">
                <a16:creationId xmlns:a16="http://schemas.microsoft.com/office/drawing/2014/main" id="{7C698588-8442-4EF7-A0F7-8BE6459A3B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F09B80-65C2-4004-BA1F-F1FBE2C26371}"/>
              </a:ext>
            </a:extLst>
          </p:cNvPr>
          <p:cNvSpPr>
            <a:spLocks noGrp="1"/>
          </p:cNvSpPr>
          <p:nvPr>
            <p:ph type="sldNum" sz="quarter" idx="12"/>
          </p:nvPr>
        </p:nvSpPr>
        <p:spPr/>
        <p:txBody>
          <a:bodyPr/>
          <a:lstStyle/>
          <a:p>
            <a:fld id="{BABB802D-0023-4DF7-BB3A-A34DBC545271}" type="slidenum">
              <a:rPr lang="en-US" smtClean="0"/>
              <a:t>‹#›</a:t>
            </a:fld>
            <a:endParaRPr lang="en-US"/>
          </a:p>
        </p:txBody>
      </p:sp>
    </p:spTree>
    <p:extLst>
      <p:ext uri="{BB962C8B-B14F-4D97-AF65-F5344CB8AC3E}">
        <p14:creationId xmlns:p14="http://schemas.microsoft.com/office/powerpoint/2010/main" val="798430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AA58CA-FB9B-47AD-AF12-05AD3DFEFBD0}"/>
              </a:ext>
            </a:extLst>
          </p:cNvPr>
          <p:cNvSpPr>
            <a:spLocks noGrp="1"/>
          </p:cNvSpPr>
          <p:nvPr>
            <p:ph type="dt" sz="half" idx="10"/>
          </p:nvPr>
        </p:nvSpPr>
        <p:spPr/>
        <p:txBody>
          <a:bodyPr/>
          <a:lstStyle/>
          <a:p>
            <a:fld id="{E81214BF-3002-462F-AF08-B8C3CCDFFF32}" type="datetimeFigureOut">
              <a:rPr lang="en-US" smtClean="0"/>
              <a:t>1/27/2021</a:t>
            </a:fld>
            <a:endParaRPr lang="en-US"/>
          </a:p>
        </p:txBody>
      </p:sp>
      <p:sp>
        <p:nvSpPr>
          <p:cNvPr id="3" name="Footer Placeholder 2">
            <a:extLst>
              <a:ext uri="{FF2B5EF4-FFF2-40B4-BE49-F238E27FC236}">
                <a16:creationId xmlns:a16="http://schemas.microsoft.com/office/drawing/2014/main" id="{5F7A1F1E-9F4E-47E6-BEC4-2248A270BB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43ADDD-DEF9-4760-AE0A-FB57862BC19B}"/>
              </a:ext>
            </a:extLst>
          </p:cNvPr>
          <p:cNvSpPr>
            <a:spLocks noGrp="1"/>
          </p:cNvSpPr>
          <p:nvPr>
            <p:ph type="sldNum" sz="quarter" idx="12"/>
          </p:nvPr>
        </p:nvSpPr>
        <p:spPr/>
        <p:txBody>
          <a:bodyPr/>
          <a:lstStyle/>
          <a:p>
            <a:fld id="{BABB802D-0023-4DF7-BB3A-A34DBC545271}" type="slidenum">
              <a:rPr lang="en-US" smtClean="0"/>
              <a:t>‹#›</a:t>
            </a:fld>
            <a:endParaRPr lang="en-US"/>
          </a:p>
        </p:txBody>
      </p:sp>
    </p:spTree>
    <p:extLst>
      <p:ext uri="{BB962C8B-B14F-4D97-AF65-F5344CB8AC3E}">
        <p14:creationId xmlns:p14="http://schemas.microsoft.com/office/powerpoint/2010/main" val="1699623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3E9B0-BBD2-48EB-A9C0-B864AC1314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C4D9B1-ADB5-407A-B351-A68A675AFC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9B8878-60E3-48EC-B1A6-E40ACD094E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4C6DFD-AF0D-4D1E-A27D-BC3BF9E95BA3}"/>
              </a:ext>
            </a:extLst>
          </p:cNvPr>
          <p:cNvSpPr>
            <a:spLocks noGrp="1"/>
          </p:cNvSpPr>
          <p:nvPr>
            <p:ph type="dt" sz="half" idx="10"/>
          </p:nvPr>
        </p:nvSpPr>
        <p:spPr/>
        <p:txBody>
          <a:bodyPr/>
          <a:lstStyle/>
          <a:p>
            <a:fld id="{E81214BF-3002-462F-AF08-B8C3CCDFFF32}" type="datetimeFigureOut">
              <a:rPr lang="en-US" smtClean="0"/>
              <a:t>1/27/2021</a:t>
            </a:fld>
            <a:endParaRPr lang="en-US"/>
          </a:p>
        </p:txBody>
      </p:sp>
      <p:sp>
        <p:nvSpPr>
          <p:cNvPr id="6" name="Footer Placeholder 5">
            <a:extLst>
              <a:ext uri="{FF2B5EF4-FFF2-40B4-BE49-F238E27FC236}">
                <a16:creationId xmlns:a16="http://schemas.microsoft.com/office/drawing/2014/main" id="{FA6D2F8B-2C0B-4DAD-BA85-27E9845FB2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39A240-E0A0-46E0-83F9-7D1948A196A2}"/>
              </a:ext>
            </a:extLst>
          </p:cNvPr>
          <p:cNvSpPr>
            <a:spLocks noGrp="1"/>
          </p:cNvSpPr>
          <p:nvPr>
            <p:ph type="sldNum" sz="quarter" idx="12"/>
          </p:nvPr>
        </p:nvSpPr>
        <p:spPr/>
        <p:txBody>
          <a:bodyPr/>
          <a:lstStyle/>
          <a:p>
            <a:fld id="{BABB802D-0023-4DF7-BB3A-A34DBC545271}" type="slidenum">
              <a:rPr lang="en-US" smtClean="0"/>
              <a:t>‹#›</a:t>
            </a:fld>
            <a:endParaRPr lang="en-US"/>
          </a:p>
        </p:txBody>
      </p:sp>
    </p:spTree>
    <p:extLst>
      <p:ext uri="{BB962C8B-B14F-4D97-AF65-F5344CB8AC3E}">
        <p14:creationId xmlns:p14="http://schemas.microsoft.com/office/powerpoint/2010/main" val="257894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83848-74DE-4424-B025-5AF3711E46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AD9668-5DEA-4482-9DC9-A35966A4F8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4BDB38-A420-4F5D-B8CF-B3FE879B10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AA7801-DEB2-40D0-91C8-BADB5F32D87B}"/>
              </a:ext>
            </a:extLst>
          </p:cNvPr>
          <p:cNvSpPr>
            <a:spLocks noGrp="1"/>
          </p:cNvSpPr>
          <p:nvPr>
            <p:ph type="dt" sz="half" idx="10"/>
          </p:nvPr>
        </p:nvSpPr>
        <p:spPr/>
        <p:txBody>
          <a:bodyPr/>
          <a:lstStyle/>
          <a:p>
            <a:fld id="{E81214BF-3002-462F-AF08-B8C3CCDFFF32}" type="datetimeFigureOut">
              <a:rPr lang="en-US" smtClean="0"/>
              <a:t>1/27/2021</a:t>
            </a:fld>
            <a:endParaRPr lang="en-US"/>
          </a:p>
        </p:txBody>
      </p:sp>
      <p:sp>
        <p:nvSpPr>
          <p:cNvPr id="6" name="Footer Placeholder 5">
            <a:extLst>
              <a:ext uri="{FF2B5EF4-FFF2-40B4-BE49-F238E27FC236}">
                <a16:creationId xmlns:a16="http://schemas.microsoft.com/office/drawing/2014/main" id="{162121F5-6764-4505-8FAF-9AA333262B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7343B9-84A9-42A1-B685-484EEE26B0A5}"/>
              </a:ext>
            </a:extLst>
          </p:cNvPr>
          <p:cNvSpPr>
            <a:spLocks noGrp="1"/>
          </p:cNvSpPr>
          <p:nvPr>
            <p:ph type="sldNum" sz="quarter" idx="12"/>
          </p:nvPr>
        </p:nvSpPr>
        <p:spPr/>
        <p:txBody>
          <a:bodyPr/>
          <a:lstStyle/>
          <a:p>
            <a:fld id="{BABB802D-0023-4DF7-BB3A-A34DBC545271}" type="slidenum">
              <a:rPr lang="en-US" smtClean="0"/>
              <a:t>‹#›</a:t>
            </a:fld>
            <a:endParaRPr lang="en-US"/>
          </a:p>
        </p:txBody>
      </p:sp>
    </p:spTree>
    <p:extLst>
      <p:ext uri="{BB962C8B-B14F-4D97-AF65-F5344CB8AC3E}">
        <p14:creationId xmlns:p14="http://schemas.microsoft.com/office/powerpoint/2010/main" val="1243988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808CF1-FA1D-4069-AFBA-9519FCD123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FE05CC-0D9A-4F5C-AE80-6B29FD0C6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A60F3B-E7C5-4EBD-BB11-05247C6DAA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1214BF-3002-462F-AF08-B8C3CCDFFF32}" type="datetimeFigureOut">
              <a:rPr lang="en-US" smtClean="0"/>
              <a:t>1/27/2021</a:t>
            </a:fld>
            <a:endParaRPr lang="en-US"/>
          </a:p>
        </p:txBody>
      </p:sp>
      <p:sp>
        <p:nvSpPr>
          <p:cNvPr id="5" name="Footer Placeholder 4">
            <a:extLst>
              <a:ext uri="{FF2B5EF4-FFF2-40B4-BE49-F238E27FC236}">
                <a16:creationId xmlns:a16="http://schemas.microsoft.com/office/drawing/2014/main" id="{59CDD713-D421-4149-AB5E-17BB1DF7E9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465179-FCEF-4B86-A841-FCFD5B685E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BB802D-0023-4DF7-BB3A-A34DBC545271}" type="slidenum">
              <a:rPr lang="en-US" smtClean="0"/>
              <a:t>‹#›</a:t>
            </a:fld>
            <a:endParaRPr lang="en-US"/>
          </a:p>
        </p:txBody>
      </p:sp>
    </p:spTree>
    <p:extLst>
      <p:ext uri="{BB962C8B-B14F-4D97-AF65-F5344CB8AC3E}">
        <p14:creationId xmlns:p14="http://schemas.microsoft.com/office/powerpoint/2010/main" val="40189733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jpeg"/><Relationship Id="rId7"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0.pn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30.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32.png"/><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hyperlink" Target="mailto:jwallace@simonecollins.com"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hyperlink" Target="mailto:sleeper@simonecollins.com" TargetMode="External"/><Relationship Id="rId5" Type="http://schemas.openxmlformats.org/officeDocument/2006/relationships/hyperlink" Target="mailto:psimone@simonecollins.com"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uilding, rug&#10;&#10;Description automatically generated">
            <a:extLst>
              <a:ext uri="{FF2B5EF4-FFF2-40B4-BE49-F238E27FC236}">
                <a16:creationId xmlns:a16="http://schemas.microsoft.com/office/drawing/2014/main" id="{70EEF49B-AADA-4DAE-B432-2F23737ABBBC}"/>
              </a:ext>
            </a:extLst>
          </p:cNvPr>
          <p:cNvPicPr>
            <a:picLocks noChangeAspect="1"/>
          </p:cNvPicPr>
          <p:nvPr/>
        </p:nvPicPr>
        <p:blipFill rotWithShape="1">
          <a:blip r:embed="rId3">
            <a:extLst>
              <a:ext uri="{28A0092B-C50C-407E-A947-70E740481C1C}">
                <a14:useLocalDpi xmlns:a14="http://schemas.microsoft.com/office/drawing/2010/main" val="0"/>
              </a:ext>
            </a:extLst>
          </a:blip>
          <a:srcRect l="1124" t="2194" r="16916" b="12488"/>
          <a:stretch/>
        </p:blipFill>
        <p:spPr>
          <a:xfrm>
            <a:off x="-7443" y="-497712"/>
            <a:ext cx="12192000" cy="7355712"/>
          </a:xfrm>
          <a:prstGeom prst="rect">
            <a:avLst/>
          </a:prstGeom>
        </p:spPr>
      </p:pic>
      <p:sp>
        <p:nvSpPr>
          <p:cNvPr id="15" name="Rectangle 14">
            <a:extLst>
              <a:ext uri="{FF2B5EF4-FFF2-40B4-BE49-F238E27FC236}">
                <a16:creationId xmlns:a16="http://schemas.microsoft.com/office/drawing/2014/main" id="{246FF506-B4C1-438E-9C13-2C5044265C47}"/>
              </a:ext>
            </a:extLst>
          </p:cNvPr>
          <p:cNvSpPr/>
          <p:nvPr/>
        </p:nvSpPr>
        <p:spPr>
          <a:xfrm>
            <a:off x="0" y="1169043"/>
            <a:ext cx="12192000" cy="405114"/>
          </a:xfrm>
          <a:prstGeom prst="rect">
            <a:avLst/>
          </a:prstGeom>
          <a:solidFill>
            <a:srgbClr val="356C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raphical user interface, text&#10;&#10;Description automatically generated">
            <a:extLst>
              <a:ext uri="{FF2B5EF4-FFF2-40B4-BE49-F238E27FC236}">
                <a16:creationId xmlns:a16="http://schemas.microsoft.com/office/drawing/2014/main" id="{4F638F33-86D7-4711-ABE6-CA0526E61E90}"/>
              </a:ext>
            </a:extLst>
          </p:cNvPr>
          <p:cNvPicPr>
            <a:picLocks noChangeAspect="1"/>
          </p:cNvPicPr>
          <p:nvPr/>
        </p:nvPicPr>
        <p:blipFill rotWithShape="1">
          <a:blip r:embed="rId4">
            <a:extLst>
              <a:ext uri="{28A0092B-C50C-407E-A947-70E740481C1C}">
                <a14:useLocalDpi xmlns:a14="http://schemas.microsoft.com/office/drawing/2010/main" val="0"/>
              </a:ext>
            </a:extLst>
          </a:blip>
          <a:srcRect l="26108" t="9487" r="30412" b="55309"/>
          <a:stretch/>
        </p:blipFill>
        <p:spPr>
          <a:xfrm>
            <a:off x="451413" y="417220"/>
            <a:ext cx="3900668" cy="1677798"/>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E36A1DA1-4098-4D8A-9484-424D7DD491DD}"/>
              </a:ext>
            </a:extLst>
          </p:cNvPr>
          <p:cNvSpPr txBox="1"/>
          <p:nvPr/>
        </p:nvSpPr>
        <p:spPr>
          <a:xfrm>
            <a:off x="4359524" y="235396"/>
            <a:ext cx="7099139" cy="1077218"/>
          </a:xfrm>
          <a:prstGeom prst="rect">
            <a:avLst/>
          </a:prstGeom>
          <a:noFill/>
        </p:spPr>
        <p:txBody>
          <a:bodyPr wrap="square" rtlCol="0">
            <a:spAutoFit/>
          </a:bodyPr>
          <a:lstStyle/>
          <a:p>
            <a:r>
              <a:rPr lang="en-US" sz="3200" b="1">
                <a:solidFill>
                  <a:schemeClr val="bg1"/>
                </a:solidFill>
                <a:effectLst>
                  <a:outerShdw blurRad="38100" dist="38100" dir="2700000" algn="tl">
                    <a:srgbClr val="000000">
                      <a:alpha val="43137"/>
                    </a:srgbClr>
                  </a:outerShdw>
                </a:effectLst>
                <a:latin typeface="AvantGarde Bk BT" panose="020B0402020202020204" pitchFamily="34" charset="0"/>
              </a:rPr>
              <a:t>Welcome to</a:t>
            </a:r>
          </a:p>
          <a:p>
            <a:r>
              <a:rPr lang="en-US" sz="3200" b="1">
                <a:solidFill>
                  <a:schemeClr val="bg1"/>
                </a:solidFill>
                <a:effectLst>
                  <a:outerShdw blurRad="38100" dist="38100" dir="2700000" algn="tl">
                    <a:srgbClr val="000000">
                      <a:alpha val="43137"/>
                    </a:srgbClr>
                  </a:outerShdw>
                </a:effectLst>
                <a:latin typeface="AvantGarde Bk BT" panose="020B0402020202020204" pitchFamily="34" charset="0"/>
              </a:rPr>
              <a:t>Public Meeting 1</a:t>
            </a:r>
          </a:p>
        </p:txBody>
      </p:sp>
      <p:sp>
        <p:nvSpPr>
          <p:cNvPr id="18" name="Rectangle 17">
            <a:extLst>
              <a:ext uri="{FF2B5EF4-FFF2-40B4-BE49-F238E27FC236}">
                <a16:creationId xmlns:a16="http://schemas.microsoft.com/office/drawing/2014/main" id="{A8359172-2D2D-4FA5-AC6C-904BA140E709}"/>
              </a:ext>
            </a:extLst>
          </p:cNvPr>
          <p:cNvSpPr/>
          <p:nvPr/>
        </p:nvSpPr>
        <p:spPr>
          <a:xfrm>
            <a:off x="8751952" y="1507113"/>
            <a:ext cx="3862790" cy="1077218"/>
          </a:xfrm>
          <a:prstGeom prst="rect">
            <a:avLst/>
          </a:prstGeom>
        </p:spPr>
        <p:txBody>
          <a:bodyPr wrap="square">
            <a:spAutoFit/>
          </a:bodyPr>
          <a:lstStyle/>
          <a:p>
            <a:r>
              <a:rPr lang="en-US" sz="3200" b="1">
                <a:solidFill>
                  <a:schemeClr val="bg1"/>
                </a:solidFill>
                <a:effectLst>
                  <a:outerShdw blurRad="38100" dist="38100" dir="2700000" algn="tl">
                    <a:srgbClr val="000000">
                      <a:alpha val="43137"/>
                    </a:srgbClr>
                  </a:outerShdw>
                </a:effectLst>
                <a:latin typeface="AvantGarde Bk BT" panose="020B0402020202020204" pitchFamily="34" charset="0"/>
              </a:rPr>
              <a:t>January 25, 2021</a:t>
            </a:r>
            <a:endParaRPr lang="en-US" sz="3200" b="1" dirty="0">
              <a:solidFill>
                <a:schemeClr val="bg1"/>
              </a:solidFill>
              <a:effectLst>
                <a:outerShdw blurRad="38100" dist="38100" dir="2700000" algn="tl">
                  <a:srgbClr val="000000">
                    <a:alpha val="43137"/>
                  </a:srgbClr>
                </a:outerShdw>
              </a:effectLst>
              <a:latin typeface="AvantGarde Bk BT" panose="020B0402020202020204" pitchFamily="34" charset="0"/>
            </a:endParaRPr>
          </a:p>
          <a:p>
            <a:r>
              <a:rPr lang="en-US" sz="3200" b="1" dirty="0">
                <a:solidFill>
                  <a:schemeClr val="bg1"/>
                </a:solidFill>
                <a:effectLst>
                  <a:outerShdw blurRad="38100" dist="38100" dir="2700000" algn="tl">
                    <a:srgbClr val="000000">
                      <a:alpha val="43137"/>
                    </a:srgbClr>
                  </a:outerShdw>
                </a:effectLst>
                <a:latin typeface="AvantGarde Bk BT" panose="020B0402020202020204" pitchFamily="34" charset="0"/>
              </a:rPr>
              <a:t>7PM to 9 PM</a:t>
            </a:r>
            <a:endParaRPr lang="en-US" sz="3200" dirty="0"/>
          </a:p>
        </p:txBody>
      </p:sp>
      <p:sp>
        <p:nvSpPr>
          <p:cNvPr id="3" name="TextBox 2">
            <a:extLst>
              <a:ext uri="{FF2B5EF4-FFF2-40B4-BE49-F238E27FC236}">
                <a16:creationId xmlns:a16="http://schemas.microsoft.com/office/drawing/2014/main" id="{2C5C4C24-6D46-4433-A179-299F8E1C72C9}"/>
              </a:ext>
            </a:extLst>
          </p:cNvPr>
          <p:cNvSpPr txBox="1"/>
          <p:nvPr/>
        </p:nvSpPr>
        <p:spPr>
          <a:xfrm>
            <a:off x="6949440" y="6092770"/>
            <a:ext cx="5538651" cy="646331"/>
          </a:xfrm>
          <a:prstGeom prst="rect">
            <a:avLst/>
          </a:prstGeom>
          <a:noFill/>
        </p:spPr>
        <p:txBody>
          <a:bodyPr wrap="square" rtlCol="0">
            <a:spAutoFit/>
          </a:bodyPr>
          <a:lstStyle/>
          <a:p>
            <a:r>
              <a:rPr lang="en-US" sz="3600">
                <a:solidFill>
                  <a:schemeClr val="accent2">
                    <a:lumMod val="60000"/>
                    <a:lumOff val="40000"/>
                  </a:schemeClr>
                </a:solidFill>
              </a:rPr>
              <a:t>Thank you for your time! </a:t>
            </a:r>
          </a:p>
        </p:txBody>
      </p:sp>
    </p:spTree>
    <p:extLst>
      <p:ext uri="{BB962C8B-B14F-4D97-AF65-F5344CB8AC3E}">
        <p14:creationId xmlns:p14="http://schemas.microsoft.com/office/powerpoint/2010/main" val="2240300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1EA89B-9D4E-4402-96D4-CF3ADB6407C1}"/>
              </a:ext>
            </a:extLst>
          </p:cNvPr>
          <p:cNvSpPr/>
          <p:nvPr/>
        </p:nvSpPr>
        <p:spPr>
          <a:xfrm>
            <a:off x="0" y="347241"/>
            <a:ext cx="3125165" cy="523220"/>
          </a:xfrm>
          <a:prstGeom prst="rect">
            <a:avLst/>
          </a:prstGeom>
          <a:solidFill>
            <a:srgbClr val="4D8A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raphical user interface, text&#10;&#10;Description automatically generated">
            <a:extLst>
              <a:ext uri="{FF2B5EF4-FFF2-40B4-BE49-F238E27FC236}">
                <a16:creationId xmlns:a16="http://schemas.microsoft.com/office/drawing/2014/main" id="{4F638F33-86D7-4711-ABE6-CA0526E61E90}"/>
              </a:ext>
            </a:extLst>
          </p:cNvPr>
          <p:cNvPicPr>
            <a:picLocks noChangeAspect="1"/>
          </p:cNvPicPr>
          <p:nvPr/>
        </p:nvPicPr>
        <p:blipFill rotWithShape="1">
          <a:blip r:embed="rId4">
            <a:extLst>
              <a:ext uri="{28A0092B-C50C-407E-A947-70E740481C1C}">
                <a14:useLocalDpi xmlns:a14="http://schemas.microsoft.com/office/drawing/2010/main" val="0"/>
              </a:ext>
            </a:extLst>
          </a:blip>
          <a:srcRect t="77215"/>
          <a:stretch/>
        </p:blipFill>
        <p:spPr>
          <a:xfrm>
            <a:off x="0" y="5382228"/>
            <a:ext cx="12192000" cy="1475772"/>
          </a:xfrm>
          <a:prstGeom prst="rect">
            <a:avLst/>
          </a:prstGeom>
        </p:spPr>
      </p:pic>
      <p:sp>
        <p:nvSpPr>
          <p:cNvPr id="4" name="TextBox 3">
            <a:extLst>
              <a:ext uri="{FF2B5EF4-FFF2-40B4-BE49-F238E27FC236}">
                <a16:creationId xmlns:a16="http://schemas.microsoft.com/office/drawing/2014/main" id="{AF4CB811-319A-462D-AC1B-C49009CA92B2}"/>
              </a:ext>
            </a:extLst>
          </p:cNvPr>
          <p:cNvSpPr txBox="1"/>
          <p:nvPr/>
        </p:nvSpPr>
        <p:spPr>
          <a:xfrm>
            <a:off x="416690" y="347241"/>
            <a:ext cx="2708476" cy="523220"/>
          </a:xfrm>
          <a:prstGeom prst="rect">
            <a:avLst/>
          </a:prstGeom>
          <a:noFill/>
        </p:spPr>
        <p:txBody>
          <a:bodyPr wrap="square" rtlCol="0">
            <a:spAutoFit/>
          </a:bodyPr>
          <a:lstStyle/>
          <a:p>
            <a:r>
              <a:rPr lang="en-US" sz="2800">
                <a:solidFill>
                  <a:srgbClr val="FFFBC8"/>
                </a:solidFill>
                <a:effectLst>
                  <a:outerShdw blurRad="38100" dist="38100" dir="2700000" algn="tl">
                    <a:srgbClr val="000000">
                      <a:alpha val="43137"/>
                    </a:srgbClr>
                  </a:outerShdw>
                </a:effectLst>
                <a:latin typeface="Lobster 1.4" panose="02000506000000020003" pitchFamily="50" charset="0"/>
              </a:rPr>
              <a:t>Project Scope</a:t>
            </a:r>
          </a:p>
        </p:txBody>
      </p:sp>
      <p:sp>
        <p:nvSpPr>
          <p:cNvPr id="2" name="Rectangle 1">
            <a:extLst>
              <a:ext uri="{FF2B5EF4-FFF2-40B4-BE49-F238E27FC236}">
                <a16:creationId xmlns:a16="http://schemas.microsoft.com/office/drawing/2014/main" id="{CAF7E40A-7E61-4D7D-9457-5C3A42626435}"/>
              </a:ext>
            </a:extLst>
          </p:cNvPr>
          <p:cNvSpPr/>
          <p:nvPr/>
        </p:nvSpPr>
        <p:spPr>
          <a:xfrm>
            <a:off x="3303037" y="347241"/>
            <a:ext cx="8888963" cy="523220"/>
          </a:xfrm>
          <a:prstGeom prst="rect">
            <a:avLst/>
          </a:prstGeom>
          <a:solidFill>
            <a:srgbClr val="356C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11758CE-C89F-4DE4-95FD-41FAEB287600}"/>
              </a:ext>
            </a:extLst>
          </p:cNvPr>
          <p:cNvSpPr txBox="1"/>
          <p:nvPr/>
        </p:nvSpPr>
        <p:spPr>
          <a:xfrm>
            <a:off x="3541855" y="434453"/>
            <a:ext cx="2774969" cy="400110"/>
          </a:xfrm>
          <a:prstGeom prst="rect">
            <a:avLst/>
          </a:prstGeom>
          <a:noFill/>
        </p:spPr>
        <p:txBody>
          <a:bodyPr wrap="square">
            <a:spAutoFit/>
          </a:bodyPr>
          <a:lstStyle/>
          <a:p>
            <a:r>
              <a:rPr lang="en-US" sz="2000" b="1">
                <a:solidFill>
                  <a:schemeClr val="bg1"/>
                </a:solidFill>
                <a:effectLst>
                  <a:outerShdw blurRad="38100" dist="38100" dir="2700000" algn="tl">
                    <a:srgbClr val="000000">
                      <a:alpha val="43137"/>
                    </a:srgbClr>
                  </a:outerShdw>
                </a:effectLst>
                <a:latin typeface="Futura Md BT"/>
                <a:cs typeface="Cordia New"/>
              </a:rPr>
              <a:t>PHASE 1 (NOV-FEB)</a:t>
            </a:r>
            <a:endParaRPr lang="en-US" sz="2000">
              <a:solidFill>
                <a:schemeClr val="bg1"/>
              </a:solidFill>
            </a:endParaRPr>
          </a:p>
        </p:txBody>
      </p:sp>
      <p:sp>
        <p:nvSpPr>
          <p:cNvPr id="9" name="TextBox 8">
            <a:extLst>
              <a:ext uri="{FF2B5EF4-FFF2-40B4-BE49-F238E27FC236}">
                <a16:creationId xmlns:a16="http://schemas.microsoft.com/office/drawing/2014/main" id="{830E3156-C83B-4F21-BD4E-961C94A345EB}"/>
              </a:ext>
            </a:extLst>
          </p:cNvPr>
          <p:cNvSpPr txBox="1"/>
          <p:nvPr/>
        </p:nvSpPr>
        <p:spPr>
          <a:xfrm>
            <a:off x="6316824" y="434453"/>
            <a:ext cx="2958472" cy="400110"/>
          </a:xfrm>
          <a:prstGeom prst="rect">
            <a:avLst/>
          </a:prstGeom>
          <a:noFill/>
        </p:spPr>
        <p:txBody>
          <a:bodyPr wrap="square">
            <a:spAutoFit/>
          </a:bodyPr>
          <a:lstStyle/>
          <a:p>
            <a:r>
              <a:rPr lang="en-US" sz="2000" b="1">
                <a:solidFill>
                  <a:srgbClr val="FFFF00"/>
                </a:solidFill>
                <a:effectLst>
                  <a:outerShdw blurRad="38100" dist="38100" dir="2700000" algn="tl">
                    <a:srgbClr val="000000">
                      <a:alpha val="43137"/>
                    </a:srgbClr>
                  </a:outerShdw>
                </a:effectLst>
                <a:latin typeface="Futura Md BT"/>
                <a:cs typeface="Cordia New"/>
              </a:rPr>
              <a:t>PHASE 2 (FEB-AUG)</a:t>
            </a:r>
            <a:endParaRPr lang="en-US" sz="2000">
              <a:solidFill>
                <a:srgbClr val="FFFF00"/>
              </a:solidFill>
            </a:endParaRPr>
          </a:p>
        </p:txBody>
      </p:sp>
      <p:sp>
        <p:nvSpPr>
          <p:cNvPr id="10" name="TextBox 9">
            <a:extLst>
              <a:ext uri="{FF2B5EF4-FFF2-40B4-BE49-F238E27FC236}">
                <a16:creationId xmlns:a16="http://schemas.microsoft.com/office/drawing/2014/main" id="{55FB50F2-6E77-4F03-99DA-DDFFD360B4DE}"/>
              </a:ext>
            </a:extLst>
          </p:cNvPr>
          <p:cNvSpPr txBox="1"/>
          <p:nvPr/>
        </p:nvSpPr>
        <p:spPr>
          <a:xfrm>
            <a:off x="9163329" y="424185"/>
            <a:ext cx="2919814" cy="400110"/>
          </a:xfrm>
          <a:prstGeom prst="rect">
            <a:avLst/>
          </a:prstGeom>
          <a:noFill/>
        </p:spPr>
        <p:txBody>
          <a:bodyPr wrap="square">
            <a:spAutoFit/>
          </a:bodyPr>
          <a:lstStyle/>
          <a:p>
            <a:r>
              <a:rPr lang="en-US" sz="2000" b="1">
                <a:solidFill>
                  <a:schemeClr val="bg1"/>
                </a:solidFill>
                <a:effectLst>
                  <a:outerShdw blurRad="38100" dist="38100" dir="2700000" algn="tl">
                    <a:srgbClr val="000000">
                      <a:alpha val="43137"/>
                    </a:srgbClr>
                  </a:outerShdw>
                </a:effectLst>
                <a:latin typeface="Futura Md BT"/>
                <a:cs typeface="Cordia New"/>
              </a:rPr>
              <a:t>PHASE 3 (AUG-NOV)</a:t>
            </a:r>
            <a:endParaRPr lang="en-US" sz="2000"/>
          </a:p>
        </p:txBody>
      </p:sp>
      <p:sp>
        <p:nvSpPr>
          <p:cNvPr id="13" name="Rectangle 12">
            <a:extLst>
              <a:ext uri="{FF2B5EF4-FFF2-40B4-BE49-F238E27FC236}">
                <a16:creationId xmlns:a16="http://schemas.microsoft.com/office/drawing/2014/main" id="{6084F644-490C-4EC3-A5DD-FF39207381D9}"/>
              </a:ext>
            </a:extLst>
          </p:cNvPr>
          <p:cNvSpPr/>
          <p:nvPr/>
        </p:nvSpPr>
        <p:spPr>
          <a:xfrm flipH="1" flipV="1">
            <a:off x="6352592" y="347240"/>
            <a:ext cx="2774969" cy="523219"/>
          </a:xfrm>
          <a:prstGeom prst="rect">
            <a:avLst/>
          </a:prstGeom>
          <a:noFill/>
          <a:ln w="571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4579175-4D0D-4EB2-92FA-EB782495DE8A}"/>
              </a:ext>
            </a:extLst>
          </p:cNvPr>
          <p:cNvSpPr/>
          <p:nvPr/>
        </p:nvSpPr>
        <p:spPr>
          <a:xfrm>
            <a:off x="9163329" y="347240"/>
            <a:ext cx="3028671" cy="523219"/>
          </a:xfrm>
          <a:prstGeom prst="rect">
            <a:avLst/>
          </a:prstGeom>
          <a:solidFill>
            <a:srgbClr val="4D8A7F">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036854E-47A3-4AAD-BA66-B7A102723528}"/>
              </a:ext>
            </a:extLst>
          </p:cNvPr>
          <p:cNvSpPr/>
          <p:nvPr/>
        </p:nvSpPr>
        <p:spPr>
          <a:xfrm>
            <a:off x="3277711" y="342649"/>
            <a:ext cx="3028671" cy="523219"/>
          </a:xfrm>
          <a:prstGeom prst="rect">
            <a:avLst/>
          </a:prstGeom>
          <a:solidFill>
            <a:srgbClr val="4D8A7F">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2F39AF8-0377-48F7-9720-DBD5F217C1DF}"/>
              </a:ext>
            </a:extLst>
          </p:cNvPr>
          <p:cNvSpPr txBox="1"/>
          <p:nvPr/>
        </p:nvSpPr>
        <p:spPr>
          <a:xfrm>
            <a:off x="836819" y="2135811"/>
            <a:ext cx="8195214" cy="3003258"/>
          </a:xfrm>
          <a:prstGeom prst="rect">
            <a:avLst/>
          </a:prstGeom>
          <a:noFill/>
        </p:spPr>
        <p:txBody>
          <a:bodyPr wrap="square" lIns="91440" tIns="45720" rIns="91440" bIns="45720" rtlCol="0" anchor="t">
            <a:spAutoFit/>
          </a:bodyPr>
          <a:lstStyle/>
          <a:p>
            <a:pPr marL="285750" indent="-285750">
              <a:lnSpc>
                <a:spcPct val="150000"/>
              </a:lnSpc>
              <a:buFont typeface="Arial" panose="020B0604020202020204" pitchFamily="34" charset="0"/>
              <a:buChar char="•"/>
            </a:pPr>
            <a:r>
              <a:rPr lang="en-US" sz="1600" b="1">
                <a:solidFill>
                  <a:schemeClr val="bg1"/>
                </a:solidFill>
                <a:effectLst>
                  <a:outerShdw blurRad="38100" dist="38100" dir="2700000" algn="tl">
                    <a:srgbClr val="000000">
                      <a:alpha val="43137"/>
                    </a:srgbClr>
                  </a:outerShdw>
                </a:effectLst>
                <a:latin typeface="Futura Md BT"/>
                <a:cs typeface="Cordia New"/>
              </a:rPr>
              <a:t>Establish goals and objectives for activities and facilities</a:t>
            </a:r>
          </a:p>
          <a:p>
            <a:pPr marL="285750" indent="-285750">
              <a:lnSpc>
                <a:spcPct val="150000"/>
              </a:lnSpc>
              <a:buFont typeface="Arial" panose="020B0604020202020204" pitchFamily="34" charset="0"/>
              <a:buChar char="•"/>
            </a:pPr>
            <a:r>
              <a:rPr lang="en-US" sz="1600" b="1">
                <a:solidFill>
                  <a:schemeClr val="bg1"/>
                </a:solidFill>
                <a:effectLst>
                  <a:outerShdw blurRad="38100" dist="38100" dir="2700000" algn="tl">
                    <a:srgbClr val="000000">
                      <a:alpha val="43137"/>
                    </a:srgbClr>
                  </a:outerShdw>
                </a:effectLst>
                <a:latin typeface="Futura Md BT"/>
                <a:cs typeface="Cordia New"/>
              </a:rPr>
              <a:t>Resident survey within context of Market Analysis  </a:t>
            </a:r>
          </a:p>
          <a:p>
            <a:pPr marL="285750" indent="-285750">
              <a:lnSpc>
                <a:spcPct val="150000"/>
              </a:lnSpc>
              <a:buFont typeface="Arial" panose="020B0604020202020204" pitchFamily="34" charset="0"/>
              <a:buChar char="•"/>
            </a:pPr>
            <a:r>
              <a:rPr lang="en-US" sz="1600" b="1">
                <a:solidFill>
                  <a:schemeClr val="bg1"/>
                </a:solidFill>
                <a:effectLst>
                  <a:outerShdw blurRad="38100" dist="38100" dir="2700000" algn="tl">
                    <a:srgbClr val="000000">
                      <a:alpha val="43137"/>
                    </a:srgbClr>
                  </a:outerShdw>
                </a:effectLst>
                <a:latin typeface="Futura Md BT"/>
                <a:cs typeface="Cordia New"/>
              </a:rPr>
              <a:t>Progressive development of site plan concept options and refinements </a:t>
            </a:r>
          </a:p>
          <a:p>
            <a:pPr marL="285750" indent="-285750">
              <a:lnSpc>
                <a:spcPct val="150000"/>
              </a:lnSpc>
              <a:buFont typeface="Arial" panose="020B0604020202020204" pitchFamily="34" charset="0"/>
              <a:buChar char="•"/>
            </a:pPr>
            <a:r>
              <a:rPr lang="en-US" sz="1600" b="1">
                <a:solidFill>
                  <a:schemeClr val="bg1"/>
                </a:solidFill>
                <a:effectLst>
                  <a:outerShdw blurRad="38100" dist="38100" dir="2700000" algn="tl">
                    <a:srgbClr val="000000">
                      <a:alpha val="43137"/>
                    </a:srgbClr>
                  </a:outerShdw>
                </a:effectLst>
                <a:latin typeface="Futura Md BT"/>
                <a:cs typeface="Cordia New"/>
              </a:rPr>
              <a:t>Adaptive reuse options for existing site infrastructure</a:t>
            </a:r>
          </a:p>
          <a:p>
            <a:pPr marL="285750" indent="-285750">
              <a:lnSpc>
                <a:spcPct val="150000"/>
              </a:lnSpc>
              <a:buFont typeface="Arial" panose="020B0604020202020204" pitchFamily="34" charset="0"/>
              <a:buChar char="•"/>
            </a:pPr>
            <a:r>
              <a:rPr lang="en-US" sz="1600" b="1">
                <a:solidFill>
                  <a:schemeClr val="bg1"/>
                </a:solidFill>
                <a:effectLst>
                  <a:outerShdw blurRad="38100" dist="38100" dir="2700000" algn="tl">
                    <a:srgbClr val="000000">
                      <a:alpha val="43137"/>
                    </a:srgbClr>
                  </a:outerShdw>
                </a:effectLst>
                <a:latin typeface="Futura Md BT"/>
                <a:cs typeface="Cordia New"/>
              </a:rPr>
              <a:t>New facilities and new infrastructure / access / parking </a:t>
            </a:r>
          </a:p>
          <a:p>
            <a:pPr marL="285750" indent="-285750">
              <a:lnSpc>
                <a:spcPct val="150000"/>
              </a:lnSpc>
              <a:buFont typeface="Arial" panose="020B0604020202020204" pitchFamily="34" charset="0"/>
              <a:buChar char="•"/>
            </a:pPr>
            <a:r>
              <a:rPr lang="en-US" sz="1600" b="1">
                <a:solidFill>
                  <a:schemeClr val="bg1"/>
                </a:solidFill>
                <a:effectLst>
                  <a:outerShdw blurRad="38100" dist="38100" dir="2700000" algn="tl">
                    <a:srgbClr val="000000">
                      <a:alpha val="43137"/>
                    </a:srgbClr>
                  </a:outerShdw>
                </a:effectLst>
                <a:latin typeface="Futura Md BT"/>
                <a:cs typeface="Cordia New"/>
              </a:rPr>
              <a:t>Site and environmental enhancements </a:t>
            </a:r>
          </a:p>
          <a:p>
            <a:pPr marL="285750" indent="-285750">
              <a:lnSpc>
                <a:spcPct val="150000"/>
              </a:lnSpc>
              <a:buFont typeface="Arial" panose="020B0604020202020204" pitchFamily="34" charset="0"/>
              <a:buChar char="•"/>
            </a:pPr>
            <a:r>
              <a:rPr lang="en-US" sz="1600" b="1">
                <a:solidFill>
                  <a:schemeClr val="bg1"/>
                </a:solidFill>
                <a:effectLst>
                  <a:outerShdw blurRad="38100" dist="38100" dir="2700000" algn="tl">
                    <a:srgbClr val="000000">
                      <a:alpha val="43137"/>
                    </a:srgbClr>
                  </a:outerShdw>
                </a:effectLst>
                <a:latin typeface="Futura Md BT"/>
                <a:cs typeface="Cordia New"/>
              </a:rPr>
              <a:t>Committee and public input, suggestions and comments</a:t>
            </a:r>
          </a:p>
          <a:p>
            <a:pPr marL="285750" indent="-285750">
              <a:lnSpc>
                <a:spcPct val="150000"/>
              </a:lnSpc>
              <a:buFont typeface="Arial" panose="020B0604020202020204" pitchFamily="34" charset="0"/>
              <a:buChar char="•"/>
            </a:pPr>
            <a:r>
              <a:rPr lang="en-US" sz="1600" b="1">
                <a:solidFill>
                  <a:schemeClr val="bg1"/>
                </a:solidFill>
                <a:effectLst>
                  <a:outerShdw blurRad="38100" dist="38100" dir="2700000" algn="tl">
                    <a:srgbClr val="000000">
                      <a:alpha val="43137"/>
                    </a:srgbClr>
                  </a:outerShdw>
                </a:effectLst>
                <a:latin typeface="Futura Md BT"/>
                <a:cs typeface="Cordia New"/>
              </a:rPr>
              <a:t>Plan recommendations &amp; costs estimates to the Board of Supervisors</a:t>
            </a:r>
            <a:endParaRPr lang="en-US" sz="2400">
              <a:solidFill>
                <a:schemeClr val="bg1"/>
              </a:solidFill>
              <a:effectLst>
                <a:outerShdw blurRad="38100" dist="38100" dir="2700000" algn="tl">
                  <a:srgbClr val="000000">
                    <a:alpha val="43137"/>
                  </a:srgbClr>
                </a:outerShdw>
              </a:effectLst>
              <a:latin typeface="AvantGarde Bk BT" panose="020B0402020202020204" pitchFamily="34" charset="0"/>
            </a:endParaRPr>
          </a:p>
        </p:txBody>
      </p:sp>
      <p:sp>
        <p:nvSpPr>
          <p:cNvPr id="17" name="TextBox 16">
            <a:extLst>
              <a:ext uri="{FF2B5EF4-FFF2-40B4-BE49-F238E27FC236}">
                <a16:creationId xmlns:a16="http://schemas.microsoft.com/office/drawing/2014/main" id="{07A1E440-2FF4-46B1-AEEE-FCB2112A1647}"/>
              </a:ext>
            </a:extLst>
          </p:cNvPr>
          <p:cNvSpPr txBox="1"/>
          <p:nvPr/>
        </p:nvSpPr>
        <p:spPr>
          <a:xfrm>
            <a:off x="383805" y="1136593"/>
            <a:ext cx="10812930" cy="646331"/>
          </a:xfrm>
          <a:prstGeom prst="rect">
            <a:avLst/>
          </a:prstGeom>
          <a:noFill/>
        </p:spPr>
        <p:txBody>
          <a:bodyPr wrap="square">
            <a:spAutoFit/>
          </a:bodyPr>
          <a:lstStyle/>
          <a:p>
            <a:pPr algn="l"/>
            <a:r>
              <a:rPr lang="en-US" b="1" i="0" u="none" strike="noStrike" baseline="0">
                <a:solidFill>
                  <a:srgbClr val="FFC000"/>
                </a:solidFill>
                <a:latin typeface="Calibri" panose="020F0502020204030204" pitchFamily="34" charset="0"/>
              </a:rPr>
              <a:t>PRIMARY TASKS: </a:t>
            </a:r>
            <a:r>
              <a:rPr lang="en-US" b="1" i="0" u="none" strike="noStrike" baseline="0">
                <a:solidFill>
                  <a:schemeClr val="bg1"/>
                </a:solidFill>
                <a:latin typeface="Calibri" panose="020F0502020204030204" pitchFamily="34" charset="0"/>
              </a:rPr>
              <a:t>[</a:t>
            </a:r>
            <a:r>
              <a:rPr lang="en-US" b="1">
                <a:solidFill>
                  <a:schemeClr val="bg1"/>
                </a:solidFill>
                <a:latin typeface="Calibri" panose="020F0502020204030204" pitchFamily="34" charset="0"/>
              </a:rPr>
              <a:t>DEVELOP CONCEPTS] </a:t>
            </a:r>
            <a:r>
              <a:rPr lang="en-US" i="0" u="none" strike="noStrike" baseline="0">
                <a:solidFill>
                  <a:srgbClr val="FFC000"/>
                </a:solidFill>
                <a:latin typeface="Calibri" panose="020F0502020204030204" pitchFamily="34" charset="0"/>
              </a:rPr>
              <a:t>Building on the insights gained in Phase 1, </a:t>
            </a:r>
            <a:r>
              <a:rPr lang="en-US" i="0" strike="noStrike" baseline="0">
                <a:solidFill>
                  <a:srgbClr val="FFC000"/>
                </a:solidFill>
                <a:latin typeface="Calibri" panose="020F0502020204030204" pitchFamily="34" charset="0"/>
              </a:rPr>
              <a:t>the possible future use concepts will be developed into one (1) </a:t>
            </a:r>
            <a:r>
              <a:rPr lang="en-US">
                <a:solidFill>
                  <a:srgbClr val="FFC000"/>
                </a:solidFill>
                <a:latin typeface="Calibri" panose="020F0502020204030204" pitchFamily="34" charset="0"/>
              </a:rPr>
              <a:t>focused </a:t>
            </a:r>
            <a:r>
              <a:rPr lang="en-US" i="0" strike="noStrike" baseline="0">
                <a:solidFill>
                  <a:srgbClr val="FFC000"/>
                </a:solidFill>
                <a:latin typeface="Calibri" panose="020F0502020204030204" pitchFamily="34" charset="0"/>
              </a:rPr>
              <a:t>development option. Phase 2 elements will include: </a:t>
            </a:r>
            <a:endParaRPr lang="en-US" sz="1600" i="0" u="none" strike="noStrike" baseline="0">
              <a:solidFill>
                <a:srgbClr val="FFC000"/>
              </a:solidFill>
              <a:latin typeface="Calibri" panose="020F0502020204030204" pitchFamily="34" charset="0"/>
            </a:endParaRPr>
          </a:p>
        </p:txBody>
      </p:sp>
      <p:sp>
        <p:nvSpPr>
          <p:cNvPr id="18" name="TextBox 17">
            <a:extLst>
              <a:ext uri="{FF2B5EF4-FFF2-40B4-BE49-F238E27FC236}">
                <a16:creationId xmlns:a16="http://schemas.microsoft.com/office/drawing/2014/main" id="{B2C35847-4496-4D3A-901D-03B55047BFDE}"/>
              </a:ext>
            </a:extLst>
          </p:cNvPr>
          <p:cNvSpPr txBox="1"/>
          <p:nvPr/>
        </p:nvSpPr>
        <p:spPr>
          <a:xfrm>
            <a:off x="9275296" y="4659578"/>
            <a:ext cx="2313496" cy="1061829"/>
          </a:xfrm>
          <a:prstGeom prst="rect">
            <a:avLst/>
          </a:prstGeom>
          <a:noFill/>
        </p:spPr>
        <p:txBody>
          <a:bodyPr wrap="square" lIns="91440" tIns="45720" rIns="91440" bIns="45720" rtlCol="0" anchor="t">
            <a:spAutoFit/>
          </a:bodyPr>
          <a:lstStyle/>
          <a:p>
            <a:pPr>
              <a:lnSpc>
                <a:spcPct val="150000"/>
              </a:lnSpc>
            </a:pPr>
            <a:r>
              <a:rPr lang="en-US" sz="1400" b="1" u="sng">
                <a:solidFill>
                  <a:srgbClr val="FFFF00"/>
                </a:solidFill>
                <a:effectLst>
                  <a:outerShdw blurRad="38100" dist="38100" dir="2700000" algn="tl">
                    <a:srgbClr val="000000">
                      <a:alpha val="43137"/>
                    </a:srgbClr>
                  </a:outerShdw>
                </a:effectLst>
                <a:latin typeface="Futura Md BT"/>
                <a:cs typeface="Cordia New"/>
              </a:rPr>
              <a:t>Meetings</a:t>
            </a:r>
          </a:p>
          <a:p>
            <a:pPr marL="285750" indent="-285750">
              <a:buFont typeface="Arial" panose="020B0604020202020204" pitchFamily="34" charset="0"/>
              <a:buChar char="•"/>
            </a:pPr>
            <a:r>
              <a:rPr lang="en-US" sz="1400">
                <a:solidFill>
                  <a:srgbClr val="FFFF00"/>
                </a:solidFill>
                <a:effectLst>
                  <a:outerShdw blurRad="38100" dist="38100" dir="2700000" algn="tl">
                    <a:srgbClr val="000000">
                      <a:alpha val="43137"/>
                    </a:srgbClr>
                  </a:outerShdw>
                </a:effectLst>
                <a:latin typeface="Futura Md BT"/>
                <a:cs typeface="Cordia New"/>
              </a:rPr>
              <a:t>3 Committee</a:t>
            </a:r>
          </a:p>
          <a:p>
            <a:pPr marL="285750" indent="-285750">
              <a:buFont typeface="Arial" panose="020B0604020202020204" pitchFamily="34" charset="0"/>
              <a:buChar char="•"/>
            </a:pPr>
            <a:r>
              <a:rPr lang="en-US" sz="1400">
                <a:solidFill>
                  <a:srgbClr val="FFFF00"/>
                </a:solidFill>
                <a:effectLst>
                  <a:outerShdw blurRad="38100" dist="38100" dir="2700000" algn="tl">
                    <a:srgbClr val="000000">
                      <a:alpha val="43137"/>
                    </a:srgbClr>
                  </a:outerShdw>
                </a:effectLst>
                <a:latin typeface="Futura Md BT"/>
                <a:cs typeface="Cordia New"/>
              </a:rPr>
              <a:t>2 Public </a:t>
            </a:r>
          </a:p>
          <a:p>
            <a:pPr marL="285750" indent="-285750">
              <a:buFont typeface="Arial" panose="020B0604020202020204" pitchFamily="34" charset="0"/>
              <a:buChar char="•"/>
            </a:pPr>
            <a:r>
              <a:rPr lang="en-US" sz="1400">
                <a:solidFill>
                  <a:srgbClr val="FFFF00"/>
                </a:solidFill>
                <a:effectLst>
                  <a:outerShdw blurRad="38100" dist="38100" dir="2700000" algn="tl">
                    <a:srgbClr val="000000">
                      <a:alpha val="43137"/>
                    </a:srgbClr>
                  </a:outerShdw>
                </a:effectLst>
                <a:latin typeface="Futura Md BT"/>
                <a:cs typeface="Cordia New"/>
              </a:rPr>
              <a:t>1 Board of Supervisors</a:t>
            </a:r>
            <a:endParaRPr lang="en-US" sz="2000">
              <a:solidFill>
                <a:srgbClr val="FFFF00"/>
              </a:solidFill>
              <a:effectLst>
                <a:outerShdw blurRad="38100" dist="38100" dir="2700000" algn="tl">
                  <a:srgbClr val="000000">
                    <a:alpha val="43137"/>
                  </a:srgbClr>
                </a:outerShdw>
              </a:effectLst>
              <a:latin typeface="AvantGarde Bk BT" panose="020B0402020202020204" pitchFamily="34" charset="0"/>
            </a:endParaRPr>
          </a:p>
        </p:txBody>
      </p:sp>
    </p:spTree>
    <p:extLst>
      <p:ext uri="{BB962C8B-B14F-4D97-AF65-F5344CB8AC3E}">
        <p14:creationId xmlns:p14="http://schemas.microsoft.com/office/powerpoint/2010/main" val="2275421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1EA89B-9D4E-4402-96D4-CF3ADB6407C1}"/>
              </a:ext>
            </a:extLst>
          </p:cNvPr>
          <p:cNvSpPr/>
          <p:nvPr/>
        </p:nvSpPr>
        <p:spPr>
          <a:xfrm>
            <a:off x="0" y="347241"/>
            <a:ext cx="3125165" cy="523220"/>
          </a:xfrm>
          <a:prstGeom prst="rect">
            <a:avLst/>
          </a:prstGeom>
          <a:solidFill>
            <a:srgbClr val="4D8A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raphical user interface, text&#10;&#10;Description automatically generated">
            <a:extLst>
              <a:ext uri="{FF2B5EF4-FFF2-40B4-BE49-F238E27FC236}">
                <a16:creationId xmlns:a16="http://schemas.microsoft.com/office/drawing/2014/main" id="{4F638F33-86D7-4711-ABE6-CA0526E61E90}"/>
              </a:ext>
            </a:extLst>
          </p:cNvPr>
          <p:cNvPicPr>
            <a:picLocks noChangeAspect="1"/>
          </p:cNvPicPr>
          <p:nvPr/>
        </p:nvPicPr>
        <p:blipFill rotWithShape="1">
          <a:blip r:embed="rId4">
            <a:extLst>
              <a:ext uri="{28A0092B-C50C-407E-A947-70E740481C1C}">
                <a14:useLocalDpi xmlns:a14="http://schemas.microsoft.com/office/drawing/2010/main" val="0"/>
              </a:ext>
            </a:extLst>
          </a:blip>
          <a:srcRect t="77215"/>
          <a:stretch/>
        </p:blipFill>
        <p:spPr>
          <a:xfrm>
            <a:off x="0" y="5382228"/>
            <a:ext cx="12192000" cy="1475772"/>
          </a:xfrm>
          <a:prstGeom prst="rect">
            <a:avLst/>
          </a:prstGeom>
        </p:spPr>
      </p:pic>
      <p:sp>
        <p:nvSpPr>
          <p:cNvPr id="4" name="TextBox 3">
            <a:extLst>
              <a:ext uri="{FF2B5EF4-FFF2-40B4-BE49-F238E27FC236}">
                <a16:creationId xmlns:a16="http://schemas.microsoft.com/office/drawing/2014/main" id="{AF4CB811-319A-462D-AC1B-C49009CA92B2}"/>
              </a:ext>
            </a:extLst>
          </p:cNvPr>
          <p:cNvSpPr txBox="1"/>
          <p:nvPr/>
        </p:nvSpPr>
        <p:spPr>
          <a:xfrm>
            <a:off x="416690" y="347241"/>
            <a:ext cx="2708476" cy="523220"/>
          </a:xfrm>
          <a:prstGeom prst="rect">
            <a:avLst/>
          </a:prstGeom>
          <a:noFill/>
        </p:spPr>
        <p:txBody>
          <a:bodyPr wrap="square" rtlCol="0">
            <a:spAutoFit/>
          </a:bodyPr>
          <a:lstStyle/>
          <a:p>
            <a:r>
              <a:rPr lang="en-US" sz="2800">
                <a:solidFill>
                  <a:srgbClr val="FFFBC8"/>
                </a:solidFill>
                <a:effectLst>
                  <a:outerShdw blurRad="38100" dist="38100" dir="2700000" algn="tl">
                    <a:srgbClr val="000000">
                      <a:alpha val="43137"/>
                    </a:srgbClr>
                  </a:outerShdw>
                </a:effectLst>
                <a:latin typeface="Lobster 1.4" panose="02000506000000020003" pitchFamily="50" charset="0"/>
              </a:rPr>
              <a:t>Project Scope</a:t>
            </a:r>
          </a:p>
        </p:txBody>
      </p:sp>
      <p:sp>
        <p:nvSpPr>
          <p:cNvPr id="2" name="Rectangle 1">
            <a:extLst>
              <a:ext uri="{FF2B5EF4-FFF2-40B4-BE49-F238E27FC236}">
                <a16:creationId xmlns:a16="http://schemas.microsoft.com/office/drawing/2014/main" id="{CAF7E40A-7E61-4D7D-9457-5C3A42626435}"/>
              </a:ext>
            </a:extLst>
          </p:cNvPr>
          <p:cNvSpPr/>
          <p:nvPr/>
        </p:nvSpPr>
        <p:spPr>
          <a:xfrm>
            <a:off x="3303037" y="347241"/>
            <a:ext cx="8888963" cy="523220"/>
          </a:xfrm>
          <a:prstGeom prst="rect">
            <a:avLst/>
          </a:prstGeom>
          <a:solidFill>
            <a:srgbClr val="356C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11758CE-C89F-4DE4-95FD-41FAEB287600}"/>
              </a:ext>
            </a:extLst>
          </p:cNvPr>
          <p:cNvSpPr txBox="1"/>
          <p:nvPr/>
        </p:nvSpPr>
        <p:spPr>
          <a:xfrm>
            <a:off x="3541855" y="434453"/>
            <a:ext cx="2774969" cy="400110"/>
          </a:xfrm>
          <a:prstGeom prst="rect">
            <a:avLst/>
          </a:prstGeom>
          <a:noFill/>
        </p:spPr>
        <p:txBody>
          <a:bodyPr wrap="square">
            <a:spAutoFit/>
          </a:bodyPr>
          <a:lstStyle/>
          <a:p>
            <a:r>
              <a:rPr lang="en-US" sz="2000" b="1">
                <a:solidFill>
                  <a:schemeClr val="bg1"/>
                </a:solidFill>
                <a:effectLst>
                  <a:outerShdw blurRad="38100" dist="38100" dir="2700000" algn="tl">
                    <a:srgbClr val="000000">
                      <a:alpha val="43137"/>
                    </a:srgbClr>
                  </a:outerShdw>
                </a:effectLst>
                <a:latin typeface="Futura Md BT"/>
                <a:cs typeface="Cordia New"/>
              </a:rPr>
              <a:t>PHASE 1 (NOV-FEB)</a:t>
            </a:r>
            <a:endParaRPr lang="en-US" sz="2000">
              <a:solidFill>
                <a:schemeClr val="bg1"/>
              </a:solidFill>
            </a:endParaRPr>
          </a:p>
        </p:txBody>
      </p:sp>
      <p:sp>
        <p:nvSpPr>
          <p:cNvPr id="9" name="TextBox 8">
            <a:extLst>
              <a:ext uri="{FF2B5EF4-FFF2-40B4-BE49-F238E27FC236}">
                <a16:creationId xmlns:a16="http://schemas.microsoft.com/office/drawing/2014/main" id="{830E3156-C83B-4F21-BD4E-961C94A345EB}"/>
              </a:ext>
            </a:extLst>
          </p:cNvPr>
          <p:cNvSpPr txBox="1"/>
          <p:nvPr/>
        </p:nvSpPr>
        <p:spPr>
          <a:xfrm>
            <a:off x="6316824" y="434453"/>
            <a:ext cx="2958472" cy="400110"/>
          </a:xfrm>
          <a:prstGeom prst="rect">
            <a:avLst/>
          </a:prstGeom>
          <a:noFill/>
        </p:spPr>
        <p:txBody>
          <a:bodyPr wrap="square">
            <a:spAutoFit/>
          </a:bodyPr>
          <a:lstStyle/>
          <a:p>
            <a:r>
              <a:rPr lang="en-US" sz="2000" b="1">
                <a:solidFill>
                  <a:schemeClr val="bg1"/>
                </a:solidFill>
                <a:effectLst>
                  <a:outerShdw blurRad="38100" dist="38100" dir="2700000" algn="tl">
                    <a:srgbClr val="000000">
                      <a:alpha val="43137"/>
                    </a:srgbClr>
                  </a:outerShdw>
                </a:effectLst>
                <a:latin typeface="Futura Md BT"/>
                <a:cs typeface="Cordia New"/>
              </a:rPr>
              <a:t>PHASE 2 (FEB-AUG)</a:t>
            </a:r>
            <a:endParaRPr lang="en-US" sz="2000"/>
          </a:p>
        </p:txBody>
      </p:sp>
      <p:sp>
        <p:nvSpPr>
          <p:cNvPr id="10" name="TextBox 9">
            <a:extLst>
              <a:ext uri="{FF2B5EF4-FFF2-40B4-BE49-F238E27FC236}">
                <a16:creationId xmlns:a16="http://schemas.microsoft.com/office/drawing/2014/main" id="{55FB50F2-6E77-4F03-99DA-DDFFD360B4DE}"/>
              </a:ext>
            </a:extLst>
          </p:cNvPr>
          <p:cNvSpPr txBox="1"/>
          <p:nvPr/>
        </p:nvSpPr>
        <p:spPr>
          <a:xfrm>
            <a:off x="9163329" y="424185"/>
            <a:ext cx="2919814" cy="400110"/>
          </a:xfrm>
          <a:prstGeom prst="rect">
            <a:avLst/>
          </a:prstGeom>
          <a:noFill/>
        </p:spPr>
        <p:txBody>
          <a:bodyPr wrap="square">
            <a:spAutoFit/>
          </a:bodyPr>
          <a:lstStyle/>
          <a:p>
            <a:r>
              <a:rPr lang="en-US" sz="2000" b="1">
                <a:solidFill>
                  <a:srgbClr val="FFFF00"/>
                </a:solidFill>
                <a:effectLst>
                  <a:outerShdw blurRad="38100" dist="38100" dir="2700000" algn="tl">
                    <a:srgbClr val="000000">
                      <a:alpha val="43137"/>
                    </a:srgbClr>
                  </a:outerShdw>
                </a:effectLst>
                <a:latin typeface="Futura Md BT"/>
                <a:cs typeface="Cordia New"/>
              </a:rPr>
              <a:t>PHASE 3 (AUG-NOV)</a:t>
            </a:r>
            <a:endParaRPr lang="en-US" sz="2000">
              <a:solidFill>
                <a:srgbClr val="FFFF00"/>
              </a:solidFill>
            </a:endParaRPr>
          </a:p>
        </p:txBody>
      </p:sp>
      <p:sp>
        <p:nvSpPr>
          <p:cNvPr id="13" name="Rectangle 12">
            <a:extLst>
              <a:ext uri="{FF2B5EF4-FFF2-40B4-BE49-F238E27FC236}">
                <a16:creationId xmlns:a16="http://schemas.microsoft.com/office/drawing/2014/main" id="{6084F644-490C-4EC3-A5DD-FF39207381D9}"/>
              </a:ext>
            </a:extLst>
          </p:cNvPr>
          <p:cNvSpPr/>
          <p:nvPr/>
        </p:nvSpPr>
        <p:spPr>
          <a:xfrm flipH="1" flipV="1">
            <a:off x="9200729" y="347238"/>
            <a:ext cx="2774969" cy="523219"/>
          </a:xfrm>
          <a:prstGeom prst="rect">
            <a:avLst/>
          </a:prstGeom>
          <a:noFill/>
          <a:ln w="571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4579175-4D0D-4EB2-92FA-EB782495DE8A}"/>
              </a:ext>
            </a:extLst>
          </p:cNvPr>
          <p:cNvSpPr/>
          <p:nvPr/>
        </p:nvSpPr>
        <p:spPr>
          <a:xfrm>
            <a:off x="3303038" y="347240"/>
            <a:ext cx="5860292" cy="523219"/>
          </a:xfrm>
          <a:prstGeom prst="rect">
            <a:avLst/>
          </a:prstGeom>
          <a:solidFill>
            <a:srgbClr val="4D8A7F">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C39A392-8ADA-4733-A80F-568BB37AD5B3}"/>
              </a:ext>
            </a:extLst>
          </p:cNvPr>
          <p:cNvSpPr txBox="1"/>
          <p:nvPr/>
        </p:nvSpPr>
        <p:spPr>
          <a:xfrm>
            <a:off x="383806" y="844831"/>
            <a:ext cx="8888962" cy="677108"/>
          </a:xfrm>
          <a:prstGeom prst="rect">
            <a:avLst/>
          </a:prstGeom>
          <a:noFill/>
        </p:spPr>
        <p:txBody>
          <a:bodyPr wrap="square">
            <a:spAutoFit/>
          </a:bodyPr>
          <a:lstStyle/>
          <a:p>
            <a:pPr algn="l"/>
            <a:endParaRPr lang="en-US" sz="2000" b="1" i="0" u="none" strike="noStrike" baseline="0">
              <a:solidFill>
                <a:srgbClr val="FFC000"/>
              </a:solidFill>
              <a:latin typeface="Calibri" panose="020F0502020204030204" pitchFamily="34" charset="0"/>
            </a:endParaRPr>
          </a:p>
          <a:p>
            <a:r>
              <a:rPr lang="en-US" sz="1800" b="1" i="0" u="none" strike="noStrike" baseline="0">
                <a:solidFill>
                  <a:srgbClr val="FFC000"/>
                </a:solidFill>
                <a:latin typeface="Calibri" panose="020F0502020204030204" pitchFamily="34" charset="0"/>
              </a:rPr>
              <a:t>PRIMARY TASKS: </a:t>
            </a:r>
            <a:r>
              <a:rPr lang="en-US" sz="1800" b="1" i="0" u="none" strike="noStrike" baseline="0">
                <a:solidFill>
                  <a:schemeClr val="bg1"/>
                </a:solidFill>
                <a:latin typeface="Calibri" panose="020F0502020204030204" pitchFamily="34" charset="0"/>
              </a:rPr>
              <a:t>[DEVELOP MASTER PLAN]  </a:t>
            </a:r>
            <a:r>
              <a:rPr lang="en-US" sz="1800" i="0" u="none" strike="noStrike" baseline="0">
                <a:solidFill>
                  <a:srgbClr val="FFC000"/>
                </a:solidFill>
                <a:latin typeface="Calibri" panose="020F0502020204030204" pitchFamily="34" charset="0"/>
              </a:rPr>
              <a:t>Develo</a:t>
            </a:r>
            <a:r>
              <a:rPr lang="en-US">
                <a:solidFill>
                  <a:srgbClr val="FFC000"/>
                </a:solidFill>
                <a:latin typeface="Calibri" panose="020F0502020204030204" pitchFamily="34" charset="0"/>
              </a:rPr>
              <a:t>p a detailed </a:t>
            </a:r>
            <a:r>
              <a:rPr lang="en-US" sz="1800" i="0" strike="noStrike" baseline="0">
                <a:solidFill>
                  <a:srgbClr val="FFC000"/>
                </a:solidFill>
                <a:latin typeface="Calibri" panose="020F0502020204030204" pitchFamily="34" charset="0"/>
              </a:rPr>
              <a:t>master site plan.</a:t>
            </a:r>
          </a:p>
        </p:txBody>
      </p:sp>
      <p:sp>
        <p:nvSpPr>
          <p:cNvPr id="18" name="TextBox 17">
            <a:extLst>
              <a:ext uri="{FF2B5EF4-FFF2-40B4-BE49-F238E27FC236}">
                <a16:creationId xmlns:a16="http://schemas.microsoft.com/office/drawing/2014/main" id="{C0966A7A-55A0-48DB-8E4D-E2E5D5D3CFE7}"/>
              </a:ext>
            </a:extLst>
          </p:cNvPr>
          <p:cNvSpPr txBox="1"/>
          <p:nvPr/>
        </p:nvSpPr>
        <p:spPr>
          <a:xfrm>
            <a:off x="9275296" y="4659578"/>
            <a:ext cx="2313496" cy="846386"/>
          </a:xfrm>
          <a:prstGeom prst="rect">
            <a:avLst/>
          </a:prstGeom>
          <a:noFill/>
        </p:spPr>
        <p:txBody>
          <a:bodyPr wrap="square" lIns="91440" tIns="45720" rIns="91440" bIns="45720" rtlCol="0" anchor="t">
            <a:spAutoFit/>
          </a:bodyPr>
          <a:lstStyle/>
          <a:p>
            <a:pPr>
              <a:lnSpc>
                <a:spcPct val="150000"/>
              </a:lnSpc>
            </a:pPr>
            <a:r>
              <a:rPr lang="en-US" sz="1400" b="1" u="sng">
                <a:solidFill>
                  <a:srgbClr val="FFFF00"/>
                </a:solidFill>
                <a:effectLst>
                  <a:outerShdw blurRad="38100" dist="38100" dir="2700000" algn="tl">
                    <a:srgbClr val="000000">
                      <a:alpha val="43137"/>
                    </a:srgbClr>
                  </a:outerShdw>
                </a:effectLst>
                <a:latin typeface="Futura Md BT"/>
                <a:cs typeface="Cordia New"/>
              </a:rPr>
              <a:t>Meetings</a:t>
            </a:r>
          </a:p>
          <a:p>
            <a:pPr marL="285750" indent="-285750">
              <a:buFont typeface="Arial" panose="020B0604020202020204" pitchFamily="34" charset="0"/>
              <a:buChar char="•"/>
            </a:pPr>
            <a:r>
              <a:rPr lang="en-US" sz="1400">
                <a:solidFill>
                  <a:srgbClr val="FFFF00"/>
                </a:solidFill>
                <a:effectLst>
                  <a:outerShdw blurRad="38100" dist="38100" dir="2700000" algn="tl">
                    <a:srgbClr val="000000">
                      <a:alpha val="43137"/>
                    </a:srgbClr>
                  </a:outerShdw>
                </a:effectLst>
                <a:latin typeface="Futura Md BT"/>
                <a:cs typeface="Cordia New"/>
              </a:rPr>
              <a:t>2 Committee</a:t>
            </a:r>
          </a:p>
          <a:p>
            <a:pPr marL="285750" indent="-285750">
              <a:buFont typeface="Arial" panose="020B0604020202020204" pitchFamily="34" charset="0"/>
              <a:buChar char="•"/>
            </a:pPr>
            <a:r>
              <a:rPr lang="en-US" sz="1400">
                <a:solidFill>
                  <a:srgbClr val="FFFF00"/>
                </a:solidFill>
                <a:effectLst>
                  <a:outerShdw blurRad="38100" dist="38100" dir="2700000" algn="tl">
                    <a:srgbClr val="000000">
                      <a:alpha val="43137"/>
                    </a:srgbClr>
                  </a:outerShdw>
                </a:effectLst>
                <a:latin typeface="Futura Md BT"/>
                <a:cs typeface="Cordia New"/>
              </a:rPr>
              <a:t>1 Public </a:t>
            </a:r>
          </a:p>
        </p:txBody>
      </p:sp>
      <p:sp>
        <p:nvSpPr>
          <p:cNvPr id="19" name="TextBox 18">
            <a:extLst>
              <a:ext uri="{FF2B5EF4-FFF2-40B4-BE49-F238E27FC236}">
                <a16:creationId xmlns:a16="http://schemas.microsoft.com/office/drawing/2014/main" id="{895579FB-7FF6-407D-B3E7-1AF1311BF8E3}"/>
              </a:ext>
            </a:extLst>
          </p:cNvPr>
          <p:cNvSpPr txBox="1"/>
          <p:nvPr/>
        </p:nvSpPr>
        <p:spPr>
          <a:xfrm>
            <a:off x="836819" y="2135811"/>
            <a:ext cx="8195214" cy="3372590"/>
          </a:xfrm>
          <a:prstGeom prst="rect">
            <a:avLst/>
          </a:prstGeom>
          <a:noFill/>
        </p:spPr>
        <p:txBody>
          <a:bodyPr wrap="square" lIns="91440" tIns="45720" rIns="91440" bIns="45720" rtlCol="0" anchor="t">
            <a:spAutoFit/>
          </a:bodyPr>
          <a:lstStyle/>
          <a:p>
            <a:pPr marL="285750" indent="-285750">
              <a:lnSpc>
                <a:spcPct val="150000"/>
              </a:lnSpc>
              <a:buFont typeface="Arial" panose="020B0604020202020204" pitchFamily="34" charset="0"/>
              <a:buChar char="•"/>
            </a:pPr>
            <a:r>
              <a:rPr lang="en-US" sz="1600" b="1">
                <a:solidFill>
                  <a:schemeClr val="bg1"/>
                </a:solidFill>
                <a:effectLst>
                  <a:outerShdw blurRad="38100" dist="38100" dir="2700000" algn="tl">
                    <a:srgbClr val="000000">
                      <a:alpha val="43137"/>
                    </a:srgbClr>
                  </a:outerShdw>
                </a:effectLst>
                <a:latin typeface="Futura Md BT"/>
                <a:cs typeface="Cordia New"/>
              </a:rPr>
              <a:t>Detailed master plan / plan enlargements</a:t>
            </a:r>
          </a:p>
          <a:p>
            <a:pPr marL="285750" indent="-285750">
              <a:lnSpc>
                <a:spcPct val="150000"/>
              </a:lnSpc>
              <a:buFont typeface="Arial" panose="020B0604020202020204" pitchFamily="34" charset="0"/>
              <a:buChar char="•"/>
            </a:pPr>
            <a:r>
              <a:rPr lang="en-US" sz="1600" b="1">
                <a:solidFill>
                  <a:schemeClr val="bg1"/>
                </a:solidFill>
                <a:effectLst>
                  <a:outerShdw blurRad="38100" dist="38100" dir="2700000" algn="tl">
                    <a:srgbClr val="000000">
                      <a:alpha val="43137"/>
                    </a:srgbClr>
                  </a:outerShdw>
                </a:effectLst>
                <a:latin typeface="Futura Md BT"/>
                <a:cs typeface="Cordia New"/>
              </a:rPr>
              <a:t>Possible second resident survey (TBD) </a:t>
            </a:r>
          </a:p>
          <a:p>
            <a:pPr marL="285750" indent="-285750">
              <a:lnSpc>
                <a:spcPct val="150000"/>
              </a:lnSpc>
              <a:buFont typeface="Arial" panose="020B0604020202020204" pitchFamily="34" charset="0"/>
              <a:buChar char="•"/>
            </a:pPr>
            <a:r>
              <a:rPr lang="en-US" sz="1600" b="1">
                <a:solidFill>
                  <a:schemeClr val="bg1"/>
                </a:solidFill>
                <a:effectLst>
                  <a:outerShdw blurRad="38100" dist="38100" dir="2700000" algn="tl">
                    <a:srgbClr val="000000">
                      <a:alpha val="43137"/>
                    </a:srgbClr>
                  </a:outerShdw>
                </a:effectLst>
                <a:latin typeface="Futura Md BT"/>
                <a:cs typeface="Cordia New"/>
              </a:rPr>
              <a:t>Adaptive reuse plans for existing facilities</a:t>
            </a:r>
          </a:p>
          <a:p>
            <a:pPr marL="285750" indent="-285750">
              <a:lnSpc>
                <a:spcPct val="150000"/>
              </a:lnSpc>
              <a:buFont typeface="Arial" panose="020B0604020202020204" pitchFamily="34" charset="0"/>
              <a:buChar char="•"/>
            </a:pPr>
            <a:r>
              <a:rPr lang="en-US" sz="1600" b="1">
                <a:solidFill>
                  <a:schemeClr val="bg1"/>
                </a:solidFill>
                <a:effectLst>
                  <a:outerShdw blurRad="38100" dist="38100" dir="2700000" algn="tl">
                    <a:srgbClr val="000000">
                      <a:alpha val="43137"/>
                    </a:srgbClr>
                  </a:outerShdw>
                </a:effectLst>
                <a:latin typeface="Futura Md BT"/>
                <a:cs typeface="Cordia New"/>
              </a:rPr>
              <a:t>Refined cost estimates</a:t>
            </a:r>
          </a:p>
          <a:p>
            <a:pPr marL="285750" indent="-285750">
              <a:lnSpc>
                <a:spcPct val="150000"/>
              </a:lnSpc>
              <a:buFont typeface="Arial" panose="020B0604020202020204" pitchFamily="34" charset="0"/>
              <a:buChar char="•"/>
            </a:pPr>
            <a:r>
              <a:rPr lang="en-US" sz="1600" b="1">
                <a:solidFill>
                  <a:schemeClr val="bg1"/>
                </a:solidFill>
                <a:effectLst>
                  <a:outerShdw blurRad="38100" dist="38100" dir="2700000" algn="tl">
                    <a:srgbClr val="000000">
                      <a:alpha val="43137"/>
                    </a:srgbClr>
                  </a:outerShdw>
                </a:effectLst>
                <a:latin typeface="Futura Md BT"/>
                <a:cs typeface="Cordia New"/>
              </a:rPr>
              <a:t>Economic pro forma for up to 4 activities / facilities  </a:t>
            </a:r>
          </a:p>
          <a:p>
            <a:pPr marL="285750" indent="-285750">
              <a:lnSpc>
                <a:spcPct val="150000"/>
              </a:lnSpc>
              <a:buFont typeface="Arial" panose="020B0604020202020204" pitchFamily="34" charset="0"/>
              <a:buChar char="•"/>
            </a:pPr>
            <a:r>
              <a:rPr lang="en-US" sz="1600" b="1">
                <a:solidFill>
                  <a:schemeClr val="bg1"/>
                </a:solidFill>
                <a:effectLst>
                  <a:outerShdw blurRad="38100" dist="38100" dir="2700000" algn="tl">
                    <a:srgbClr val="000000">
                      <a:alpha val="43137"/>
                    </a:srgbClr>
                  </a:outerShdw>
                </a:effectLst>
                <a:latin typeface="Futura Md BT"/>
                <a:cs typeface="Cordia New"/>
              </a:rPr>
              <a:t>Site and environmental enhancements / management guidance</a:t>
            </a:r>
          </a:p>
          <a:p>
            <a:pPr marL="285750" indent="-285750">
              <a:lnSpc>
                <a:spcPct val="150000"/>
              </a:lnSpc>
              <a:buFont typeface="Arial" panose="020B0604020202020204" pitchFamily="34" charset="0"/>
              <a:buChar char="•"/>
            </a:pPr>
            <a:r>
              <a:rPr lang="en-US" sz="1600" b="1">
                <a:solidFill>
                  <a:schemeClr val="bg1"/>
                </a:solidFill>
                <a:effectLst>
                  <a:outerShdw blurRad="38100" dist="38100" dir="2700000" algn="tl">
                    <a:srgbClr val="000000">
                      <a:alpha val="43137"/>
                    </a:srgbClr>
                  </a:outerShdw>
                </a:effectLst>
                <a:latin typeface="Futura Md BT"/>
                <a:cs typeface="Cordia New"/>
              </a:rPr>
              <a:t>Photo-simulations for 5 select improvements</a:t>
            </a:r>
          </a:p>
          <a:p>
            <a:pPr marL="285750" indent="-285750">
              <a:lnSpc>
                <a:spcPct val="150000"/>
              </a:lnSpc>
              <a:buFont typeface="Arial" panose="020B0604020202020204" pitchFamily="34" charset="0"/>
              <a:buChar char="•"/>
            </a:pPr>
            <a:r>
              <a:rPr lang="en-US" sz="1600" b="1">
                <a:solidFill>
                  <a:schemeClr val="bg1"/>
                </a:solidFill>
                <a:effectLst>
                  <a:outerShdw blurRad="38100" dist="38100" dir="2700000" algn="tl">
                    <a:srgbClr val="000000">
                      <a:alpha val="43137"/>
                    </a:srgbClr>
                  </a:outerShdw>
                </a:effectLst>
                <a:latin typeface="Futura Md BT"/>
                <a:cs typeface="Cordia New"/>
              </a:rPr>
              <a:t>Final report </a:t>
            </a:r>
          </a:p>
          <a:p>
            <a:pPr marL="285750" indent="-285750">
              <a:lnSpc>
                <a:spcPct val="150000"/>
              </a:lnSpc>
              <a:buFont typeface="Arial" panose="020B0604020202020204" pitchFamily="34" charset="0"/>
              <a:buChar char="•"/>
            </a:pPr>
            <a:endParaRPr lang="en-US" sz="1600" b="1">
              <a:solidFill>
                <a:schemeClr val="bg1"/>
              </a:solidFill>
              <a:effectLst>
                <a:outerShdw blurRad="38100" dist="38100" dir="2700000" algn="tl">
                  <a:srgbClr val="000000">
                    <a:alpha val="43137"/>
                  </a:srgbClr>
                </a:outerShdw>
              </a:effectLst>
              <a:latin typeface="Futura Md BT"/>
              <a:cs typeface="Cordia New"/>
            </a:endParaRPr>
          </a:p>
        </p:txBody>
      </p:sp>
    </p:spTree>
    <p:extLst>
      <p:ext uri="{BB962C8B-B14F-4D97-AF65-F5344CB8AC3E}">
        <p14:creationId xmlns:p14="http://schemas.microsoft.com/office/powerpoint/2010/main" val="3959368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building, rug&#10;&#10;Description automatically generated">
            <a:extLst>
              <a:ext uri="{FF2B5EF4-FFF2-40B4-BE49-F238E27FC236}">
                <a16:creationId xmlns:a16="http://schemas.microsoft.com/office/drawing/2014/main" id="{18CDEAB5-5630-43F6-8A0D-A44C7467001A}"/>
              </a:ext>
            </a:extLst>
          </p:cNvPr>
          <p:cNvPicPr>
            <a:picLocks noChangeAspect="1"/>
          </p:cNvPicPr>
          <p:nvPr/>
        </p:nvPicPr>
        <p:blipFill rotWithShape="1">
          <a:blip r:embed="rId4">
            <a:extLst>
              <a:ext uri="{28A0092B-C50C-407E-A947-70E740481C1C}">
                <a14:useLocalDpi xmlns:a14="http://schemas.microsoft.com/office/drawing/2010/main" val="0"/>
              </a:ext>
            </a:extLst>
          </a:blip>
          <a:srcRect l="1124" t="2194" r="16916" b="12488"/>
          <a:stretch/>
        </p:blipFill>
        <p:spPr>
          <a:xfrm>
            <a:off x="-138113" y="-497712"/>
            <a:ext cx="12192000" cy="7355712"/>
          </a:xfrm>
          <a:prstGeom prst="rect">
            <a:avLst/>
          </a:prstGeom>
        </p:spPr>
      </p:pic>
      <p:cxnSp>
        <p:nvCxnSpPr>
          <p:cNvPr id="9" name="Straight Connector 8">
            <a:extLst>
              <a:ext uri="{FF2B5EF4-FFF2-40B4-BE49-F238E27FC236}">
                <a16:creationId xmlns:a16="http://schemas.microsoft.com/office/drawing/2014/main" id="{6C1C1E89-9EAE-43CA-9721-F7627C3B085A}"/>
              </a:ext>
            </a:extLst>
          </p:cNvPr>
          <p:cNvCxnSpPr>
            <a:cxnSpLocks/>
          </p:cNvCxnSpPr>
          <p:nvPr/>
        </p:nvCxnSpPr>
        <p:spPr>
          <a:xfrm flipH="1" flipV="1">
            <a:off x="-48270" y="1524411"/>
            <a:ext cx="6553846" cy="391318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Picture 2" descr="See the source image">
            <a:extLst>
              <a:ext uri="{FF2B5EF4-FFF2-40B4-BE49-F238E27FC236}">
                <a16:creationId xmlns:a16="http://schemas.microsoft.com/office/drawing/2014/main" id="{2E3AC95B-DDD9-4DEE-A9CD-6556577AF5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1316" y="6190719"/>
            <a:ext cx="400050" cy="3200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e the source image">
            <a:extLst>
              <a:ext uri="{FF2B5EF4-FFF2-40B4-BE49-F238E27FC236}">
                <a16:creationId xmlns:a16="http://schemas.microsoft.com/office/drawing/2014/main" id="{EBD95B85-3CC5-47A8-8227-6984688654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41866" y="4952469"/>
            <a:ext cx="400050" cy="320040"/>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81152A7D-FBA7-47CB-961F-AC78B8CCF302}"/>
              </a:ext>
            </a:extLst>
          </p:cNvPr>
          <p:cNvCxnSpPr>
            <a:cxnSpLocks/>
          </p:cNvCxnSpPr>
          <p:nvPr/>
        </p:nvCxnSpPr>
        <p:spPr>
          <a:xfrm flipH="1">
            <a:off x="6410325" y="3800475"/>
            <a:ext cx="5591176" cy="166687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6011E14-F8FB-4EDB-893C-5C3D10462FBD}"/>
              </a:ext>
            </a:extLst>
          </p:cNvPr>
          <p:cNvCxnSpPr>
            <a:cxnSpLocks/>
          </p:cNvCxnSpPr>
          <p:nvPr/>
        </p:nvCxnSpPr>
        <p:spPr>
          <a:xfrm flipH="1">
            <a:off x="4591051" y="6048375"/>
            <a:ext cx="914399" cy="8096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C14F665-FD9C-4957-8DC8-B58F5B7237B0}"/>
              </a:ext>
            </a:extLst>
          </p:cNvPr>
          <p:cNvCxnSpPr>
            <a:cxnSpLocks/>
          </p:cNvCxnSpPr>
          <p:nvPr/>
        </p:nvCxnSpPr>
        <p:spPr>
          <a:xfrm flipV="1">
            <a:off x="5505450" y="5437588"/>
            <a:ext cx="904875" cy="610787"/>
          </a:xfrm>
          <a:prstGeom prst="line">
            <a:avLst/>
          </a:prstGeom>
          <a:ln w="762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0794427-E833-445B-8372-8F64A162EE8C}"/>
              </a:ext>
            </a:extLst>
          </p:cNvPr>
          <p:cNvSpPr txBox="1"/>
          <p:nvPr/>
        </p:nvSpPr>
        <p:spPr>
          <a:xfrm rot="1791855">
            <a:off x="2120842" y="2901209"/>
            <a:ext cx="1809750" cy="338554"/>
          </a:xfrm>
          <a:prstGeom prst="rect">
            <a:avLst/>
          </a:prstGeom>
          <a:noFill/>
        </p:spPr>
        <p:txBody>
          <a:bodyPr wrap="square" rtlCol="0">
            <a:spAutoFit/>
          </a:bodyPr>
          <a:lstStyle/>
          <a:p>
            <a:r>
              <a:rPr lang="en-US" sz="1600">
                <a:solidFill>
                  <a:schemeClr val="bg1"/>
                </a:solidFill>
              </a:rPr>
              <a:t>Arch Street Road</a:t>
            </a:r>
          </a:p>
        </p:txBody>
      </p:sp>
      <p:sp>
        <p:nvSpPr>
          <p:cNvPr id="29" name="TextBox 28">
            <a:extLst>
              <a:ext uri="{FF2B5EF4-FFF2-40B4-BE49-F238E27FC236}">
                <a16:creationId xmlns:a16="http://schemas.microsoft.com/office/drawing/2014/main" id="{98AC2126-C17D-40B6-B5D2-644E3EBA402C}"/>
              </a:ext>
            </a:extLst>
          </p:cNvPr>
          <p:cNvSpPr txBox="1"/>
          <p:nvPr/>
        </p:nvSpPr>
        <p:spPr>
          <a:xfrm rot="20572034">
            <a:off x="9887711" y="3764159"/>
            <a:ext cx="1809750" cy="338554"/>
          </a:xfrm>
          <a:prstGeom prst="rect">
            <a:avLst/>
          </a:prstGeom>
          <a:noFill/>
        </p:spPr>
        <p:txBody>
          <a:bodyPr wrap="square" rtlCol="0">
            <a:spAutoFit/>
          </a:bodyPr>
          <a:lstStyle/>
          <a:p>
            <a:r>
              <a:rPr lang="en-US" sz="1600">
                <a:solidFill>
                  <a:schemeClr val="bg1"/>
                </a:solidFill>
              </a:rPr>
              <a:t>Jolly Road</a:t>
            </a:r>
          </a:p>
        </p:txBody>
      </p:sp>
      <p:sp>
        <p:nvSpPr>
          <p:cNvPr id="32" name="Freeform: Shape 31">
            <a:extLst>
              <a:ext uri="{FF2B5EF4-FFF2-40B4-BE49-F238E27FC236}">
                <a16:creationId xmlns:a16="http://schemas.microsoft.com/office/drawing/2014/main" id="{A07958F5-7F62-4941-B043-86561137F5EA}"/>
              </a:ext>
            </a:extLst>
          </p:cNvPr>
          <p:cNvSpPr/>
          <p:nvPr/>
        </p:nvSpPr>
        <p:spPr>
          <a:xfrm>
            <a:off x="3374571" y="195943"/>
            <a:ext cx="3472543" cy="2090057"/>
          </a:xfrm>
          <a:custGeom>
            <a:avLst/>
            <a:gdLst>
              <a:gd name="connsiteX0" fmla="*/ 3472543 w 3472543"/>
              <a:gd name="connsiteY0" fmla="*/ 1513114 h 2090057"/>
              <a:gd name="connsiteX1" fmla="*/ 261258 w 3472543"/>
              <a:gd name="connsiteY1" fmla="*/ 0 h 2090057"/>
              <a:gd name="connsiteX2" fmla="*/ 0 w 3472543"/>
              <a:gd name="connsiteY2" fmla="*/ 217714 h 2090057"/>
              <a:gd name="connsiteX3" fmla="*/ 696686 w 3472543"/>
              <a:gd name="connsiteY3" fmla="*/ 489857 h 2090057"/>
              <a:gd name="connsiteX4" fmla="*/ 1338943 w 3472543"/>
              <a:gd name="connsiteY4" fmla="*/ 903514 h 2090057"/>
              <a:gd name="connsiteX5" fmla="*/ 2471058 w 3472543"/>
              <a:gd name="connsiteY5" fmla="*/ 1915886 h 2090057"/>
              <a:gd name="connsiteX6" fmla="*/ 2601686 w 3472543"/>
              <a:gd name="connsiteY6" fmla="*/ 2090057 h 2090057"/>
              <a:gd name="connsiteX7" fmla="*/ 3472543 w 3472543"/>
              <a:gd name="connsiteY7" fmla="*/ 1513114 h 209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2543" h="2090057">
                <a:moveTo>
                  <a:pt x="3472543" y="1513114"/>
                </a:moveTo>
                <a:lnTo>
                  <a:pt x="261258" y="0"/>
                </a:lnTo>
                <a:lnTo>
                  <a:pt x="0" y="217714"/>
                </a:lnTo>
                <a:lnTo>
                  <a:pt x="696686" y="489857"/>
                </a:lnTo>
                <a:lnTo>
                  <a:pt x="1338943" y="903514"/>
                </a:lnTo>
                <a:lnTo>
                  <a:pt x="2471058" y="1915886"/>
                </a:lnTo>
                <a:lnTo>
                  <a:pt x="2601686" y="2090057"/>
                </a:lnTo>
                <a:lnTo>
                  <a:pt x="3472543" y="1513114"/>
                </a:lnTo>
                <a:close/>
              </a:path>
            </a:pathLst>
          </a:custGeom>
          <a:noFill/>
          <a:ln w="38100">
            <a:solidFill>
              <a:srgbClr val="B3690D"/>
            </a:solidFill>
          </a:ln>
          <a:effectLst>
            <a:glow rad="76200">
              <a:srgbClr val="FFFF00">
                <a:alpha val="19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7EFE7F1A-574F-41C2-B62F-48EC90A3F47B}"/>
              </a:ext>
            </a:extLst>
          </p:cNvPr>
          <p:cNvSpPr/>
          <p:nvPr/>
        </p:nvSpPr>
        <p:spPr>
          <a:xfrm>
            <a:off x="3376882" y="205616"/>
            <a:ext cx="3472543" cy="2090057"/>
          </a:xfrm>
          <a:custGeom>
            <a:avLst/>
            <a:gdLst>
              <a:gd name="connsiteX0" fmla="*/ 3472543 w 3472543"/>
              <a:gd name="connsiteY0" fmla="*/ 1513114 h 2090057"/>
              <a:gd name="connsiteX1" fmla="*/ 261258 w 3472543"/>
              <a:gd name="connsiteY1" fmla="*/ 0 h 2090057"/>
              <a:gd name="connsiteX2" fmla="*/ 0 w 3472543"/>
              <a:gd name="connsiteY2" fmla="*/ 217714 h 2090057"/>
              <a:gd name="connsiteX3" fmla="*/ 696686 w 3472543"/>
              <a:gd name="connsiteY3" fmla="*/ 489857 h 2090057"/>
              <a:gd name="connsiteX4" fmla="*/ 1338943 w 3472543"/>
              <a:gd name="connsiteY4" fmla="*/ 903514 h 2090057"/>
              <a:gd name="connsiteX5" fmla="*/ 2471058 w 3472543"/>
              <a:gd name="connsiteY5" fmla="*/ 1915886 h 2090057"/>
              <a:gd name="connsiteX6" fmla="*/ 2601686 w 3472543"/>
              <a:gd name="connsiteY6" fmla="*/ 2090057 h 2090057"/>
              <a:gd name="connsiteX7" fmla="*/ 3472543 w 3472543"/>
              <a:gd name="connsiteY7" fmla="*/ 1513114 h 209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2543" h="2090057">
                <a:moveTo>
                  <a:pt x="3472543" y="1513114"/>
                </a:moveTo>
                <a:lnTo>
                  <a:pt x="261258" y="0"/>
                </a:lnTo>
                <a:lnTo>
                  <a:pt x="0" y="217714"/>
                </a:lnTo>
                <a:lnTo>
                  <a:pt x="696686" y="489857"/>
                </a:lnTo>
                <a:lnTo>
                  <a:pt x="1338943" y="903514"/>
                </a:lnTo>
                <a:lnTo>
                  <a:pt x="2471058" y="1915886"/>
                </a:lnTo>
                <a:lnTo>
                  <a:pt x="2601686" y="2090057"/>
                </a:lnTo>
                <a:lnTo>
                  <a:pt x="3472543" y="1513114"/>
                </a:lnTo>
                <a:close/>
              </a:path>
            </a:pathLst>
          </a:custGeom>
          <a:solidFill>
            <a:schemeClr val="accent6">
              <a:lumMod val="60000"/>
              <a:lumOff val="40000"/>
              <a:alpha val="14000"/>
            </a:schemeClr>
          </a:solidFill>
          <a:ln w="38100">
            <a:noFill/>
          </a:ln>
          <a:effectLst>
            <a:glow>
              <a:srgbClr val="FFFF00">
                <a:alpha val="19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98E64838-83F5-4699-BE4B-0735725C0D13}"/>
              </a:ext>
            </a:extLst>
          </p:cNvPr>
          <p:cNvCxnSpPr>
            <a:cxnSpLocks/>
          </p:cNvCxnSpPr>
          <p:nvPr/>
        </p:nvCxnSpPr>
        <p:spPr>
          <a:xfrm flipH="1">
            <a:off x="298704" y="-497712"/>
            <a:ext cx="4923197" cy="222217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37E8C820-D527-49C4-8BEE-72409FE87001}"/>
              </a:ext>
            </a:extLst>
          </p:cNvPr>
          <p:cNvSpPr txBox="1"/>
          <p:nvPr/>
        </p:nvSpPr>
        <p:spPr>
          <a:xfrm rot="20115167">
            <a:off x="2143411" y="-58484"/>
            <a:ext cx="2300501" cy="338554"/>
          </a:xfrm>
          <a:prstGeom prst="rect">
            <a:avLst/>
          </a:prstGeom>
          <a:noFill/>
        </p:spPr>
        <p:txBody>
          <a:bodyPr wrap="square" rtlCol="0">
            <a:spAutoFit/>
          </a:bodyPr>
          <a:lstStyle/>
          <a:p>
            <a:r>
              <a:rPr lang="en-US" sz="1600">
                <a:solidFill>
                  <a:schemeClr val="bg1"/>
                </a:solidFill>
              </a:rPr>
              <a:t>E. Township Line Road</a:t>
            </a:r>
          </a:p>
        </p:txBody>
      </p:sp>
      <p:sp>
        <p:nvSpPr>
          <p:cNvPr id="5" name="Rectangle 4">
            <a:extLst>
              <a:ext uri="{FF2B5EF4-FFF2-40B4-BE49-F238E27FC236}">
                <a16:creationId xmlns:a16="http://schemas.microsoft.com/office/drawing/2014/main" id="{821EA89B-9D4E-4402-96D4-CF3ADB6407C1}"/>
              </a:ext>
            </a:extLst>
          </p:cNvPr>
          <p:cNvSpPr/>
          <p:nvPr/>
        </p:nvSpPr>
        <p:spPr>
          <a:xfrm>
            <a:off x="0" y="783876"/>
            <a:ext cx="3877518" cy="523220"/>
          </a:xfrm>
          <a:prstGeom prst="rect">
            <a:avLst/>
          </a:prstGeom>
          <a:solidFill>
            <a:srgbClr val="4D8A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F4CB811-319A-462D-AC1B-C49009CA92B2}"/>
              </a:ext>
            </a:extLst>
          </p:cNvPr>
          <p:cNvSpPr txBox="1"/>
          <p:nvPr/>
        </p:nvSpPr>
        <p:spPr>
          <a:xfrm>
            <a:off x="416689" y="783876"/>
            <a:ext cx="2536061" cy="523220"/>
          </a:xfrm>
          <a:prstGeom prst="rect">
            <a:avLst/>
          </a:prstGeom>
          <a:noFill/>
        </p:spPr>
        <p:txBody>
          <a:bodyPr wrap="square" rtlCol="0">
            <a:spAutoFit/>
          </a:bodyPr>
          <a:lstStyle/>
          <a:p>
            <a:r>
              <a:rPr lang="en-US" sz="2800">
                <a:solidFill>
                  <a:srgbClr val="FFFBC8"/>
                </a:solidFill>
                <a:effectLst>
                  <a:outerShdw blurRad="38100" dist="38100" dir="2700000" algn="tl">
                    <a:srgbClr val="000000">
                      <a:alpha val="43137"/>
                    </a:srgbClr>
                  </a:outerShdw>
                </a:effectLst>
                <a:latin typeface="Lobster 1.4" panose="02000506000000020003" pitchFamily="50" charset="0"/>
              </a:rPr>
              <a:t>Site Overview</a:t>
            </a:r>
          </a:p>
        </p:txBody>
      </p:sp>
    </p:spTree>
    <p:extLst>
      <p:ext uri="{BB962C8B-B14F-4D97-AF65-F5344CB8AC3E}">
        <p14:creationId xmlns:p14="http://schemas.microsoft.com/office/powerpoint/2010/main" val="3139328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building, rug&#10;&#10;Description automatically generated">
            <a:extLst>
              <a:ext uri="{FF2B5EF4-FFF2-40B4-BE49-F238E27FC236}">
                <a16:creationId xmlns:a16="http://schemas.microsoft.com/office/drawing/2014/main" id="{18CDEAB5-5630-43F6-8A0D-A44C7467001A}"/>
              </a:ext>
            </a:extLst>
          </p:cNvPr>
          <p:cNvPicPr>
            <a:picLocks noChangeAspect="1"/>
          </p:cNvPicPr>
          <p:nvPr/>
        </p:nvPicPr>
        <p:blipFill rotWithShape="1">
          <a:blip r:embed="rId4">
            <a:extLst>
              <a:ext uri="{28A0092B-C50C-407E-A947-70E740481C1C}">
                <a14:useLocalDpi xmlns:a14="http://schemas.microsoft.com/office/drawing/2010/main" val="0"/>
              </a:ext>
            </a:extLst>
          </a:blip>
          <a:srcRect l="1124" t="2194" r="16916" b="12488"/>
          <a:stretch/>
        </p:blipFill>
        <p:spPr>
          <a:xfrm>
            <a:off x="-48270" y="-497712"/>
            <a:ext cx="12192000" cy="7355712"/>
          </a:xfrm>
          <a:prstGeom prst="rect">
            <a:avLst/>
          </a:prstGeom>
        </p:spPr>
      </p:pic>
      <p:sp>
        <p:nvSpPr>
          <p:cNvPr id="57" name="Rectangle 56">
            <a:extLst>
              <a:ext uri="{FF2B5EF4-FFF2-40B4-BE49-F238E27FC236}">
                <a16:creationId xmlns:a16="http://schemas.microsoft.com/office/drawing/2014/main" id="{29DFCA9D-6131-4837-B605-A9E5FB042123}"/>
              </a:ext>
            </a:extLst>
          </p:cNvPr>
          <p:cNvSpPr/>
          <p:nvPr/>
        </p:nvSpPr>
        <p:spPr>
          <a:xfrm>
            <a:off x="480395" y="4114527"/>
            <a:ext cx="1575434" cy="653097"/>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48FC5FE6-80F6-413D-9383-C2E3BD8A31B4}"/>
              </a:ext>
            </a:extLst>
          </p:cNvPr>
          <p:cNvSpPr/>
          <p:nvPr/>
        </p:nvSpPr>
        <p:spPr>
          <a:xfrm>
            <a:off x="8559167" y="5109681"/>
            <a:ext cx="1575434" cy="653097"/>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FA92C271-3BAB-417D-8F9C-83FD43F3966D}"/>
              </a:ext>
            </a:extLst>
          </p:cNvPr>
          <p:cNvSpPr/>
          <p:nvPr/>
        </p:nvSpPr>
        <p:spPr>
          <a:xfrm>
            <a:off x="8808534" y="1989469"/>
            <a:ext cx="1575434" cy="653097"/>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1434D101-0C20-4119-9F9C-A78435074906}"/>
              </a:ext>
            </a:extLst>
          </p:cNvPr>
          <p:cNvSpPr/>
          <p:nvPr/>
        </p:nvSpPr>
        <p:spPr>
          <a:xfrm>
            <a:off x="5291297" y="519650"/>
            <a:ext cx="1818026" cy="653097"/>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6C1C1E89-9EAE-43CA-9721-F7627C3B085A}"/>
              </a:ext>
            </a:extLst>
          </p:cNvPr>
          <p:cNvCxnSpPr>
            <a:cxnSpLocks/>
          </p:cNvCxnSpPr>
          <p:nvPr/>
        </p:nvCxnSpPr>
        <p:spPr>
          <a:xfrm flipH="1" flipV="1">
            <a:off x="-48270" y="1524411"/>
            <a:ext cx="6553846" cy="391318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Picture 2" descr="See the source image">
            <a:extLst>
              <a:ext uri="{FF2B5EF4-FFF2-40B4-BE49-F238E27FC236}">
                <a16:creationId xmlns:a16="http://schemas.microsoft.com/office/drawing/2014/main" id="{2E3AC95B-DDD9-4DEE-A9CD-6556577AF5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1316" y="6190719"/>
            <a:ext cx="400050" cy="3200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e the source image">
            <a:extLst>
              <a:ext uri="{FF2B5EF4-FFF2-40B4-BE49-F238E27FC236}">
                <a16:creationId xmlns:a16="http://schemas.microsoft.com/office/drawing/2014/main" id="{EBD95B85-3CC5-47A8-8227-6984688654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41866" y="4952469"/>
            <a:ext cx="400050" cy="320040"/>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81152A7D-FBA7-47CB-961F-AC78B8CCF302}"/>
              </a:ext>
            </a:extLst>
          </p:cNvPr>
          <p:cNvCxnSpPr>
            <a:cxnSpLocks/>
          </p:cNvCxnSpPr>
          <p:nvPr/>
        </p:nvCxnSpPr>
        <p:spPr>
          <a:xfrm flipH="1">
            <a:off x="6410325" y="3800475"/>
            <a:ext cx="5591176" cy="166687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6011E14-F8FB-4EDB-893C-5C3D10462FBD}"/>
              </a:ext>
            </a:extLst>
          </p:cNvPr>
          <p:cNvCxnSpPr>
            <a:cxnSpLocks/>
          </p:cNvCxnSpPr>
          <p:nvPr/>
        </p:nvCxnSpPr>
        <p:spPr>
          <a:xfrm flipH="1">
            <a:off x="4591051" y="6048375"/>
            <a:ext cx="914399" cy="8096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C14F665-FD9C-4957-8DC8-B58F5B7237B0}"/>
              </a:ext>
            </a:extLst>
          </p:cNvPr>
          <p:cNvCxnSpPr>
            <a:cxnSpLocks/>
          </p:cNvCxnSpPr>
          <p:nvPr/>
        </p:nvCxnSpPr>
        <p:spPr>
          <a:xfrm flipV="1">
            <a:off x="5505450" y="5437588"/>
            <a:ext cx="904875" cy="610787"/>
          </a:xfrm>
          <a:prstGeom prst="line">
            <a:avLst/>
          </a:prstGeom>
          <a:ln w="762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0794427-E833-445B-8372-8F64A162EE8C}"/>
              </a:ext>
            </a:extLst>
          </p:cNvPr>
          <p:cNvSpPr txBox="1"/>
          <p:nvPr/>
        </p:nvSpPr>
        <p:spPr>
          <a:xfrm rot="1791855">
            <a:off x="2120842" y="2901209"/>
            <a:ext cx="1809750" cy="338554"/>
          </a:xfrm>
          <a:prstGeom prst="rect">
            <a:avLst/>
          </a:prstGeom>
          <a:noFill/>
        </p:spPr>
        <p:txBody>
          <a:bodyPr wrap="square" rtlCol="0">
            <a:spAutoFit/>
          </a:bodyPr>
          <a:lstStyle/>
          <a:p>
            <a:r>
              <a:rPr lang="en-US" sz="1600">
                <a:solidFill>
                  <a:schemeClr val="bg1"/>
                </a:solidFill>
              </a:rPr>
              <a:t>Arch Street Road</a:t>
            </a:r>
          </a:p>
        </p:txBody>
      </p:sp>
      <p:sp>
        <p:nvSpPr>
          <p:cNvPr id="29" name="TextBox 28">
            <a:extLst>
              <a:ext uri="{FF2B5EF4-FFF2-40B4-BE49-F238E27FC236}">
                <a16:creationId xmlns:a16="http://schemas.microsoft.com/office/drawing/2014/main" id="{98AC2126-C17D-40B6-B5D2-644E3EBA402C}"/>
              </a:ext>
            </a:extLst>
          </p:cNvPr>
          <p:cNvSpPr txBox="1"/>
          <p:nvPr/>
        </p:nvSpPr>
        <p:spPr>
          <a:xfrm rot="20572034">
            <a:off x="9887711" y="3764159"/>
            <a:ext cx="1809750" cy="338554"/>
          </a:xfrm>
          <a:prstGeom prst="rect">
            <a:avLst/>
          </a:prstGeom>
          <a:noFill/>
        </p:spPr>
        <p:txBody>
          <a:bodyPr wrap="square" rtlCol="0">
            <a:spAutoFit/>
          </a:bodyPr>
          <a:lstStyle/>
          <a:p>
            <a:r>
              <a:rPr lang="en-US" sz="1600">
                <a:solidFill>
                  <a:schemeClr val="bg1"/>
                </a:solidFill>
              </a:rPr>
              <a:t>Jolly Road</a:t>
            </a:r>
          </a:p>
        </p:txBody>
      </p:sp>
      <p:sp>
        <p:nvSpPr>
          <p:cNvPr id="32" name="Freeform: Shape 31">
            <a:extLst>
              <a:ext uri="{FF2B5EF4-FFF2-40B4-BE49-F238E27FC236}">
                <a16:creationId xmlns:a16="http://schemas.microsoft.com/office/drawing/2014/main" id="{A07958F5-7F62-4941-B043-86561137F5EA}"/>
              </a:ext>
            </a:extLst>
          </p:cNvPr>
          <p:cNvSpPr/>
          <p:nvPr/>
        </p:nvSpPr>
        <p:spPr>
          <a:xfrm>
            <a:off x="3374571" y="195943"/>
            <a:ext cx="3472543" cy="2090057"/>
          </a:xfrm>
          <a:custGeom>
            <a:avLst/>
            <a:gdLst>
              <a:gd name="connsiteX0" fmla="*/ 3472543 w 3472543"/>
              <a:gd name="connsiteY0" fmla="*/ 1513114 h 2090057"/>
              <a:gd name="connsiteX1" fmla="*/ 261258 w 3472543"/>
              <a:gd name="connsiteY1" fmla="*/ 0 h 2090057"/>
              <a:gd name="connsiteX2" fmla="*/ 0 w 3472543"/>
              <a:gd name="connsiteY2" fmla="*/ 217714 h 2090057"/>
              <a:gd name="connsiteX3" fmla="*/ 696686 w 3472543"/>
              <a:gd name="connsiteY3" fmla="*/ 489857 h 2090057"/>
              <a:gd name="connsiteX4" fmla="*/ 1338943 w 3472543"/>
              <a:gd name="connsiteY4" fmla="*/ 903514 h 2090057"/>
              <a:gd name="connsiteX5" fmla="*/ 2471058 w 3472543"/>
              <a:gd name="connsiteY5" fmla="*/ 1915886 h 2090057"/>
              <a:gd name="connsiteX6" fmla="*/ 2601686 w 3472543"/>
              <a:gd name="connsiteY6" fmla="*/ 2090057 h 2090057"/>
              <a:gd name="connsiteX7" fmla="*/ 3472543 w 3472543"/>
              <a:gd name="connsiteY7" fmla="*/ 1513114 h 209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2543" h="2090057">
                <a:moveTo>
                  <a:pt x="3472543" y="1513114"/>
                </a:moveTo>
                <a:lnTo>
                  <a:pt x="261258" y="0"/>
                </a:lnTo>
                <a:lnTo>
                  <a:pt x="0" y="217714"/>
                </a:lnTo>
                <a:lnTo>
                  <a:pt x="696686" y="489857"/>
                </a:lnTo>
                <a:lnTo>
                  <a:pt x="1338943" y="903514"/>
                </a:lnTo>
                <a:lnTo>
                  <a:pt x="2471058" y="1915886"/>
                </a:lnTo>
                <a:lnTo>
                  <a:pt x="2601686" y="2090057"/>
                </a:lnTo>
                <a:lnTo>
                  <a:pt x="3472543" y="1513114"/>
                </a:lnTo>
                <a:close/>
              </a:path>
            </a:pathLst>
          </a:custGeom>
          <a:noFill/>
          <a:ln w="38100">
            <a:solidFill>
              <a:srgbClr val="B3690D"/>
            </a:solidFill>
          </a:ln>
          <a:effectLst>
            <a:glow rad="76200">
              <a:srgbClr val="FFFF00">
                <a:alpha val="19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7EFE7F1A-574F-41C2-B62F-48EC90A3F47B}"/>
              </a:ext>
            </a:extLst>
          </p:cNvPr>
          <p:cNvSpPr/>
          <p:nvPr/>
        </p:nvSpPr>
        <p:spPr>
          <a:xfrm>
            <a:off x="3376882" y="205616"/>
            <a:ext cx="3472543" cy="2090057"/>
          </a:xfrm>
          <a:custGeom>
            <a:avLst/>
            <a:gdLst>
              <a:gd name="connsiteX0" fmla="*/ 3472543 w 3472543"/>
              <a:gd name="connsiteY0" fmla="*/ 1513114 h 2090057"/>
              <a:gd name="connsiteX1" fmla="*/ 261258 w 3472543"/>
              <a:gd name="connsiteY1" fmla="*/ 0 h 2090057"/>
              <a:gd name="connsiteX2" fmla="*/ 0 w 3472543"/>
              <a:gd name="connsiteY2" fmla="*/ 217714 h 2090057"/>
              <a:gd name="connsiteX3" fmla="*/ 696686 w 3472543"/>
              <a:gd name="connsiteY3" fmla="*/ 489857 h 2090057"/>
              <a:gd name="connsiteX4" fmla="*/ 1338943 w 3472543"/>
              <a:gd name="connsiteY4" fmla="*/ 903514 h 2090057"/>
              <a:gd name="connsiteX5" fmla="*/ 2471058 w 3472543"/>
              <a:gd name="connsiteY5" fmla="*/ 1915886 h 2090057"/>
              <a:gd name="connsiteX6" fmla="*/ 2601686 w 3472543"/>
              <a:gd name="connsiteY6" fmla="*/ 2090057 h 2090057"/>
              <a:gd name="connsiteX7" fmla="*/ 3472543 w 3472543"/>
              <a:gd name="connsiteY7" fmla="*/ 1513114 h 209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2543" h="2090057">
                <a:moveTo>
                  <a:pt x="3472543" y="1513114"/>
                </a:moveTo>
                <a:lnTo>
                  <a:pt x="261258" y="0"/>
                </a:lnTo>
                <a:lnTo>
                  <a:pt x="0" y="217714"/>
                </a:lnTo>
                <a:lnTo>
                  <a:pt x="696686" y="489857"/>
                </a:lnTo>
                <a:lnTo>
                  <a:pt x="1338943" y="903514"/>
                </a:lnTo>
                <a:lnTo>
                  <a:pt x="2471058" y="1915886"/>
                </a:lnTo>
                <a:lnTo>
                  <a:pt x="2601686" y="2090057"/>
                </a:lnTo>
                <a:lnTo>
                  <a:pt x="3472543" y="1513114"/>
                </a:lnTo>
                <a:close/>
              </a:path>
            </a:pathLst>
          </a:custGeom>
          <a:solidFill>
            <a:schemeClr val="accent6">
              <a:lumMod val="60000"/>
              <a:lumOff val="40000"/>
              <a:alpha val="14000"/>
            </a:schemeClr>
          </a:solidFill>
          <a:ln w="38100">
            <a:noFill/>
          </a:ln>
          <a:effectLst>
            <a:glow>
              <a:srgbClr val="FFFF00">
                <a:alpha val="19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3AAB1D3-2A25-4EA2-9DF4-9772728244F5}"/>
              </a:ext>
            </a:extLst>
          </p:cNvPr>
          <p:cNvSpPr txBox="1"/>
          <p:nvPr/>
        </p:nvSpPr>
        <p:spPr>
          <a:xfrm>
            <a:off x="8965899" y="2056709"/>
            <a:ext cx="2471058" cy="400110"/>
          </a:xfrm>
          <a:prstGeom prst="rect">
            <a:avLst/>
          </a:prstGeom>
          <a:noFill/>
        </p:spPr>
        <p:txBody>
          <a:bodyPr wrap="square" rtlCol="0">
            <a:spAutoFit/>
          </a:bodyPr>
          <a:lstStyle/>
          <a:p>
            <a:r>
              <a:rPr lang="en-US" sz="2000" b="1">
                <a:solidFill>
                  <a:srgbClr val="ED7D31"/>
                </a:solidFill>
              </a:rPr>
              <a:t>47.5 Acres</a:t>
            </a:r>
          </a:p>
        </p:txBody>
      </p:sp>
      <p:sp>
        <p:nvSpPr>
          <p:cNvPr id="37" name="TextBox 36">
            <a:extLst>
              <a:ext uri="{FF2B5EF4-FFF2-40B4-BE49-F238E27FC236}">
                <a16:creationId xmlns:a16="http://schemas.microsoft.com/office/drawing/2014/main" id="{7BBCCF9C-E0D7-47FA-BE14-F14390D152B1}"/>
              </a:ext>
            </a:extLst>
          </p:cNvPr>
          <p:cNvSpPr txBox="1"/>
          <p:nvPr/>
        </p:nvSpPr>
        <p:spPr>
          <a:xfrm>
            <a:off x="5422140" y="596866"/>
            <a:ext cx="1818026" cy="400110"/>
          </a:xfrm>
          <a:prstGeom prst="rect">
            <a:avLst/>
          </a:prstGeom>
          <a:noFill/>
        </p:spPr>
        <p:txBody>
          <a:bodyPr wrap="square" rtlCol="0">
            <a:spAutoFit/>
          </a:bodyPr>
          <a:lstStyle/>
          <a:p>
            <a:r>
              <a:rPr lang="en-US" sz="2000" b="1">
                <a:solidFill>
                  <a:srgbClr val="70AD47"/>
                </a:solidFill>
              </a:rPr>
              <a:t>8.8 Acres</a:t>
            </a:r>
          </a:p>
        </p:txBody>
      </p:sp>
      <p:sp>
        <p:nvSpPr>
          <p:cNvPr id="38" name="TextBox 37">
            <a:extLst>
              <a:ext uri="{FF2B5EF4-FFF2-40B4-BE49-F238E27FC236}">
                <a16:creationId xmlns:a16="http://schemas.microsoft.com/office/drawing/2014/main" id="{883003B2-F80F-480B-9A87-82180187817A}"/>
              </a:ext>
            </a:extLst>
          </p:cNvPr>
          <p:cNvSpPr txBox="1"/>
          <p:nvPr/>
        </p:nvSpPr>
        <p:spPr>
          <a:xfrm>
            <a:off x="603271" y="4237057"/>
            <a:ext cx="2471058" cy="400110"/>
          </a:xfrm>
          <a:prstGeom prst="rect">
            <a:avLst/>
          </a:prstGeom>
          <a:noFill/>
        </p:spPr>
        <p:txBody>
          <a:bodyPr wrap="square" rtlCol="0">
            <a:spAutoFit/>
          </a:bodyPr>
          <a:lstStyle/>
          <a:p>
            <a:r>
              <a:rPr lang="en-US" sz="2000" b="1">
                <a:solidFill>
                  <a:srgbClr val="FF66FF"/>
                </a:solidFill>
              </a:rPr>
              <a:t>12.5 Acres</a:t>
            </a:r>
          </a:p>
        </p:txBody>
      </p:sp>
      <p:sp>
        <p:nvSpPr>
          <p:cNvPr id="39" name="TextBox 38">
            <a:extLst>
              <a:ext uri="{FF2B5EF4-FFF2-40B4-BE49-F238E27FC236}">
                <a16:creationId xmlns:a16="http://schemas.microsoft.com/office/drawing/2014/main" id="{525EF8D1-26B0-406F-B80F-C2081D700B09}"/>
              </a:ext>
            </a:extLst>
          </p:cNvPr>
          <p:cNvSpPr txBox="1"/>
          <p:nvPr/>
        </p:nvSpPr>
        <p:spPr>
          <a:xfrm>
            <a:off x="8867593" y="5170761"/>
            <a:ext cx="2471058" cy="400110"/>
          </a:xfrm>
          <a:prstGeom prst="rect">
            <a:avLst/>
          </a:prstGeom>
          <a:noFill/>
        </p:spPr>
        <p:txBody>
          <a:bodyPr wrap="square" rtlCol="0">
            <a:spAutoFit/>
          </a:bodyPr>
          <a:lstStyle/>
          <a:p>
            <a:r>
              <a:rPr lang="en-US" sz="2000" b="1">
                <a:solidFill>
                  <a:srgbClr val="FFC000"/>
                </a:solidFill>
              </a:rPr>
              <a:t>3.5 Acres</a:t>
            </a:r>
          </a:p>
        </p:txBody>
      </p:sp>
      <p:sp>
        <p:nvSpPr>
          <p:cNvPr id="45" name="TextBox 44">
            <a:extLst>
              <a:ext uri="{FF2B5EF4-FFF2-40B4-BE49-F238E27FC236}">
                <a16:creationId xmlns:a16="http://schemas.microsoft.com/office/drawing/2014/main" id="{37E8C820-D527-49C4-8BEE-72409FE87001}"/>
              </a:ext>
            </a:extLst>
          </p:cNvPr>
          <p:cNvSpPr txBox="1"/>
          <p:nvPr/>
        </p:nvSpPr>
        <p:spPr>
          <a:xfrm rot="20115167">
            <a:off x="2143411" y="-58484"/>
            <a:ext cx="2300501" cy="338554"/>
          </a:xfrm>
          <a:prstGeom prst="rect">
            <a:avLst/>
          </a:prstGeom>
          <a:noFill/>
        </p:spPr>
        <p:txBody>
          <a:bodyPr wrap="square" rtlCol="0">
            <a:spAutoFit/>
          </a:bodyPr>
          <a:lstStyle/>
          <a:p>
            <a:r>
              <a:rPr lang="en-US" sz="1600">
                <a:solidFill>
                  <a:schemeClr val="bg1"/>
                </a:solidFill>
              </a:rPr>
              <a:t>E. Township Line Road</a:t>
            </a:r>
          </a:p>
        </p:txBody>
      </p:sp>
      <p:sp>
        <p:nvSpPr>
          <p:cNvPr id="51" name="Rectangle 50">
            <a:extLst>
              <a:ext uri="{FF2B5EF4-FFF2-40B4-BE49-F238E27FC236}">
                <a16:creationId xmlns:a16="http://schemas.microsoft.com/office/drawing/2014/main" id="{D5FF9BCF-A2EE-44F1-BCC0-F27F29A02C2D}"/>
              </a:ext>
            </a:extLst>
          </p:cNvPr>
          <p:cNvSpPr/>
          <p:nvPr/>
        </p:nvSpPr>
        <p:spPr>
          <a:xfrm>
            <a:off x="-7443" y="1422057"/>
            <a:ext cx="3877518" cy="80196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F07466B6-FB98-4CF5-9909-351DDCBBBD06}"/>
              </a:ext>
            </a:extLst>
          </p:cNvPr>
          <p:cNvSpPr txBox="1"/>
          <p:nvPr/>
        </p:nvSpPr>
        <p:spPr>
          <a:xfrm>
            <a:off x="416689" y="1595208"/>
            <a:ext cx="3464719" cy="461665"/>
          </a:xfrm>
          <a:prstGeom prst="rect">
            <a:avLst/>
          </a:prstGeom>
          <a:noFill/>
        </p:spPr>
        <p:txBody>
          <a:bodyPr wrap="square">
            <a:spAutoFit/>
          </a:bodyPr>
          <a:lstStyle/>
          <a:p>
            <a:pPr marL="342900" indent="-342900">
              <a:buFont typeface="Arial" panose="020B0604020202020204" pitchFamily="34" charset="0"/>
              <a:buChar char="•"/>
            </a:pPr>
            <a:r>
              <a:rPr lang="en-US" sz="2400" b="1">
                <a:solidFill>
                  <a:schemeClr val="accent6">
                    <a:lumMod val="50000"/>
                  </a:schemeClr>
                </a:solidFill>
                <a:latin typeface="Futura Md BT"/>
                <a:cs typeface="Cordia New"/>
              </a:rPr>
              <a:t>72.3 Acres Total</a:t>
            </a:r>
          </a:p>
        </p:txBody>
      </p:sp>
      <p:sp>
        <p:nvSpPr>
          <p:cNvPr id="53" name="Freeform: Shape 52">
            <a:extLst>
              <a:ext uri="{FF2B5EF4-FFF2-40B4-BE49-F238E27FC236}">
                <a16:creationId xmlns:a16="http://schemas.microsoft.com/office/drawing/2014/main" id="{78479455-3D16-4EF1-AB56-61B0A9A2866E}"/>
              </a:ext>
            </a:extLst>
          </p:cNvPr>
          <p:cNvSpPr/>
          <p:nvPr/>
        </p:nvSpPr>
        <p:spPr>
          <a:xfrm>
            <a:off x="3305175" y="200025"/>
            <a:ext cx="3476625" cy="2028825"/>
          </a:xfrm>
          <a:custGeom>
            <a:avLst/>
            <a:gdLst>
              <a:gd name="connsiteX0" fmla="*/ 0 w 3476625"/>
              <a:gd name="connsiteY0" fmla="*/ 171450 h 2028825"/>
              <a:gd name="connsiteX1" fmla="*/ 742950 w 3476625"/>
              <a:gd name="connsiteY1" fmla="*/ 485775 h 2028825"/>
              <a:gd name="connsiteX2" fmla="*/ 1876425 w 3476625"/>
              <a:gd name="connsiteY2" fmla="*/ 1257300 h 2028825"/>
              <a:gd name="connsiteX3" fmla="*/ 2619375 w 3476625"/>
              <a:gd name="connsiteY3" fmla="*/ 2028825 h 2028825"/>
              <a:gd name="connsiteX4" fmla="*/ 3476625 w 3476625"/>
              <a:gd name="connsiteY4" fmla="*/ 1504950 h 2028825"/>
              <a:gd name="connsiteX5" fmla="*/ 390525 w 3476625"/>
              <a:gd name="connsiteY5" fmla="*/ 0 h 2028825"/>
              <a:gd name="connsiteX6" fmla="*/ 0 w 3476625"/>
              <a:gd name="connsiteY6" fmla="*/ 171450 h 202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6625" h="2028825">
                <a:moveTo>
                  <a:pt x="0" y="171450"/>
                </a:moveTo>
                <a:lnTo>
                  <a:pt x="742950" y="485775"/>
                </a:lnTo>
                <a:lnTo>
                  <a:pt x="1876425" y="1257300"/>
                </a:lnTo>
                <a:lnTo>
                  <a:pt x="2619375" y="2028825"/>
                </a:lnTo>
                <a:lnTo>
                  <a:pt x="3476625" y="1504950"/>
                </a:lnTo>
                <a:lnTo>
                  <a:pt x="390525" y="0"/>
                </a:lnTo>
                <a:lnTo>
                  <a:pt x="0" y="171450"/>
                </a:lnTo>
                <a:close/>
              </a:path>
            </a:pathLst>
          </a:cu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63917637-19F1-42D4-81E1-635E220751CF}"/>
              </a:ext>
            </a:extLst>
          </p:cNvPr>
          <p:cNvSpPr/>
          <p:nvPr/>
        </p:nvSpPr>
        <p:spPr>
          <a:xfrm>
            <a:off x="3714750" y="1724025"/>
            <a:ext cx="8115300" cy="3629025"/>
          </a:xfrm>
          <a:custGeom>
            <a:avLst/>
            <a:gdLst>
              <a:gd name="connsiteX0" fmla="*/ 3124200 w 8115300"/>
              <a:gd name="connsiteY0" fmla="*/ 0 h 3629025"/>
              <a:gd name="connsiteX1" fmla="*/ 0 w 8115300"/>
              <a:gd name="connsiteY1" fmla="*/ 2000250 h 3629025"/>
              <a:gd name="connsiteX2" fmla="*/ 2828925 w 8115300"/>
              <a:gd name="connsiteY2" fmla="*/ 3629025 h 3629025"/>
              <a:gd name="connsiteX3" fmla="*/ 7972425 w 8115300"/>
              <a:gd name="connsiteY3" fmla="*/ 2124075 h 3629025"/>
              <a:gd name="connsiteX4" fmla="*/ 8115300 w 8115300"/>
              <a:gd name="connsiteY4" fmla="*/ 1847850 h 3629025"/>
              <a:gd name="connsiteX5" fmla="*/ 3124200 w 8115300"/>
              <a:gd name="connsiteY5" fmla="*/ 0 h 362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5300" h="3629025">
                <a:moveTo>
                  <a:pt x="3124200" y="0"/>
                </a:moveTo>
                <a:lnTo>
                  <a:pt x="0" y="2000250"/>
                </a:lnTo>
                <a:lnTo>
                  <a:pt x="2828925" y="3629025"/>
                </a:lnTo>
                <a:lnTo>
                  <a:pt x="7972425" y="2124075"/>
                </a:lnTo>
                <a:lnTo>
                  <a:pt x="8115300" y="1847850"/>
                </a:lnTo>
                <a:lnTo>
                  <a:pt x="3124200" y="0"/>
                </a:lnTo>
                <a:close/>
              </a:path>
            </a:pathLst>
          </a:cu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FF720C1E-04AF-4C35-8660-84A5776C035C}"/>
              </a:ext>
            </a:extLst>
          </p:cNvPr>
          <p:cNvSpPr/>
          <p:nvPr/>
        </p:nvSpPr>
        <p:spPr>
          <a:xfrm>
            <a:off x="85725" y="4086225"/>
            <a:ext cx="6153150" cy="2057400"/>
          </a:xfrm>
          <a:custGeom>
            <a:avLst/>
            <a:gdLst>
              <a:gd name="connsiteX0" fmla="*/ 3962400 w 6153150"/>
              <a:gd name="connsiteY0" fmla="*/ 0 h 2057400"/>
              <a:gd name="connsiteX1" fmla="*/ 3381375 w 6153150"/>
              <a:gd name="connsiteY1" fmla="*/ 390525 h 2057400"/>
              <a:gd name="connsiteX2" fmla="*/ 2752725 w 6153150"/>
              <a:gd name="connsiteY2" fmla="*/ 19050 h 2057400"/>
              <a:gd name="connsiteX3" fmla="*/ 0 w 6153150"/>
              <a:gd name="connsiteY3" fmla="*/ 1771650 h 2057400"/>
              <a:gd name="connsiteX4" fmla="*/ 381000 w 6153150"/>
              <a:gd name="connsiteY4" fmla="*/ 2057400 h 2057400"/>
              <a:gd name="connsiteX5" fmla="*/ 3486150 w 6153150"/>
              <a:gd name="connsiteY5" fmla="*/ 1743075 h 2057400"/>
              <a:gd name="connsiteX6" fmla="*/ 3886200 w 6153150"/>
              <a:gd name="connsiteY6" fmla="*/ 1590675 h 2057400"/>
              <a:gd name="connsiteX7" fmla="*/ 4162425 w 6153150"/>
              <a:gd name="connsiteY7" fmla="*/ 1647825 h 2057400"/>
              <a:gd name="connsiteX8" fmla="*/ 5886450 w 6153150"/>
              <a:gd name="connsiteY8" fmla="*/ 1457325 h 2057400"/>
              <a:gd name="connsiteX9" fmla="*/ 6153150 w 6153150"/>
              <a:gd name="connsiteY9" fmla="*/ 1276350 h 2057400"/>
              <a:gd name="connsiteX10" fmla="*/ 3962400 w 6153150"/>
              <a:gd name="connsiteY10" fmla="*/ 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53150" h="2057400">
                <a:moveTo>
                  <a:pt x="3962400" y="0"/>
                </a:moveTo>
                <a:lnTo>
                  <a:pt x="3381375" y="390525"/>
                </a:lnTo>
                <a:lnTo>
                  <a:pt x="2752725" y="19050"/>
                </a:lnTo>
                <a:lnTo>
                  <a:pt x="0" y="1771650"/>
                </a:lnTo>
                <a:lnTo>
                  <a:pt x="381000" y="2057400"/>
                </a:lnTo>
                <a:lnTo>
                  <a:pt x="3486150" y="1743075"/>
                </a:lnTo>
                <a:lnTo>
                  <a:pt x="3886200" y="1590675"/>
                </a:lnTo>
                <a:lnTo>
                  <a:pt x="4162425" y="1647825"/>
                </a:lnTo>
                <a:lnTo>
                  <a:pt x="5886450" y="1457325"/>
                </a:lnTo>
                <a:lnTo>
                  <a:pt x="6153150" y="1276350"/>
                </a:lnTo>
                <a:lnTo>
                  <a:pt x="3962400" y="0"/>
                </a:lnTo>
                <a:close/>
              </a:path>
            </a:pathLst>
          </a:custGeom>
          <a:noFill/>
          <a:ln w="76200">
            <a:solidFill>
              <a:srgbClr val="FF66FF">
                <a:alpha val="6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74DD7588-3A16-487B-98E7-50C7DAC6C96F}"/>
              </a:ext>
            </a:extLst>
          </p:cNvPr>
          <p:cNvSpPr/>
          <p:nvPr/>
        </p:nvSpPr>
        <p:spPr>
          <a:xfrm>
            <a:off x="6696075" y="4200525"/>
            <a:ext cx="4238625" cy="1266825"/>
          </a:xfrm>
          <a:custGeom>
            <a:avLst/>
            <a:gdLst>
              <a:gd name="connsiteX0" fmla="*/ 0 w 4238625"/>
              <a:gd name="connsiteY0" fmla="*/ 1266825 h 1266825"/>
              <a:gd name="connsiteX1" fmla="*/ 3657600 w 4238625"/>
              <a:gd name="connsiteY1" fmla="*/ 666750 h 1266825"/>
              <a:gd name="connsiteX2" fmla="*/ 4238625 w 4238625"/>
              <a:gd name="connsiteY2" fmla="*/ 123825 h 1266825"/>
              <a:gd name="connsiteX3" fmla="*/ 4171950 w 4238625"/>
              <a:gd name="connsiteY3" fmla="*/ 0 h 1266825"/>
              <a:gd name="connsiteX4" fmla="*/ 0 w 4238625"/>
              <a:gd name="connsiteY4" fmla="*/ 1266825 h 1266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8625" h="1266825">
                <a:moveTo>
                  <a:pt x="0" y="1266825"/>
                </a:moveTo>
                <a:lnTo>
                  <a:pt x="3657600" y="666750"/>
                </a:lnTo>
                <a:lnTo>
                  <a:pt x="4238625" y="123825"/>
                </a:lnTo>
                <a:lnTo>
                  <a:pt x="4171950" y="0"/>
                </a:lnTo>
                <a:lnTo>
                  <a:pt x="0" y="1266825"/>
                </a:lnTo>
                <a:close/>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98E64838-83F5-4699-BE4B-0735725C0D13}"/>
              </a:ext>
            </a:extLst>
          </p:cNvPr>
          <p:cNvCxnSpPr>
            <a:cxnSpLocks/>
          </p:cNvCxnSpPr>
          <p:nvPr/>
        </p:nvCxnSpPr>
        <p:spPr>
          <a:xfrm flipH="1">
            <a:off x="298704" y="-497712"/>
            <a:ext cx="4923197" cy="222217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21EA89B-9D4E-4402-96D4-CF3ADB6407C1}"/>
              </a:ext>
            </a:extLst>
          </p:cNvPr>
          <p:cNvSpPr/>
          <p:nvPr/>
        </p:nvSpPr>
        <p:spPr>
          <a:xfrm>
            <a:off x="0" y="783876"/>
            <a:ext cx="3877518" cy="523220"/>
          </a:xfrm>
          <a:prstGeom prst="rect">
            <a:avLst/>
          </a:prstGeom>
          <a:solidFill>
            <a:srgbClr val="4D8A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F4CB811-319A-462D-AC1B-C49009CA92B2}"/>
              </a:ext>
            </a:extLst>
          </p:cNvPr>
          <p:cNvSpPr txBox="1"/>
          <p:nvPr/>
        </p:nvSpPr>
        <p:spPr>
          <a:xfrm>
            <a:off x="416689" y="783876"/>
            <a:ext cx="2536061" cy="523220"/>
          </a:xfrm>
          <a:prstGeom prst="rect">
            <a:avLst/>
          </a:prstGeom>
          <a:noFill/>
        </p:spPr>
        <p:txBody>
          <a:bodyPr wrap="square" rtlCol="0">
            <a:spAutoFit/>
          </a:bodyPr>
          <a:lstStyle/>
          <a:p>
            <a:r>
              <a:rPr lang="en-US" sz="2800">
                <a:solidFill>
                  <a:srgbClr val="FFFBC8"/>
                </a:solidFill>
                <a:effectLst>
                  <a:outerShdw blurRad="38100" dist="38100" dir="2700000" algn="tl">
                    <a:srgbClr val="000000">
                      <a:alpha val="43137"/>
                    </a:srgbClr>
                  </a:outerShdw>
                </a:effectLst>
                <a:latin typeface="Lobster 1.4" panose="02000506000000020003" pitchFamily="50" charset="0"/>
              </a:rPr>
              <a:t>Site Overview</a:t>
            </a:r>
          </a:p>
        </p:txBody>
      </p:sp>
    </p:spTree>
    <p:extLst>
      <p:ext uri="{BB962C8B-B14F-4D97-AF65-F5344CB8AC3E}">
        <p14:creationId xmlns:p14="http://schemas.microsoft.com/office/powerpoint/2010/main" val="1925953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building, rug&#10;&#10;Description automatically generated">
            <a:extLst>
              <a:ext uri="{FF2B5EF4-FFF2-40B4-BE49-F238E27FC236}">
                <a16:creationId xmlns:a16="http://schemas.microsoft.com/office/drawing/2014/main" id="{18CDEAB5-5630-43F6-8A0D-A44C7467001A}"/>
              </a:ext>
            </a:extLst>
          </p:cNvPr>
          <p:cNvPicPr>
            <a:picLocks noChangeAspect="1"/>
          </p:cNvPicPr>
          <p:nvPr/>
        </p:nvPicPr>
        <p:blipFill rotWithShape="1">
          <a:blip r:embed="rId4">
            <a:extLst>
              <a:ext uri="{28A0092B-C50C-407E-A947-70E740481C1C}">
                <a14:useLocalDpi xmlns:a14="http://schemas.microsoft.com/office/drawing/2010/main" val="0"/>
              </a:ext>
            </a:extLst>
          </a:blip>
          <a:srcRect l="1124" t="21789" r="16916" b="12488"/>
          <a:stretch/>
        </p:blipFill>
        <p:spPr>
          <a:xfrm>
            <a:off x="5144565" y="0"/>
            <a:ext cx="7047435" cy="3275334"/>
          </a:xfrm>
          <a:prstGeom prst="rect">
            <a:avLst/>
          </a:prstGeom>
        </p:spPr>
      </p:pic>
      <p:sp>
        <p:nvSpPr>
          <p:cNvPr id="5" name="Rectangle 4">
            <a:extLst>
              <a:ext uri="{FF2B5EF4-FFF2-40B4-BE49-F238E27FC236}">
                <a16:creationId xmlns:a16="http://schemas.microsoft.com/office/drawing/2014/main" id="{821EA89B-9D4E-4402-96D4-CF3ADB6407C1}"/>
              </a:ext>
            </a:extLst>
          </p:cNvPr>
          <p:cNvSpPr/>
          <p:nvPr/>
        </p:nvSpPr>
        <p:spPr>
          <a:xfrm>
            <a:off x="0" y="347241"/>
            <a:ext cx="3877518" cy="523220"/>
          </a:xfrm>
          <a:prstGeom prst="rect">
            <a:avLst/>
          </a:prstGeom>
          <a:solidFill>
            <a:srgbClr val="4D8A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F4CB811-319A-462D-AC1B-C49009CA92B2}"/>
              </a:ext>
            </a:extLst>
          </p:cNvPr>
          <p:cNvSpPr txBox="1"/>
          <p:nvPr/>
        </p:nvSpPr>
        <p:spPr>
          <a:xfrm>
            <a:off x="416689" y="347241"/>
            <a:ext cx="3460829" cy="523220"/>
          </a:xfrm>
          <a:prstGeom prst="rect">
            <a:avLst/>
          </a:prstGeom>
          <a:noFill/>
        </p:spPr>
        <p:txBody>
          <a:bodyPr wrap="square" rtlCol="0">
            <a:spAutoFit/>
          </a:bodyPr>
          <a:lstStyle/>
          <a:p>
            <a:r>
              <a:rPr lang="en-US" sz="2800">
                <a:solidFill>
                  <a:srgbClr val="FFFBC8"/>
                </a:solidFill>
                <a:effectLst>
                  <a:outerShdw blurRad="38100" dist="38100" dir="2700000" algn="tl">
                    <a:srgbClr val="000000">
                      <a:alpha val="43137"/>
                    </a:srgbClr>
                  </a:outerShdw>
                </a:effectLst>
                <a:latin typeface="Lobster 1.4" panose="02000506000000020003" pitchFamily="50" charset="0"/>
              </a:rPr>
              <a:t>Site Overview</a:t>
            </a:r>
          </a:p>
        </p:txBody>
      </p:sp>
      <p:sp>
        <p:nvSpPr>
          <p:cNvPr id="8" name="Oval 7">
            <a:extLst>
              <a:ext uri="{FF2B5EF4-FFF2-40B4-BE49-F238E27FC236}">
                <a16:creationId xmlns:a16="http://schemas.microsoft.com/office/drawing/2014/main" id="{F831B6DD-D1BE-4EFA-92FD-17941A942547}"/>
              </a:ext>
            </a:extLst>
          </p:cNvPr>
          <p:cNvSpPr/>
          <p:nvPr/>
        </p:nvSpPr>
        <p:spPr>
          <a:xfrm>
            <a:off x="9028591" y="1535574"/>
            <a:ext cx="914400" cy="914400"/>
          </a:xfrm>
          <a:prstGeom prst="ellipse">
            <a:avLst/>
          </a:prstGeom>
          <a:noFill/>
          <a:ln w="57150">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643286F-DB22-4AF9-966D-7225EB36F200}"/>
              </a:ext>
            </a:extLst>
          </p:cNvPr>
          <p:cNvSpPr txBox="1"/>
          <p:nvPr/>
        </p:nvSpPr>
        <p:spPr>
          <a:xfrm>
            <a:off x="526002" y="1166242"/>
            <a:ext cx="3460829" cy="369332"/>
          </a:xfrm>
          <a:prstGeom prst="rect">
            <a:avLst/>
          </a:prstGeom>
          <a:noFill/>
        </p:spPr>
        <p:txBody>
          <a:bodyPr wrap="square">
            <a:spAutoFit/>
          </a:bodyPr>
          <a:lstStyle/>
          <a:p>
            <a:r>
              <a:rPr lang="en-US" sz="1800" b="1">
                <a:solidFill>
                  <a:schemeClr val="bg1"/>
                </a:solidFill>
                <a:effectLst>
                  <a:outerShdw blurRad="38100" dist="38100" dir="2700000" algn="tl">
                    <a:srgbClr val="000000">
                      <a:alpha val="43137"/>
                    </a:srgbClr>
                  </a:outerShdw>
                </a:effectLst>
                <a:latin typeface="Futura Md BT"/>
                <a:cs typeface="Cordia New"/>
              </a:rPr>
              <a:t>Existing Buildings &amp; Structures</a:t>
            </a:r>
            <a:endParaRPr lang="en-US"/>
          </a:p>
        </p:txBody>
      </p:sp>
      <p:sp>
        <p:nvSpPr>
          <p:cNvPr id="11" name="Oval 10">
            <a:extLst>
              <a:ext uri="{FF2B5EF4-FFF2-40B4-BE49-F238E27FC236}">
                <a16:creationId xmlns:a16="http://schemas.microsoft.com/office/drawing/2014/main" id="{8AEBCB30-731F-46BB-A2AC-29569DD806E4}"/>
              </a:ext>
            </a:extLst>
          </p:cNvPr>
          <p:cNvSpPr/>
          <p:nvPr/>
        </p:nvSpPr>
        <p:spPr>
          <a:xfrm>
            <a:off x="8467725" y="276225"/>
            <a:ext cx="1866900" cy="1064302"/>
          </a:xfrm>
          <a:prstGeom prst="ellipse">
            <a:avLst/>
          </a:prstGeom>
          <a:noFill/>
          <a:ln w="57150">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tree in front of a house&#10;&#10;Description automatically generated">
            <a:extLst>
              <a:ext uri="{FF2B5EF4-FFF2-40B4-BE49-F238E27FC236}">
                <a16:creationId xmlns:a16="http://schemas.microsoft.com/office/drawing/2014/main" id="{B192C824-E55A-49E4-814B-6F57E2A47C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036" y="1791332"/>
            <a:ext cx="4931403" cy="3275335"/>
          </a:xfrm>
          <a:prstGeom prst="rect">
            <a:avLst/>
          </a:prstGeom>
        </p:spPr>
      </p:pic>
      <p:pic>
        <p:nvPicPr>
          <p:cNvPr id="15" name="Picture 14" descr="A small house in front of a brick building&#10;&#10;Description automatically generated">
            <a:extLst>
              <a:ext uri="{FF2B5EF4-FFF2-40B4-BE49-F238E27FC236}">
                <a16:creationId xmlns:a16="http://schemas.microsoft.com/office/drawing/2014/main" id="{3B3B55FB-1FB7-49FF-97DD-8174158CD5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5211" y="3352167"/>
            <a:ext cx="5162764" cy="3429000"/>
          </a:xfrm>
          <a:prstGeom prst="rect">
            <a:avLst/>
          </a:prstGeom>
        </p:spPr>
      </p:pic>
    </p:spTree>
    <p:extLst>
      <p:ext uri="{BB962C8B-B14F-4D97-AF65-F5344CB8AC3E}">
        <p14:creationId xmlns:p14="http://schemas.microsoft.com/office/powerpoint/2010/main" val="880008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building, rug&#10;&#10;Description automatically generated">
            <a:extLst>
              <a:ext uri="{FF2B5EF4-FFF2-40B4-BE49-F238E27FC236}">
                <a16:creationId xmlns:a16="http://schemas.microsoft.com/office/drawing/2014/main" id="{18CDEAB5-5630-43F6-8A0D-A44C7467001A}"/>
              </a:ext>
            </a:extLst>
          </p:cNvPr>
          <p:cNvPicPr>
            <a:picLocks noChangeAspect="1"/>
          </p:cNvPicPr>
          <p:nvPr/>
        </p:nvPicPr>
        <p:blipFill rotWithShape="1">
          <a:blip r:embed="rId4">
            <a:extLst>
              <a:ext uri="{28A0092B-C50C-407E-A947-70E740481C1C}">
                <a14:useLocalDpi xmlns:a14="http://schemas.microsoft.com/office/drawing/2010/main" val="0"/>
              </a:ext>
            </a:extLst>
          </a:blip>
          <a:srcRect l="1124" t="21789" r="16916" b="12488"/>
          <a:stretch/>
        </p:blipFill>
        <p:spPr>
          <a:xfrm>
            <a:off x="5144565" y="0"/>
            <a:ext cx="7047435" cy="3275334"/>
          </a:xfrm>
          <a:prstGeom prst="rect">
            <a:avLst/>
          </a:prstGeom>
        </p:spPr>
      </p:pic>
      <p:sp>
        <p:nvSpPr>
          <p:cNvPr id="5" name="Rectangle 4">
            <a:extLst>
              <a:ext uri="{FF2B5EF4-FFF2-40B4-BE49-F238E27FC236}">
                <a16:creationId xmlns:a16="http://schemas.microsoft.com/office/drawing/2014/main" id="{821EA89B-9D4E-4402-96D4-CF3ADB6407C1}"/>
              </a:ext>
            </a:extLst>
          </p:cNvPr>
          <p:cNvSpPr/>
          <p:nvPr/>
        </p:nvSpPr>
        <p:spPr>
          <a:xfrm>
            <a:off x="0" y="347241"/>
            <a:ext cx="3877518" cy="523220"/>
          </a:xfrm>
          <a:prstGeom prst="rect">
            <a:avLst/>
          </a:prstGeom>
          <a:solidFill>
            <a:srgbClr val="4D8A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F4CB811-319A-462D-AC1B-C49009CA92B2}"/>
              </a:ext>
            </a:extLst>
          </p:cNvPr>
          <p:cNvSpPr txBox="1"/>
          <p:nvPr/>
        </p:nvSpPr>
        <p:spPr>
          <a:xfrm>
            <a:off x="416689" y="347241"/>
            <a:ext cx="3460829" cy="523220"/>
          </a:xfrm>
          <a:prstGeom prst="rect">
            <a:avLst/>
          </a:prstGeom>
          <a:noFill/>
        </p:spPr>
        <p:txBody>
          <a:bodyPr wrap="square" rtlCol="0">
            <a:spAutoFit/>
          </a:bodyPr>
          <a:lstStyle/>
          <a:p>
            <a:r>
              <a:rPr lang="en-US" sz="2800">
                <a:solidFill>
                  <a:srgbClr val="FFFBC8"/>
                </a:solidFill>
                <a:effectLst>
                  <a:outerShdw blurRad="38100" dist="38100" dir="2700000" algn="tl">
                    <a:srgbClr val="000000">
                      <a:alpha val="43137"/>
                    </a:srgbClr>
                  </a:outerShdw>
                </a:effectLst>
                <a:latin typeface="Lobster 1.4" panose="02000506000000020003" pitchFamily="50" charset="0"/>
              </a:rPr>
              <a:t>Site Overview</a:t>
            </a:r>
          </a:p>
        </p:txBody>
      </p:sp>
      <p:sp>
        <p:nvSpPr>
          <p:cNvPr id="10" name="TextBox 9">
            <a:extLst>
              <a:ext uri="{FF2B5EF4-FFF2-40B4-BE49-F238E27FC236}">
                <a16:creationId xmlns:a16="http://schemas.microsoft.com/office/drawing/2014/main" id="{2643286F-DB22-4AF9-966D-7225EB36F200}"/>
              </a:ext>
            </a:extLst>
          </p:cNvPr>
          <p:cNvSpPr txBox="1"/>
          <p:nvPr/>
        </p:nvSpPr>
        <p:spPr>
          <a:xfrm>
            <a:off x="526002" y="1084597"/>
            <a:ext cx="3460829" cy="369332"/>
          </a:xfrm>
          <a:prstGeom prst="rect">
            <a:avLst/>
          </a:prstGeom>
          <a:noFill/>
        </p:spPr>
        <p:txBody>
          <a:bodyPr wrap="square">
            <a:spAutoFit/>
          </a:bodyPr>
          <a:lstStyle/>
          <a:p>
            <a:r>
              <a:rPr lang="en-US" sz="1800" b="1">
                <a:solidFill>
                  <a:schemeClr val="bg1"/>
                </a:solidFill>
                <a:effectLst>
                  <a:outerShdw blurRad="38100" dist="38100" dir="2700000" algn="tl">
                    <a:srgbClr val="000000">
                      <a:alpha val="43137"/>
                    </a:srgbClr>
                  </a:outerShdw>
                </a:effectLst>
                <a:latin typeface="Futura Md BT"/>
                <a:cs typeface="Cordia New"/>
              </a:rPr>
              <a:t>Existing Buildings &amp; Structures</a:t>
            </a:r>
            <a:endParaRPr lang="en-US"/>
          </a:p>
        </p:txBody>
      </p:sp>
      <p:sp>
        <p:nvSpPr>
          <p:cNvPr id="11" name="Oval 10">
            <a:extLst>
              <a:ext uri="{FF2B5EF4-FFF2-40B4-BE49-F238E27FC236}">
                <a16:creationId xmlns:a16="http://schemas.microsoft.com/office/drawing/2014/main" id="{8AEBCB30-731F-46BB-A2AC-29569DD806E4}"/>
              </a:ext>
            </a:extLst>
          </p:cNvPr>
          <p:cNvSpPr/>
          <p:nvPr/>
        </p:nvSpPr>
        <p:spPr>
          <a:xfrm>
            <a:off x="8745985" y="260456"/>
            <a:ext cx="1197006" cy="1080071"/>
          </a:xfrm>
          <a:prstGeom prst="ellipse">
            <a:avLst/>
          </a:prstGeom>
          <a:noFill/>
          <a:ln w="57150">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ridge over a body of water&#10;&#10;Description automatically generated">
            <a:extLst>
              <a:ext uri="{FF2B5EF4-FFF2-40B4-BE49-F238E27FC236}">
                <a16:creationId xmlns:a16="http://schemas.microsoft.com/office/drawing/2014/main" id="{C7705A52-6436-4318-A4F1-516ED8C568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89" y="1693070"/>
            <a:ext cx="5331584" cy="3998688"/>
          </a:xfrm>
          <a:prstGeom prst="rect">
            <a:avLst/>
          </a:prstGeom>
        </p:spPr>
      </p:pic>
      <p:pic>
        <p:nvPicPr>
          <p:cNvPr id="15" name="Picture 14" descr="A person walking down a dirt road&#10;&#10;Description automatically generated">
            <a:extLst>
              <a:ext uri="{FF2B5EF4-FFF2-40B4-BE49-F238E27FC236}">
                <a16:creationId xmlns:a16="http://schemas.microsoft.com/office/drawing/2014/main" id="{5CBD1B03-28D6-4D2F-97B8-2E4E76D798DC}"/>
              </a:ext>
            </a:extLst>
          </p:cNvPr>
          <p:cNvPicPr>
            <a:picLocks noChangeAspect="1"/>
          </p:cNvPicPr>
          <p:nvPr/>
        </p:nvPicPr>
        <p:blipFill rotWithShape="1">
          <a:blip r:embed="rId6">
            <a:extLst>
              <a:ext uri="{28A0092B-C50C-407E-A947-70E740481C1C}">
                <a14:useLocalDpi xmlns:a14="http://schemas.microsoft.com/office/drawing/2010/main" val="0"/>
              </a:ext>
            </a:extLst>
          </a:blip>
          <a:srcRect r="16618"/>
          <a:stretch/>
        </p:blipFill>
        <p:spPr>
          <a:xfrm>
            <a:off x="3800129" y="3345296"/>
            <a:ext cx="3905250" cy="3512704"/>
          </a:xfrm>
          <a:prstGeom prst="rect">
            <a:avLst/>
          </a:prstGeom>
        </p:spPr>
      </p:pic>
      <p:pic>
        <p:nvPicPr>
          <p:cNvPr id="17" name="Picture 16" descr="A picture containing outdoor, building, snow, train&#10;&#10;Description automatically generated">
            <a:extLst>
              <a:ext uri="{FF2B5EF4-FFF2-40B4-BE49-F238E27FC236}">
                <a16:creationId xmlns:a16="http://schemas.microsoft.com/office/drawing/2014/main" id="{AA9F0F89-7EA4-4752-9321-BFEFDD8C67AD}"/>
              </a:ext>
            </a:extLst>
          </p:cNvPr>
          <p:cNvPicPr>
            <a:picLocks noChangeAspect="1"/>
          </p:cNvPicPr>
          <p:nvPr/>
        </p:nvPicPr>
        <p:blipFill rotWithShape="1">
          <a:blip r:embed="rId7">
            <a:extLst>
              <a:ext uri="{28A0092B-C50C-407E-A947-70E740481C1C}">
                <a14:useLocalDpi xmlns:a14="http://schemas.microsoft.com/office/drawing/2010/main" val="0"/>
              </a:ext>
            </a:extLst>
          </a:blip>
          <a:srcRect r="18026"/>
          <a:stretch/>
        </p:blipFill>
        <p:spPr>
          <a:xfrm>
            <a:off x="7885484" y="3345296"/>
            <a:ext cx="4115014" cy="3334105"/>
          </a:xfrm>
          <a:prstGeom prst="rect">
            <a:avLst/>
          </a:prstGeom>
        </p:spPr>
      </p:pic>
      <p:sp>
        <p:nvSpPr>
          <p:cNvPr id="12" name="Oval 11">
            <a:extLst>
              <a:ext uri="{FF2B5EF4-FFF2-40B4-BE49-F238E27FC236}">
                <a16:creationId xmlns:a16="http://schemas.microsoft.com/office/drawing/2014/main" id="{4A42FD0B-7DFD-44DE-B1CA-1550FBC80DBC}"/>
              </a:ext>
            </a:extLst>
          </p:cNvPr>
          <p:cNvSpPr/>
          <p:nvPr/>
        </p:nvSpPr>
        <p:spPr>
          <a:xfrm>
            <a:off x="9324514" y="1856160"/>
            <a:ext cx="325513" cy="293713"/>
          </a:xfrm>
          <a:prstGeom prst="ellipse">
            <a:avLst/>
          </a:prstGeom>
          <a:noFill/>
          <a:ln w="57150">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853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building, rug&#10;&#10;Description automatically generated">
            <a:extLst>
              <a:ext uri="{FF2B5EF4-FFF2-40B4-BE49-F238E27FC236}">
                <a16:creationId xmlns:a16="http://schemas.microsoft.com/office/drawing/2014/main" id="{18CDEAB5-5630-43F6-8A0D-A44C7467001A}"/>
              </a:ext>
            </a:extLst>
          </p:cNvPr>
          <p:cNvPicPr>
            <a:picLocks noChangeAspect="1"/>
          </p:cNvPicPr>
          <p:nvPr/>
        </p:nvPicPr>
        <p:blipFill rotWithShape="1">
          <a:blip r:embed="rId4">
            <a:extLst>
              <a:ext uri="{28A0092B-C50C-407E-A947-70E740481C1C}">
                <a14:useLocalDpi xmlns:a14="http://schemas.microsoft.com/office/drawing/2010/main" val="0"/>
              </a:ext>
            </a:extLst>
          </a:blip>
          <a:srcRect l="1124" t="21789" r="16916" b="12488"/>
          <a:stretch/>
        </p:blipFill>
        <p:spPr>
          <a:xfrm>
            <a:off x="5144565" y="0"/>
            <a:ext cx="7047435" cy="3275334"/>
          </a:xfrm>
          <a:prstGeom prst="rect">
            <a:avLst/>
          </a:prstGeom>
        </p:spPr>
      </p:pic>
      <p:sp>
        <p:nvSpPr>
          <p:cNvPr id="5" name="Rectangle 4">
            <a:extLst>
              <a:ext uri="{FF2B5EF4-FFF2-40B4-BE49-F238E27FC236}">
                <a16:creationId xmlns:a16="http://schemas.microsoft.com/office/drawing/2014/main" id="{821EA89B-9D4E-4402-96D4-CF3ADB6407C1}"/>
              </a:ext>
            </a:extLst>
          </p:cNvPr>
          <p:cNvSpPr/>
          <p:nvPr/>
        </p:nvSpPr>
        <p:spPr>
          <a:xfrm>
            <a:off x="0" y="347241"/>
            <a:ext cx="3877518" cy="523220"/>
          </a:xfrm>
          <a:prstGeom prst="rect">
            <a:avLst/>
          </a:prstGeom>
          <a:solidFill>
            <a:srgbClr val="4D8A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F4CB811-319A-462D-AC1B-C49009CA92B2}"/>
              </a:ext>
            </a:extLst>
          </p:cNvPr>
          <p:cNvSpPr txBox="1"/>
          <p:nvPr/>
        </p:nvSpPr>
        <p:spPr>
          <a:xfrm>
            <a:off x="416689" y="347241"/>
            <a:ext cx="3460829" cy="523220"/>
          </a:xfrm>
          <a:prstGeom prst="rect">
            <a:avLst/>
          </a:prstGeom>
          <a:noFill/>
        </p:spPr>
        <p:txBody>
          <a:bodyPr wrap="square" rtlCol="0">
            <a:spAutoFit/>
          </a:bodyPr>
          <a:lstStyle/>
          <a:p>
            <a:r>
              <a:rPr lang="en-US" sz="2800">
                <a:solidFill>
                  <a:srgbClr val="FFFBC8"/>
                </a:solidFill>
                <a:effectLst>
                  <a:outerShdw blurRad="38100" dist="38100" dir="2700000" algn="tl">
                    <a:srgbClr val="000000">
                      <a:alpha val="43137"/>
                    </a:srgbClr>
                  </a:outerShdw>
                </a:effectLst>
                <a:latin typeface="Lobster 1.4" panose="02000506000000020003" pitchFamily="50" charset="0"/>
              </a:rPr>
              <a:t>Site Overview</a:t>
            </a:r>
          </a:p>
        </p:txBody>
      </p:sp>
      <p:sp>
        <p:nvSpPr>
          <p:cNvPr id="11" name="Oval 10">
            <a:extLst>
              <a:ext uri="{FF2B5EF4-FFF2-40B4-BE49-F238E27FC236}">
                <a16:creationId xmlns:a16="http://schemas.microsoft.com/office/drawing/2014/main" id="{8AEBCB30-731F-46BB-A2AC-29569DD806E4}"/>
              </a:ext>
            </a:extLst>
          </p:cNvPr>
          <p:cNvSpPr/>
          <p:nvPr/>
        </p:nvSpPr>
        <p:spPr>
          <a:xfrm rot="1363381">
            <a:off x="8637124" y="786004"/>
            <a:ext cx="2789288" cy="760476"/>
          </a:xfrm>
          <a:prstGeom prst="ellipse">
            <a:avLst/>
          </a:prstGeom>
          <a:noFill/>
          <a:ln w="57150">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65ADD8C-C414-47EE-A99A-89739BCAEBA9}"/>
              </a:ext>
            </a:extLst>
          </p:cNvPr>
          <p:cNvSpPr txBox="1"/>
          <p:nvPr/>
        </p:nvSpPr>
        <p:spPr>
          <a:xfrm>
            <a:off x="526002" y="1166242"/>
            <a:ext cx="3460829" cy="369332"/>
          </a:xfrm>
          <a:prstGeom prst="rect">
            <a:avLst/>
          </a:prstGeom>
          <a:noFill/>
        </p:spPr>
        <p:txBody>
          <a:bodyPr wrap="square">
            <a:spAutoFit/>
          </a:bodyPr>
          <a:lstStyle/>
          <a:p>
            <a:r>
              <a:rPr lang="en-US" sz="1800" b="1">
                <a:solidFill>
                  <a:schemeClr val="bg1"/>
                </a:solidFill>
                <a:effectLst>
                  <a:outerShdw blurRad="38100" dist="38100" dir="2700000" algn="tl">
                    <a:srgbClr val="000000">
                      <a:alpha val="43137"/>
                    </a:srgbClr>
                  </a:outerShdw>
                </a:effectLst>
                <a:latin typeface="Futura Md BT"/>
                <a:cs typeface="Cordia New"/>
              </a:rPr>
              <a:t>Hydrology</a:t>
            </a:r>
            <a:endParaRPr lang="en-US"/>
          </a:p>
        </p:txBody>
      </p:sp>
      <p:pic>
        <p:nvPicPr>
          <p:cNvPr id="3" name="Picture 2" descr="A picture containing outdoor, grass, water, walking&#10;&#10;Description automatically generated">
            <a:extLst>
              <a:ext uri="{FF2B5EF4-FFF2-40B4-BE49-F238E27FC236}">
                <a16:creationId xmlns:a16="http://schemas.microsoft.com/office/drawing/2014/main" id="{B3A4D002-3C50-405E-86CB-83245C8475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9475" y="3114675"/>
            <a:ext cx="2676525" cy="3568700"/>
          </a:xfrm>
          <a:prstGeom prst="rect">
            <a:avLst/>
          </a:prstGeom>
        </p:spPr>
      </p:pic>
      <p:pic>
        <p:nvPicPr>
          <p:cNvPr id="12" name="Picture 11" descr="A body of water&#10;&#10;Description automatically generated">
            <a:extLst>
              <a:ext uri="{FF2B5EF4-FFF2-40B4-BE49-F238E27FC236}">
                <a16:creationId xmlns:a16="http://schemas.microsoft.com/office/drawing/2014/main" id="{965094CE-52A4-4418-BCA6-74111DB53D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700" y="1751334"/>
            <a:ext cx="2876550" cy="3835400"/>
          </a:xfrm>
          <a:prstGeom prst="rect">
            <a:avLst/>
          </a:prstGeom>
        </p:spPr>
      </p:pic>
      <p:pic>
        <p:nvPicPr>
          <p:cNvPr id="14" name="Picture 13" descr="A pond next to a body of water&#10;&#10;Description automatically generated">
            <a:extLst>
              <a:ext uri="{FF2B5EF4-FFF2-40B4-BE49-F238E27FC236}">
                <a16:creationId xmlns:a16="http://schemas.microsoft.com/office/drawing/2014/main" id="{0A656086-72A6-4FFE-B822-AD9F83C3FD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72225" y="3277169"/>
            <a:ext cx="5391364" cy="3580831"/>
          </a:xfrm>
          <a:prstGeom prst="rect">
            <a:avLst/>
          </a:prstGeom>
        </p:spPr>
      </p:pic>
    </p:spTree>
    <p:extLst>
      <p:ext uri="{BB962C8B-B14F-4D97-AF65-F5344CB8AC3E}">
        <p14:creationId xmlns:p14="http://schemas.microsoft.com/office/powerpoint/2010/main" val="2925666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building, rug&#10;&#10;Description automatically generated">
            <a:extLst>
              <a:ext uri="{FF2B5EF4-FFF2-40B4-BE49-F238E27FC236}">
                <a16:creationId xmlns:a16="http://schemas.microsoft.com/office/drawing/2014/main" id="{18CDEAB5-5630-43F6-8A0D-A44C7467001A}"/>
              </a:ext>
            </a:extLst>
          </p:cNvPr>
          <p:cNvPicPr>
            <a:picLocks noChangeAspect="1"/>
          </p:cNvPicPr>
          <p:nvPr/>
        </p:nvPicPr>
        <p:blipFill rotWithShape="1">
          <a:blip r:embed="rId4">
            <a:extLst>
              <a:ext uri="{28A0092B-C50C-407E-A947-70E740481C1C}">
                <a14:useLocalDpi xmlns:a14="http://schemas.microsoft.com/office/drawing/2010/main" val="0"/>
              </a:ext>
            </a:extLst>
          </a:blip>
          <a:srcRect l="1124" t="21789" r="16916" b="12488"/>
          <a:stretch/>
        </p:blipFill>
        <p:spPr>
          <a:xfrm>
            <a:off x="5144565" y="0"/>
            <a:ext cx="7047435" cy="3275334"/>
          </a:xfrm>
          <a:prstGeom prst="rect">
            <a:avLst/>
          </a:prstGeom>
        </p:spPr>
      </p:pic>
      <p:sp>
        <p:nvSpPr>
          <p:cNvPr id="30" name="Freeform: Shape 29">
            <a:extLst>
              <a:ext uri="{FF2B5EF4-FFF2-40B4-BE49-F238E27FC236}">
                <a16:creationId xmlns:a16="http://schemas.microsoft.com/office/drawing/2014/main" id="{75195A0F-CC8F-41A3-A18B-C7A5029889A5}"/>
              </a:ext>
            </a:extLst>
          </p:cNvPr>
          <p:cNvSpPr/>
          <p:nvPr/>
        </p:nvSpPr>
        <p:spPr>
          <a:xfrm>
            <a:off x="5153025" y="1885950"/>
            <a:ext cx="7029450" cy="1247775"/>
          </a:xfrm>
          <a:custGeom>
            <a:avLst/>
            <a:gdLst>
              <a:gd name="connsiteX0" fmla="*/ 0 w 7029450"/>
              <a:gd name="connsiteY0" fmla="*/ 1247775 h 1247775"/>
              <a:gd name="connsiteX1" fmla="*/ 3000375 w 7029450"/>
              <a:gd name="connsiteY1" fmla="*/ 819150 h 1247775"/>
              <a:gd name="connsiteX2" fmla="*/ 4962525 w 7029450"/>
              <a:gd name="connsiteY2" fmla="*/ 581025 h 1247775"/>
              <a:gd name="connsiteX3" fmla="*/ 5981700 w 7029450"/>
              <a:gd name="connsiteY3" fmla="*/ 342900 h 1247775"/>
              <a:gd name="connsiteX4" fmla="*/ 7029450 w 7029450"/>
              <a:gd name="connsiteY4" fmla="*/ 0 h 124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9450" h="1247775">
                <a:moveTo>
                  <a:pt x="0" y="1247775"/>
                </a:moveTo>
                <a:lnTo>
                  <a:pt x="3000375" y="819150"/>
                </a:lnTo>
                <a:lnTo>
                  <a:pt x="4962525" y="581025"/>
                </a:lnTo>
                <a:lnTo>
                  <a:pt x="5981700" y="342900"/>
                </a:lnTo>
                <a:lnTo>
                  <a:pt x="7029450" y="0"/>
                </a:lnTo>
              </a:path>
            </a:pathLst>
          </a:custGeom>
          <a:noFill/>
          <a:ln w="76200">
            <a:solidFill>
              <a:schemeClr val="bg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21EA89B-9D4E-4402-96D4-CF3ADB6407C1}"/>
              </a:ext>
            </a:extLst>
          </p:cNvPr>
          <p:cNvSpPr/>
          <p:nvPr/>
        </p:nvSpPr>
        <p:spPr>
          <a:xfrm>
            <a:off x="0" y="347241"/>
            <a:ext cx="3877518" cy="523220"/>
          </a:xfrm>
          <a:prstGeom prst="rect">
            <a:avLst/>
          </a:prstGeom>
          <a:solidFill>
            <a:srgbClr val="4D8A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F4CB811-319A-462D-AC1B-C49009CA92B2}"/>
              </a:ext>
            </a:extLst>
          </p:cNvPr>
          <p:cNvSpPr txBox="1"/>
          <p:nvPr/>
        </p:nvSpPr>
        <p:spPr>
          <a:xfrm>
            <a:off x="416689" y="347241"/>
            <a:ext cx="3460829" cy="523220"/>
          </a:xfrm>
          <a:prstGeom prst="rect">
            <a:avLst/>
          </a:prstGeom>
          <a:noFill/>
        </p:spPr>
        <p:txBody>
          <a:bodyPr wrap="square" rtlCol="0">
            <a:spAutoFit/>
          </a:bodyPr>
          <a:lstStyle/>
          <a:p>
            <a:r>
              <a:rPr lang="en-US" sz="2800">
                <a:solidFill>
                  <a:srgbClr val="FFFBC8"/>
                </a:solidFill>
                <a:effectLst>
                  <a:outerShdw blurRad="38100" dist="38100" dir="2700000" algn="tl">
                    <a:srgbClr val="000000">
                      <a:alpha val="43137"/>
                    </a:srgbClr>
                  </a:outerShdw>
                </a:effectLst>
                <a:latin typeface="Lobster 1.4" panose="02000506000000020003" pitchFamily="50" charset="0"/>
              </a:rPr>
              <a:t>Site Overview</a:t>
            </a:r>
          </a:p>
        </p:txBody>
      </p:sp>
      <p:sp>
        <p:nvSpPr>
          <p:cNvPr id="9" name="TextBox 8">
            <a:extLst>
              <a:ext uri="{FF2B5EF4-FFF2-40B4-BE49-F238E27FC236}">
                <a16:creationId xmlns:a16="http://schemas.microsoft.com/office/drawing/2014/main" id="{865ADD8C-C414-47EE-A99A-89739BCAEBA9}"/>
              </a:ext>
            </a:extLst>
          </p:cNvPr>
          <p:cNvSpPr txBox="1"/>
          <p:nvPr/>
        </p:nvSpPr>
        <p:spPr>
          <a:xfrm>
            <a:off x="1601000" y="1166242"/>
            <a:ext cx="3460829" cy="369332"/>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latin typeface="Futura Md BT"/>
                <a:cs typeface="Cordia New"/>
              </a:rPr>
              <a:t>Vehicular, </a:t>
            </a:r>
            <a:r>
              <a:rPr lang="en-US" sz="1800" b="1" dirty="0">
                <a:solidFill>
                  <a:schemeClr val="bg1"/>
                </a:solidFill>
                <a:effectLst>
                  <a:outerShdw blurRad="38100" dist="38100" dir="2700000" algn="tl">
                    <a:srgbClr val="000000">
                      <a:alpha val="43137"/>
                    </a:srgbClr>
                  </a:outerShdw>
                </a:effectLst>
                <a:latin typeface="Futura Md BT"/>
                <a:cs typeface="Cordia New"/>
              </a:rPr>
              <a:t>Traffic &amp; Parking </a:t>
            </a:r>
            <a:endParaRPr lang="en-US" dirty="0"/>
          </a:p>
        </p:txBody>
      </p:sp>
      <p:pic>
        <p:nvPicPr>
          <p:cNvPr id="7" name="Picture 2" descr="See the source image">
            <a:extLst>
              <a:ext uri="{FF2B5EF4-FFF2-40B4-BE49-F238E27FC236}">
                <a16:creationId xmlns:a16="http://schemas.microsoft.com/office/drawing/2014/main" id="{563BB779-66B3-4483-B8EA-C22157333E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51541" y="1971144"/>
            <a:ext cx="400050" cy="3200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ee the source image">
            <a:extLst>
              <a:ext uri="{FF2B5EF4-FFF2-40B4-BE49-F238E27FC236}">
                <a16:creationId xmlns:a16="http://schemas.microsoft.com/office/drawing/2014/main" id="{BED16FF9-54DF-4F8A-8205-EC051DFD20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0991" y="2685519"/>
            <a:ext cx="400050" cy="3200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smoke, train, steam, track&#10;&#10;Description automatically generated">
            <a:extLst>
              <a:ext uri="{FF2B5EF4-FFF2-40B4-BE49-F238E27FC236}">
                <a16:creationId xmlns:a16="http://schemas.microsoft.com/office/drawing/2014/main" id="{5EC04A5E-78A6-48B8-BCE9-47C3727F65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39745" y="2580496"/>
            <a:ext cx="4461553" cy="2963270"/>
          </a:xfrm>
          <a:prstGeom prst="rect">
            <a:avLst/>
          </a:prstGeom>
          <a:ln w="38100"/>
        </p:spPr>
        <p:style>
          <a:lnRef idx="2">
            <a:schemeClr val="accent6"/>
          </a:lnRef>
          <a:fillRef idx="1">
            <a:schemeClr val="lt1"/>
          </a:fillRef>
          <a:effectRef idx="0">
            <a:schemeClr val="accent6"/>
          </a:effectRef>
          <a:fontRef idx="minor">
            <a:schemeClr val="dk1"/>
          </a:fontRef>
        </p:style>
      </p:pic>
      <p:pic>
        <p:nvPicPr>
          <p:cNvPr id="12" name="Picture 11" descr="A car parked on the side of a road&#10;&#10;Description automatically generated">
            <a:extLst>
              <a:ext uri="{FF2B5EF4-FFF2-40B4-BE49-F238E27FC236}">
                <a16:creationId xmlns:a16="http://schemas.microsoft.com/office/drawing/2014/main" id="{F80557C1-E4B4-4D3C-83C6-698EA8E6F5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7532" y="3427868"/>
            <a:ext cx="4716549" cy="3132633"/>
          </a:xfrm>
          <a:prstGeom prst="rect">
            <a:avLst/>
          </a:prstGeom>
          <a:ln w="38100"/>
        </p:spPr>
        <p:style>
          <a:lnRef idx="2">
            <a:schemeClr val="accent4"/>
          </a:lnRef>
          <a:fillRef idx="1">
            <a:schemeClr val="lt1"/>
          </a:fillRef>
          <a:effectRef idx="0">
            <a:schemeClr val="accent4"/>
          </a:effectRef>
          <a:fontRef idx="minor">
            <a:schemeClr val="dk1"/>
          </a:fontRef>
        </p:style>
      </p:pic>
      <p:pic>
        <p:nvPicPr>
          <p:cNvPr id="14" name="Picture 13" descr="A large green field with trees in the background&#10;&#10;Description automatically generated">
            <a:extLst>
              <a:ext uri="{FF2B5EF4-FFF2-40B4-BE49-F238E27FC236}">
                <a16:creationId xmlns:a16="http://schemas.microsoft.com/office/drawing/2014/main" id="{90D99542-B82A-4CAB-BE61-DA1236A926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86787" y="3467771"/>
            <a:ext cx="4656469" cy="3092729"/>
          </a:xfrm>
          <a:prstGeom prst="rect">
            <a:avLst/>
          </a:prstGeom>
          <a:ln w="38100"/>
        </p:spPr>
        <p:style>
          <a:lnRef idx="2">
            <a:schemeClr val="accent4"/>
          </a:lnRef>
          <a:fillRef idx="1">
            <a:schemeClr val="lt1"/>
          </a:fillRef>
          <a:effectRef idx="0">
            <a:schemeClr val="accent4"/>
          </a:effectRef>
          <a:fontRef idx="minor">
            <a:schemeClr val="dk1"/>
          </a:fontRef>
        </p:style>
      </p:pic>
      <p:cxnSp>
        <p:nvCxnSpPr>
          <p:cNvPr id="16" name="Straight Connector 15">
            <a:extLst>
              <a:ext uri="{FF2B5EF4-FFF2-40B4-BE49-F238E27FC236}">
                <a16:creationId xmlns:a16="http://schemas.microsoft.com/office/drawing/2014/main" id="{398B7664-9015-482E-990D-D0D2BA077537}"/>
              </a:ext>
            </a:extLst>
          </p:cNvPr>
          <p:cNvCxnSpPr>
            <a:cxnSpLocks/>
          </p:cNvCxnSpPr>
          <p:nvPr/>
        </p:nvCxnSpPr>
        <p:spPr>
          <a:xfrm>
            <a:off x="5144565" y="142875"/>
            <a:ext cx="3780360" cy="23241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0EEF392-EB6F-4C4F-8945-C79D4062F2C8}"/>
              </a:ext>
            </a:extLst>
          </p:cNvPr>
          <p:cNvCxnSpPr>
            <a:cxnSpLocks/>
          </p:cNvCxnSpPr>
          <p:nvPr/>
        </p:nvCxnSpPr>
        <p:spPr>
          <a:xfrm flipV="1">
            <a:off x="8839200" y="1535574"/>
            <a:ext cx="3352800" cy="93140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8A11D03-35F1-4A79-B399-818D6E5F81D1}"/>
              </a:ext>
            </a:extLst>
          </p:cNvPr>
          <p:cNvCxnSpPr>
            <a:cxnSpLocks/>
          </p:cNvCxnSpPr>
          <p:nvPr/>
        </p:nvCxnSpPr>
        <p:spPr>
          <a:xfrm flipV="1">
            <a:off x="7829550" y="2466975"/>
            <a:ext cx="1009650" cy="80835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7B6C765-18AC-474F-874F-113CE4259F93}"/>
              </a:ext>
            </a:extLst>
          </p:cNvPr>
          <p:cNvSpPr txBox="1"/>
          <p:nvPr/>
        </p:nvSpPr>
        <p:spPr>
          <a:xfrm rot="1791855">
            <a:off x="5646827" y="574944"/>
            <a:ext cx="1809750" cy="369332"/>
          </a:xfrm>
          <a:prstGeom prst="rect">
            <a:avLst/>
          </a:prstGeom>
          <a:noFill/>
        </p:spPr>
        <p:txBody>
          <a:bodyPr wrap="square" rtlCol="0">
            <a:spAutoFit/>
          </a:bodyPr>
          <a:lstStyle/>
          <a:p>
            <a:r>
              <a:rPr lang="en-US">
                <a:solidFill>
                  <a:schemeClr val="bg1"/>
                </a:solidFill>
              </a:rPr>
              <a:t>Arch Street Road</a:t>
            </a:r>
          </a:p>
        </p:txBody>
      </p:sp>
      <p:sp>
        <p:nvSpPr>
          <p:cNvPr id="32" name="TextBox 31">
            <a:extLst>
              <a:ext uri="{FF2B5EF4-FFF2-40B4-BE49-F238E27FC236}">
                <a16:creationId xmlns:a16="http://schemas.microsoft.com/office/drawing/2014/main" id="{858DC4F9-3351-470F-9735-75C217A0CF12}"/>
              </a:ext>
            </a:extLst>
          </p:cNvPr>
          <p:cNvSpPr txBox="1"/>
          <p:nvPr/>
        </p:nvSpPr>
        <p:spPr>
          <a:xfrm rot="20572034">
            <a:off x="10058608" y="1443476"/>
            <a:ext cx="1809750" cy="369332"/>
          </a:xfrm>
          <a:prstGeom prst="rect">
            <a:avLst/>
          </a:prstGeom>
          <a:noFill/>
        </p:spPr>
        <p:txBody>
          <a:bodyPr wrap="square" rtlCol="0">
            <a:spAutoFit/>
          </a:bodyPr>
          <a:lstStyle/>
          <a:p>
            <a:r>
              <a:rPr lang="en-US">
                <a:solidFill>
                  <a:schemeClr val="bg1"/>
                </a:solidFill>
              </a:rPr>
              <a:t>Jolly Road</a:t>
            </a:r>
          </a:p>
        </p:txBody>
      </p:sp>
      <p:cxnSp>
        <p:nvCxnSpPr>
          <p:cNvPr id="11" name="Straight Arrow Connector 10">
            <a:extLst>
              <a:ext uri="{FF2B5EF4-FFF2-40B4-BE49-F238E27FC236}">
                <a16:creationId xmlns:a16="http://schemas.microsoft.com/office/drawing/2014/main" id="{ECA73E2E-1117-4DE5-A9BF-EF5F65307CC9}"/>
              </a:ext>
            </a:extLst>
          </p:cNvPr>
          <p:cNvCxnSpPr>
            <a:cxnSpLocks/>
          </p:cNvCxnSpPr>
          <p:nvPr/>
        </p:nvCxnSpPr>
        <p:spPr>
          <a:xfrm flipH="1">
            <a:off x="8389620" y="2010639"/>
            <a:ext cx="253542" cy="182437"/>
          </a:xfrm>
          <a:prstGeom prst="straightConnector1">
            <a:avLst/>
          </a:prstGeom>
          <a:ln w="38100">
            <a:solidFill>
              <a:srgbClr val="FF00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DF5F522-C44D-40D2-A65E-0BDC986113FC}"/>
              </a:ext>
            </a:extLst>
          </p:cNvPr>
          <p:cNvCxnSpPr>
            <a:cxnSpLocks/>
          </p:cNvCxnSpPr>
          <p:nvPr/>
        </p:nvCxnSpPr>
        <p:spPr>
          <a:xfrm>
            <a:off x="9427306" y="2101857"/>
            <a:ext cx="129545" cy="263821"/>
          </a:xfrm>
          <a:prstGeom prst="straightConnector1">
            <a:avLst/>
          </a:prstGeom>
          <a:ln w="38100">
            <a:solidFill>
              <a:srgbClr val="FF00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9146DA2-B1A3-460D-B90B-ECADAEF84505}"/>
              </a:ext>
            </a:extLst>
          </p:cNvPr>
          <p:cNvCxnSpPr>
            <a:cxnSpLocks/>
          </p:cNvCxnSpPr>
          <p:nvPr/>
        </p:nvCxnSpPr>
        <p:spPr>
          <a:xfrm>
            <a:off x="11157883" y="1606127"/>
            <a:ext cx="287357" cy="172580"/>
          </a:xfrm>
          <a:prstGeom prst="straightConnector1">
            <a:avLst/>
          </a:prstGeom>
          <a:ln w="38100">
            <a:solidFill>
              <a:srgbClr val="FF00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79B9E768-E3BD-43E6-BB10-CB3E2F06B0BC}"/>
              </a:ext>
            </a:extLst>
          </p:cNvPr>
          <p:cNvGrpSpPr/>
          <p:nvPr/>
        </p:nvGrpSpPr>
        <p:grpSpPr>
          <a:xfrm>
            <a:off x="3440013" y="1732525"/>
            <a:ext cx="1663184" cy="369332"/>
            <a:chOff x="3395656" y="1932676"/>
            <a:chExt cx="1663184" cy="369332"/>
          </a:xfrm>
        </p:grpSpPr>
        <p:sp>
          <p:nvSpPr>
            <p:cNvPr id="29" name="TextBox 28">
              <a:extLst>
                <a:ext uri="{FF2B5EF4-FFF2-40B4-BE49-F238E27FC236}">
                  <a16:creationId xmlns:a16="http://schemas.microsoft.com/office/drawing/2014/main" id="{6C5484A9-4D33-433D-BF69-93DF6F0A3FE4}"/>
                </a:ext>
              </a:extLst>
            </p:cNvPr>
            <p:cNvSpPr txBox="1"/>
            <p:nvPr/>
          </p:nvSpPr>
          <p:spPr>
            <a:xfrm>
              <a:off x="3395656" y="1932676"/>
              <a:ext cx="1663184" cy="369332"/>
            </a:xfrm>
            <a:prstGeom prst="rect">
              <a:avLst/>
            </a:prstGeom>
            <a:noFill/>
          </p:spPr>
          <p:txBody>
            <a:bodyPr wrap="square">
              <a:spAutoFit/>
            </a:bodyPr>
            <a:lstStyle/>
            <a:p>
              <a:r>
                <a:rPr lang="en-US" sz="1800" dirty="0">
                  <a:solidFill>
                    <a:schemeClr val="bg1"/>
                  </a:solidFill>
                  <a:effectLst>
                    <a:outerShdw blurRad="38100" dist="38100" dir="2700000" algn="tl">
                      <a:srgbClr val="000000">
                        <a:alpha val="43137"/>
                      </a:srgbClr>
                    </a:outerShdw>
                  </a:effectLst>
                  <a:latin typeface="Futura Md BT"/>
                  <a:cs typeface="Cordia New"/>
                </a:rPr>
                <a:t>Entrances:</a:t>
              </a:r>
              <a:endParaRPr lang="en-US" dirty="0"/>
            </a:p>
          </p:txBody>
        </p:sp>
        <p:cxnSp>
          <p:nvCxnSpPr>
            <p:cNvPr id="33" name="Straight Arrow Connector 32">
              <a:extLst>
                <a:ext uri="{FF2B5EF4-FFF2-40B4-BE49-F238E27FC236}">
                  <a16:creationId xmlns:a16="http://schemas.microsoft.com/office/drawing/2014/main" id="{1F98A9EA-98EE-4094-AC1D-EEEE514CC7DB}"/>
                </a:ext>
              </a:extLst>
            </p:cNvPr>
            <p:cNvCxnSpPr>
              <a:cxnSpLocks/>
              <a:stCxn id="29" idx="3"/>
            </p:cNvCxnSpPr>
            <p:nvPr/>
          </p:nvCxnSpPr>
          <p:spPr>
            <a:xfrm flipH="1">
              <a:off x="4713682" y="2117342"/>
              <a:ext cx="345158" cy="0"/>
            </a:xfrm>
            <a:prstGeom prst="straightConnector1">
              <a:avLst/>
            </a:prstGeom>
            <a:ln w="38100">
              <a:solidFill>
                <a:srgbClr val="FF00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93812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DF0410C-55C6-408C-A9B2-C334CDBC715D}"/>
              </a:ext>
            </a:extLst>
          </p:cNvPr>
          <p:cNvPicPr>
            <a:picLocks noChangeAspect="1"/>
          </p:cNvPicPr>
          <p:nvPr/>
        </p:nvPicPr>
        <p:blipFill>
          <a:blip r:embed="rId4"/>
          <a:stretch>
            <a:fillRect/>
          </a:stretch>
        </p:blipFill>
        <p:spPr>
          <a:xfrm>
            <a:off x="6096000" y="198770"/>
            <a:ext cx="5427889" cy="3745314"/>
          </a:xfrm>
          <a:prstGeom prst="rect">
            <a:avLst/>
          </a:prstGeom>
        </p:spPr>
      </p:pic>
      <p:sp>
        <p:nvSpPr>
          <p:cNvPr id="5" name="Rectangle 4">
            <a:extLst>
              <a:ext uri="{FF2B5EF4-FFF2-40B4-BE49-F238E27FC236}">
                <a16:creationId xmlns:a16="http://schemas.microsoft.com/office/drawing/2014/main" id="{821EA89B-9D4E-4402-96D4-CF3ADB6407C1}"/>
              </a:ext>
            </a:extLst>
          </p:cNvPr>
          <p:cNvSpPr/>
          <p:nvPr/>
        </p:nvSpPr>
        <p:spPr>
          <a:xfrm>
            <a:off x="0" y="347241"/>
            <a:ext cx="3877518" cy="523220"/>
          </a:xfrm>
          <a:prstGeom prst="rect">
            <a:avLst/>
          </a:prstGeom>
          <a:solidFill>
            <a:srgbClr val="4D8A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F4CB811-319A-462D-AC1B-C49009CA92B2}"/>
              </a:ext>
            </a:extLst>
          </p:cNvPr>
          <p:cNvSpPr txBox="1"/>
          <p:nvPr/>
        </p:nvSpPr>
        <p:spPr>
          <a:xfrm>
            <a:off x="416689" y="347241"/>
            <a:ext cx="3460829" cy="523220"/>
          </a:xfrm>
          <a:prstGeom prst="rect">
            <a:avLst/>
          </a:prstGeom>
          <a:noFill/>
        </p:spPr>
        <p:txBody>
          <a:bodyPr wrap="square" rtlCol="0">
            <a:spAutoFit/>
          </a:bodyPr>
          <a:lstStyle/>
          <a:p>
            <a:r>
              <a:rPr lang="en-US" sz="2800">
                <a:solidFill>
                  <a:srgbClr val="FFFBC8"/>
                </a:solidFill>
                <a:effectLst>
                  <a:outerShdw blurRad="38100" dist="38100" dir="2700000" algn="tl">
                    <a:srgbClr val="000000">
                      <a:alpha val="43137"/>
                    </a:srgbClr>
                  </a:outerShdw>
                </a:effectLst>
                <a:latin typeface="Lobster 1.4" panose="02000506000000020003" pitchFamily="50" charset="0"/>
              </a:rPr>
              <a:t>Site Overview</a:t>
            </a:r>
          </a:p>
        </p:txBody>
      </p:sp>
      <p:sp>
        <p:nvSpPr>
          <p:cNvPr id="9" name="TextBox 8">
            <a:extLst>
              <a:ext uri="{FF2B5EF4-FFF2-40B4-BE49-F238E27FC236}">
                <a16:creationId xmlns:a16="http://schemas.microsoft.com/office/drawing/2014/main" id="{865ADD8C-C414-47EE-A99A-89739BCAEBA9}"/>
              </a:ext>
            </a:extLst>
          </p:cNvPr>
          <p:cNvSpPr txBox="1"/>
          <p:nvPr/>
        </p:nvSpPr>
        <p:spPr>
          <a:xfrm>
            <a:off x="526002" y="870461"/>
            <a:ext cx="3460829" cy="369332"/>
          </a:xfrm>
          <a:prstGeom prst="rect">
            <a:avLst/>
          </a:prstGeom>
          <a:noFill/>
        </p:spPr>
        <p:txBody>
          <a:bodyPr wrap="square">
            <a:spAutoFit/>
          </a:bodyPr>
          <a:lstStyle/>
          <a:p>
            <a:r>
              <a:rPr lang="en-US" b="1">
                <a:solidFill>
                  <a:schemeClr val="bg1"/>
                </a:solidFill>
                <a:effectLst>
                  <a:outerShdw blurRad="38100" dist="38100" dir="2700000" algn="tl">
                    <a:srgbClr val="000000">
                      <a:alpha val="43137"/>
                    </a:srgbClr>
                  </a:outerShdw>
                </a:effectLst>
                <a:latin typeface="Futura Md BT"/>
                <a:cs typeface="Cordia New"/>
              </a:rPr>
              <a:t>Multi-Modal</a:t>
            </a:r>
            <a:endParaRPr lang="en-US"/>
          </a:p>
        </p:txBody>
      </p:sp>
      <p:pic>
        <p:nvPicPr>
          <p:cNvPr id="10" name="Picture 9">
            <a:extLst>
              <a:ext uri="{FF2B5EF4-FFF2-40B4-BE49-F238E27FC236}">
                <a16:creationId xmlns:a16="http://schemas.microsoft.com/office/drawing/2014/main" id="{0CA2B84D-F73F-4B22-BD39-30C02DE57BD4}"/>
              </a:ext>
            </a:extLst>
          </p:cNvPr>
          <p:cNvPicPr>
            <a:picLocks noChangeAspect="1"/>
          </p:cNvPicPr>
          <p:nvPr/>
        </p:nvPicPr>
        <p:blipFill>
          <a:blip r:embed="rId5"/>
          <a:stretch>
            <a:fillRect/>
          </a:stretch>
        </p:blipFill>
        <p:spPr>
          <a:xfrm>
            <a:off x="3464949" y="260909"/>
            <a:ext cx="1868414" cy="1712713"/>
          </a:xfrm>
          <a:prstGeom prst="rect">
            <a:avLst/>
          </a:prstGeom>
        </p:spPr>
      </p:pic>
      <p:pic>
        <p:nvPicPr>
          <p:cNvPr id="2" name="Picture 1">
            <a:extLst>
              <a:ext uri="{FF2B5EF4-FFF2-40B4-BE49-F238E27FC236}">
                <a16:creationId xmlns:a16="http://schemas.microsoft.com/office/drawing/2014/main" id="{E90F3BEF-4B34-454A-AD34-633552D8A1A8}"/>
              </a:ext>
            </a:extLst>
          </p:cNvPr>
          <p:cNvPicPr>
            <a:picLocks noChangeAspect="1"/>
          </p:cNvPicPr>
          <p:nvPr/>
        </p:nvPicPr>
        <p:blipFill>
          <a:blip r:embed="rId6"/>
          <a:stretch>
            <a:fillRect/>
          </a:stretch>
        </p:blipFill>
        <p:spPr>
          <a:xfrm>
            <a:off x="790131" y="2172775"/>
            <a:ext cx="5576990" cy="4344933"/>
          </a:xfrm>
          <a:prstGeom prst="rect">
            <a:avLst/>
          </a:prstGeom>
          <a:ln w="38100">
            <a:solidFill>
              <a:schemeClr val="tx1"/>
            </a:solidFill>
          </a:ln>
          <a:effectLst>
            <a:outerShdw blurRad="50800" dist="38100" dir="5400000" algn="t" rotWithShape="0">
              <a:prstClr val="black">
                <a:alpha val="40000"/>
              </a:prstClr>
            </a:outerShdw>
          </a:effectLst>
        </p:spPr>
      </p:pic>
      <p:sp>
        <p:nvSpPr>
          <p:cNvPr id="13" name="Rectangle 12">
            <a:extLst>
              <a:ext uri="{FF2B5EF4-FFF2-40B4-BE49-F238E27FC236}">
                <a16:creationId xmlns:a16="http://schemas.microsoft.com/office/drawing/2014/main" id="{506064AA-3A9A-4F61-AC71-9AACBD2BCFE7}"/>
              </a:ext>
            </a:extLst>
          </p:cNvPr>
          <p:cNvSpPr/>
          <p:nvPr/>
        </p:nvSpPr>
        <p:spPr>
          <a:xfrm>
            <a:off x="7696200" y="2427514"/>
            <a:ext cx="1284514" cy="1251857"/>
          </a:xfrm>
          <a:prstGeom prst="rect">
            <a:avLst/>
          </a:prstGeom>
          <a:noFill/>
          <a:ln w="38100">
            <a:solidFill>
              <a:schemeClr val="tx1"/>
            </a:solidFill>
            <a:prstDash val="lgDashDo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AD720C75-265C-48AA-8C5B-844D7EBCF8C2}"/>
              </a:ext>
            </a:extLst>
          </p:cNvPr>
          <p:cNvCxnSpPr/>
          <p:nvPr/>
        </p:nvCxnSpPr>
        <p:spPr>
          <a:xfrm flipH="1" flipV="1">
            <a:off x="6367121" y="2172775"/>
            <a:ext cx="1329079" cy="25473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71BED08-C972-43A4-A09E-138401F1DD3C}"/>
              </a:ext>
            </a:extLst>
          </p:cNvPr>
          <p:cNvCxnSpPr>
            <a:cxnSpLocks/>
          </p:cNvCxnSpPr>
          <p:nvPr/>
        </p:nvCxnSpPr>
        <p:spPr>
          <a:xfrm flipV="1">
            <a:off x="6367121" y="3679371"/>
            <a:ext cx="1329079" cy="28383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Freeform: Shape 23">
            <a:extLst>
              <a:ext uri="{FF2B5EF4-FFF2-40B4-BE49-F238E27FC236}">
                <a16:creationId xmlns:a16="http://schemas.microsoft.com/office/drawing/2014/main" id="{2B49C7F6-E110-408E-AB40-3080BFEE6F24}"/>
              </a:ext>
            </a:extLst>
          </p:cNvPr>
          <p:cNvSpPr/>
          <p:nvPr/>
        </p:nvSpPr>
        <p:spPr>
          <a:xfrm>
            <a:off x="3156856" y="4782854"/>
            <a:ext cx="631371" cy="859971"/>
          </a:xfrm>
          <a:custGeom>
            <a:avLst/>
            <a:gdLst>
              <a:gd name="connsiteX0" fmla="*/ 0 w 631371"/>
              <a:gd name="connsiteY0" fmla="*/ 0 h 859971"/>
              <a:gd name="connsiteX1" fmla="*/ 21771 w 631371"/>
              <a:gd name="connsiteY1" fmla="*/ 859971 h 859971"/>
              <a:gd name="connsiteX2" fmla="*/ 609600 w 631371"/>
              <a:gd name="connsiteY2" fmla="*/ 849086 h 859971"/>
              <a:gd name="connsiteX3" fmla="*/ 631371 w 631371"/>
              <a:gd name="connsiteY3" fmla="*/ 370114 h 859971"/>
              <a:gd name="connsiteX4" fmla="*/ 0 w 631371"/>
              <a:gd name="connsiteY4" fmla="*/ 0 h 859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71" h="859971">
                <a:moveTo>
                  <a:pt x="0" y="0"/>
                </a:moveTo>
                <a:lnTo>
                  <a:pt x="21771" y="859971"/>
                </a:lnTo>
                <a:lnTo>
                  <a:pt x="609600" y="849086"/>
                </a:lnTo>
                <a:lnTo>
                  <a:pt x="631371" y="370114"/>
                </a:lnTo>
                <a:lnTo>
                  <a:pt x="0" y="0"/>
                </a:lnTo>
                <a:close/>
              </a:path>
            </a:pathLst>
          </a:custGeom>
          <a:solidFill>
            <a:srgbClr val="FFFF00"/>
          </a:solidFill>
          <a:ln w="381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CA86611-47CD-47A9-8AC5-A010D867CE07}"/>
              </a:ext>
            </a:extLst>
          </p:cNvPr>
          <p:cNvSpPr txBox="1"/>
          <p:nvPr/>
        </p:nvSpPr>
        <p:spPr>
          <a:xfrm>
            <a:off x="7985685" y="4014157"/>
            <a:ext cx="3460829" cy="276999"/>
          </a:xfrm>
          <a:prstGeom prst="rect">
            <a:avLst/>
          </a:prstGeom>
          <a:noFill/>
        </p:spPr>
        <p:txBody>
          <a:bodyPr wrap="square">
            <a:spAutoFit/>
          </a:bodyPr>
          <a:lstStyle/>
          <a:p>
            <a:r>
              <a:rPr lang="en-US" sz="1200">
                <a:solidFill>
                  <a:schemeClr val="bg1"/>
                </a:solidFill>
                <a:effectLst>
                  <a:outerShdw blurRad="38100" dist="38100" dir="2700000" algn="tl">
                    <a:srgbClr val="000000">
                      <a:alpha val="43137"/>
                    </a:srgbClr>
                  </a:outerShdw>
                </a:effectLst>
                <a:latin typeface="Futura Md BT"/>
                <a:cs typeface="Cordia New"/>
              </a:rPr>
              <a:t>2019 Whitpain Twp Walkability Study </a:t>
            </a:r>
            <a:endParaRPr lang="en-US" sz="1200"/>
          </a:p>
        </p:txBody>
      </p:sp>
      <p:sp>
        <p:nvSpPr>
          <p:cNvPr id="29" name="TextBox 28">
            <a:extLst>
              <a:ext uri="{FF2B5EF4-FFF2-40B4-BE49-F238E27FC236}">
                <a16:creationId xmlns:a16="http://schemas.microsoft.com/office/drawing/2014/main" id="{84317897-FB4F-41E4-B9E9-63D0C9F22964}"/>
              </a:ext>
            </a:extLst>
          </p:cNvPr>
          <p:cNvSpPr txBox="1"/>
          <p:nvPr/>
        </p:nvSpPr>
        <p:spPr>
          <a:xfrm>
            <a:off x="3124197" y="5181160"/>
            <a:ext cx="3460829" cy="461665"/>
          </a:xfrm>
          <a:prstGeom prst="rect">
            <a:avLst/>
          </a:prstGeom>
          <a:noFill/>
        </p:spPr>
        <p:txBody>
          <a:bodyPr wrap="square">
            <a:spAutoFit/>
          </a:bodyPr>
          <a:lstStyle/>
          <a:p>
            <a:r>
              <a:rPr lang="en-US" sz="1200" b="1">
                <a:latin typeface="Futura Md BT"/>
                <a:cs typeface="Cordia New"/>
              </a:rPr>
              <a:t>Project</a:t>
            </a:r>
          </a:p>
          <a:p>
            <a:r>
              <a:rPr lang="en-US" sz="1200" b="1">
                <a:latin typeface="Futura Md BT"/>
                <a:cs typeface="Cordia New"/>
              </a:rPr>
              <a:t>Area</a:t>
            </a:r>
            <a:endParaRPr lang="en-US" sz="1200" b="1"/>
          </a:p>
        </p:txBody>
      </p:sp>
    </p:spTree>
    <p:extLst>
      <p:ext uri="{BB962C8B-B14F-4D97-AF65-F5344CB8AC3E}">
        <p14:creationId xmlns:p14="http://schemas.microsoft.com/office/powerpoint/2010/main" val="1134061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building, rug&#10;&#10;Description automatically generated">
            <a:extLst>
              <a:ext uri="{FF2B5EF4-FFF2-40B4-BE49-F238E27FC236}">
                <a16:creationId xmlns:a16="http://schemas.microsoft.com/office/drawing/2014/main" id="{2A0FB13E-3C33-4A8C-B9C1-80CC1F084747}"/>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1124" t="22218" r="16916" b="20455"/>
          <a:stretch/>
        </p:blipFill>
        <p:spPr>
          <a:xfrm>
            <a:off x="7443" y="1915548"/>
            <a:ext cx="12192000" cy="4942452"/>
          </a:xfrm>
          <a:prstGeom prst="rect">
            <a:avLst/>
          </a:prstGeom>
        </p:spPr>
      </p:pic>
      <p:sp>
        <p:nvSpPr>
          <p:cNvPr id="9" name="Rectangle 8">
            <a:extLst>
              <a:ext uri="{FF2B5EF4-FFF2-40B4-BE49-F238E27FC236}">
                <a16:creationId xmlns:a16="http://schemas.microsoft.com/office/drawing/2014/main" id="{A78983C6-5DA5-42B3-BA37-BDA312BA857F}"/>
              </a:ext>
            </a:extLst>
          </p:cNvPr>
          <p:cNvSpPr/>
          <p:nvPr/>
        </p:nvSpPr>
        <p:spPr>
          <a:xfrm>
            <a:off x="2303282" y="3309774"/>
            <a:ext cx="4352042" cy="544201"/>
          </a:xfrm>
          <a:prstGeom prst="rect">
            <a:avLst/>
          </a:prstGeom>
          <a:solidFill>
            <a:srgbClr val="6FB43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48DE5B-533C-421E-9528-245711148D0A}"/>
              </a:ext>
            </a:extLst>
          </p:cNvPr>
          <p:cNvSpPr/>
          <p:nvPr/>
        </p:nvSpPr>
        <p:spPr>
          <a:xfrm>
            <a:off x="2303282" y="4175765"/>
            <a:ext cx="4352042" cy="544201"/>
          </a:xfrm>
          <a:prstGeom prst="rect">
            <a:avLst/>
          </a:prstGeom>
          <a:solidFill>
            <a:srgbClr val="6FB43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4C22ED4-08E0-4D85-96DD-024B614B089A}"/>
              </a:ext>
            </a:extLst>
          </p:cNvPr>
          <p:cNvSpPr/>
          <p:nvPr/>
        </p:nvSpPr>
        <p:spPr>
          <a:xfrm>
            <a:off x="2303282" y="5041756"/>
            <a:ext cx="4352042" cy="544201"/>
          </a:xfrm>
          <a:prstGeom prst="rect">
            <a:avLst/>
          </a:prstGeom>
          <a:solidFill>
            <a:srgbClr val="6FB43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B688B01-45C5-4C7D-8F10-3415BCDE9A35}"/>
              </a:ext>
            </a:extLst>
          </p:cNvPr>
          <p:cNvSpPr txBox="1"/>
          <p:nvPr/>
        </p:nvSpPr>
        <p:spPr>
          <a:xfrm>
            <a:off x="2303282" y="744803"/>
            <a:ext cx="8245312" cy="707886"/>
          </a:xfrm>
          <a:prstGeom prst="rect">
            <a:avLst/>
          </a:prstGeom>
          <a:noFill/>
        </p:spPr>
        <p:txBody>
          <a:bodyPr wrap="square" rtlCol="0">
            <a:spAutoFit/>
          </a:bodyPr>
          <a:lstStyle/>
          <a:p>
            <a:pPr>
              <a:spcBef>
                <a:spcPts val="200"/>
              </a:spcBef>
              <a:tabLst>
                <a:tab pos="6400800" algn="r"/>
              </a:tabLst>
            </a:pPr>
            <a:r>
              <a:rPr lang="en-US" sz="4000" b="1">
                <a:solidFill>
                  <a:schemeClr val="tx1">
                    <a:lumMod val="75000"/>
                    <a:lumOff val="25000"/>
                  </a:schemeClr>
                </a:solidFill>
              </a:rPr>
              <a:t>Preliminary Market Analysis Findings</a:t>
            </a:r>
          </a:p>
        </p:txBody>
      </p:sp>
      <p:sp>
        <p:nvSpPr>
          <p:cNvPr id="6" name="Rectangle 5">
            <a:extLst>
              <a:ext uri="{FF2B5EF4-FFF2-40B4-BE49-F238E27FC236}">
                <a16:creationId xmlns:a16="http://schemas.microsoft.com/office/drawing/2014/main" id="{392A8C26-5758-47F9-8E18-465684A301D4}"/>
              </a:ext>
            </a:extLst>
          </p:cNvPr>
          <p:cNvSpPr/>
          <p:nvPr/>
        </p:nvSpPr>
        <p:spPr>
          <a:xfrm>
            <a:off x="2303282" y="2443784"/>
            <a:ext cx="4352042" cy="544201"/>
          </a:xfrm>
          <a:prstGeom prst="rect">
            <a:avLst/>
          </a:prstGeom>
          <a:solidFill>
            <a:srgbClr val="6FB43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BBAF10A-AE00-44BF-9E0A-8664AABB1AB2}"/>
              </a:ext>
            </a:extLst>
          </p:cNvPr>
          <p:cNvSpPr txBox="1"/>
          <p:nvPr/>
        </p:nvSpPr>
        <p:spPr>
          <a:xfrm>
            <a:off x="2417803" y="2450656"/>
            <a:ext cx="7419739" cy="3662541"/>
          </a:xfrm>
          <a:prstGeom prst="rect">
            <a:avLst/>
          </a:prstGeom>
          <a:noFill/>
        </p:spPr>
        <p:txBody>
          <a:bodyPr wrap="square" rtlCol="0">
            <a:spAutoFit/>
          </a:bodyPr>
          <a:lstStyle/>
          <a:p>
            <a:pPr marL="342900" indent="-342900">
              <a:buFont typeface="+mj-lt"/>
              <a:buAutoNum type="arabicPeriod"/>
            </a:pPr>
            <a:r>
              <a:rPr lang="en-US" sz="2800" b="1">
                <a:solidFill>
                  <a:schemeClr val="bg1"/>
                </a:solidFill>
              </a:rPr>
              <a:t>Market Study Overview	    </a:t>
            </a:r>
          </a:p>
          <a:p>
            <a:pPr marL="342900" indent="-342900">
              <a:buFont typeface="+mj-lt"/>
              <a:buAutoNum type="arabicPeriod"/>
            </a:pPr>
            <a:endParaRPr lang="en-US" sz="2800" b="1">
              <a:solidFill>
                <a:schemeClr val="bg1"/>
              </a:solidFill>
            </a:endParaRPr>
          </a:p>
          <a:p>
            <a:pPr marL="342900" indent="-342900">
              <a:buFont typeface="+mj-lt"/>
              <a:buAutoNum type="arabicPeriod"/>
            </a:pPr>
            <a:r>
              <a:rPr lang="en-US" sz="2800" b="1">
                <a:solidFill>
                  <a:schemeClr val="bg1"/>
                </a:solidFill>
              </a:rPr>
              <a:t>Socio-Economic Trends    </a:t>
            </a:r>
          </a:p>
          <a:p>
            <a:pPr marL="342900" indent="-342900">
              <a:buFont typeface="+mj-lt"/>
              <a:buAutoNum type="arabicPeriod"/>
            </a:pPr>
            <a:endParaRPr lang="en-US" sz="2800" b="1">
              <a:solidFill>
                <a:schemeClr val="bg1"/>
              </a:solidFill>
            </a:endParaRPr>
          </a:p>
          <a:p>
            <a:pPr marL="342900" indent="-342900">
              <a:buFont typeface="+mj-lt"/>
              <a:buAutoNum type="arabicPeriod"/>
            </a:pPr>
            <a:r>
              <a:rPr lang="en-US" sz="2800" b="1">
                <a:solidFill>
                  <a:schemeClr val="bg1"/>
                </a:solidFill>
              </a:rPr>
              <a:t>Competitive Supply     </a:t>
            </a:r>
          </a:p>
          <a:p>
            <a:pPr marL="342900" indent="-342900">
              <a:buFont typeface="+mj-lt"/>
              <a:buAutoNum type="arabicPeriod"/>
            </a:pPr>
            <a:endParaRPr lang="en-US" sz="2800" b="1">
              <a:solidFill>
                <a:schemeClr val="bg1"/>
              </a:solidFill>
            </a:endParaRPr>
          </a:p>
          <a:p>
            <a:pPr marL="342900" indent="-342900">
              <a:buFont typeface="+mj-lt"/>
              <a:buAutoNum type="arabicPeriod"/>
            </a:pPr>
            <a:r>
              <a:rPr lang="en-US" sz="2800" b="1">
                <a:solidFill>
                  <a:schemeClr val="bg1"/>
                </a:solidFill>
              </a:rPr>
              <a:t>Market Study Takeaways</a:t>
            </a:r>
          </a:p>
          <a:p>
            <a:endParaRPr lang="en-US" sz="3600" b="1">
              <a:solidFill>
                <a:schemeClr val="bg1"/>
              </a:solidFill>
            </a:endParaRPr>
          </a:p>
        </p:txBody>
      </p:sp>
      <p:sp>
        <p:nvSpPr>
          <p:cNvPr id="13" name="Rectangle 12">
            <a:extLst>
              <a:ext uri="{FF2B5EF4-FFF2-40B4-BE49-F238E27FC236}">
                <a16:creationId xmlns:a16="http://schemas.microsoft.com/office/drawing/2014/main" id="{144BB337-9D96-4932-AC13-4C464181F9C9}"/>
              </a:ext>
            </a:extLst>
          </p:cNvPr>
          <p:cNvSpPr/>
          <p:nvPr/>
        </p:nvSpPr>
        <p:spPr>
          <a:xfrm>
            <a:off x="-7443" y="1915548"/>
            <a:ext cx="12192000" cy="88350"/>
          </a:xfrm>
          <a:prstGeom prst="rect">
            <a:avLst/>
          </a:prstGeom>
          <a:solidFill>
            <a:srgbClr val="6FB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8081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1EA89B-9D4E-4402-96D4-CF3ADB6407C1}"/>
              </a:ext>
            </a:extLst>
          </p:cNvPr>
          <p:cNvSpPr/>
          <p:nvPr/>
        </p:nvSpPr>
        <p:spPr>
          <a:xfrm>
            <a:off x="0" y="347241"/>
            <a:ext cx="4996543" cy="523220"/>
          </a:xfrm>
          <a:prstGeom prst="rect">
            <a:avLst/>
          </a:prstGeom>
          <a:solidFill>
            <a:srgbClr val="4D8A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raphical user interface, text&#10;&#10;Description automatically generated">
            <a:extLst>
              <a:ext uri="{FF2B5EF4-FFF2-40B4-BE49-F238E27FC236}">
                <a16:creationId xmlns:a16="http://schemas.microsoft.com/office/drawing/2014/main" id="{4F638F33-86D7-4711-ABE6-CA0526E61E90}"/>
              </a:ext>
            </a:extLst>
          </p:cNvPr>
          <p:cNvPicPr>
            <a:picLocks noChangeAspect="1"/>
          </p:cNvPicPr>
          <p:nvPr/>
        </p:nvPicPr>
        <p:blipFill rotWithShape="1">
          <a:blip r:embed="rId3">
            <a:extLst>
              <a:ext uri="{28A0092B-C50C-407E-A947-70E740481C1C}">
                <a14:useLocalDpi xmlns:a14="http://schemas.microsoft.com/office/drawing/2010/main" val="0"/>
              </a:ext>
            </a:extLst>
          </a:blip>
          <a:srcRect t="77215"/>
          <a:stretch/>
        </p:blipFill>
        <p:spPr>
          <a:xfrm>
            <a:off x="0" y="5382228"/>
            <a:ext cx="12192000" cy="1475772"/>
          </a:xfrm>
          <a:prstGeom prst="rect">
            <a:avLst/>
          </a:prstGeom>
        </p:spPr>
      </p:pic>
      <p:sp>
        <p:nvSpPr>
          <p:cNvPr id="4" name="TextBox 3">
            <a:extLst>
              <a:ext uri="{FF2B5EF4-FFF2-40B4-BE49-F238E27FC236}">
                <a16:creationId xmlns:a16="http://schemas.microsoft.com/office/drawing/2014/main" id="{AF4CB811-319A-462D-AC1B-C49009CA92B2}"/>
              </a:ext>
            </a:extLst>
          </p:cNvPr>
          <p:cNvSpPr txBox="1"/>
          <p:nvPr/>
        </p:nvSpPr>
        <p:spPr>
          <a:xfrm>
            <a:off x="39292" y="327319"/>
            <a:ext cx="4957251" cy="523220"/>
          </a:xfrm>
          <a:prstGeom prst="rect">
            <a:avLst/>
          </a:prstGeom>
          <a:noFill/>
        </p:spPr>
        <p:txBody>
          <a:bodyPr wrap="square" rtlCol="0">
            <a:spAutoFit/>
          </a:bodyPr>
          <a:lstStyle/>
          <a:p>
            <a:r>
              <a:rPr lang="en-US" sz="2800" dirty="0">
                <a:solidFill>
                  <a:srgbClr val="FFFBC8"/>
                </a:solidFill>
                <a:effectLst>
                  <a:outerShdw blurRad="38100" dist="38100" dir="2700000" algn="tl">
                    <a:srgbClr val="000000">
                      <a:alpha val="43137"/>
                    </a:srgbClr>
                  </a:outerShdw>
                </a:effectLst>
                <a:latin typeface="Lobster 1.4" panose="02000506000000020003" pitchFamily="50" charset="0"/>
              </a:rPr>
              <a:t>Structure for  Tonight’s Meeting</a:t>
            </a:r>
          </a:p>
        </p:txBody>
      </p:sp>
      <p:sp>
        <p:nvSpPr>
          <p:cNvPr id="6" name="TextBox 5">
            <a:extLst>
              <a:ext uri="{FF2B5EF4-FFF2-40B4-BE49-F238E27FC236}">
                <a16:creationId xmlns:a16="http://schemas.microsoft.com/office/drawing/2014/main" id="{4FF9599F-89B2-49CB-9513-AE198E6D05A9}"/>
              </a:ext>
            </a:extLst>
          </p:cNvPr>
          <p:cNvSpPr txBox="1"/>
          <p:nvPr/>
        </p:nvSpPr>
        <p:spPr>
          <a:xfrm>
            <a:off x="39292" y="920621"/>
            <a:ext cx="11618772" cy="5016758"/>
          </a:xfrm>
          <a:prstGeom prst="rect">
            <a:avLst/>
          </a:prstGeom>
          <a:noFill/>
        </p:spPr>
        <p:txBody>
          <a:bodyPr wrap="square" lIns="91440" tIns="45720" rIns="91440" bIns="45720" rtlCol="0" anchor="t">
            <a:spAutoFit/>
          </a:bodyPr>
          <a:lstStyle/>
          <a:p>
            <a:pPr marL="285750" indent="-285750">
              <a:lnSpc>
                <a:spcPct val="150000"/>
              </a:lnSpc>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latin typeface="Futura Md BT"/>
                <a:cs typeface="Cordia New"/>
              </a:rPr>
              <a:t>This will be a 30-minute presentation</a:t>
            </a:r>
          </a:p>
          <a:p>
            <a:pPr marL="285750" indent="-285750">
              <a:lnSpc>
                <a:spcPct val="150000"/>
              </a:lnSpc>
              <a:buFont typeface="Arial" panose="020B0604020202020204" pitchFamily="34" charset="0"/>
              <a:buChar char="•"/>
            </a:pPr>
            <a:r>
              <a:rPr lang="en-US" sz="2000" b="1" dirty="0">
                <a:solidFill>
                  <a:srgbClr val="ED7D31"/>
                </a:solidFill>
                <a:effectLst>
                  <a:outerShdw blurRad="38100" dist="38100" dir="2700000" algn="tl">
                    <a:srgbClr val="000000">
                      <a:alpha val="43137"/>
                    </a:srgbClr>
                  </a:outerShdw>
                </a:effectLst>
                <a:latin typeface="Futura Md BT"/>
                <a:cs typeface="Cordia New"/>
              </a:rPr>
              <a:t>As you think of questions during the presentation please type them into the CHAT function  </a:t>
            </a:r>
            <a:endParaRPr lang="en-US" sz="2000" b="1" dirty="0">
              <a:solidFill>
                <a:srgbClr val="ED7D31"/>
              </a:solidFill>
              <a:effectLst>
                <a:outerShdw blurRad="38100" dist="38100" dir="2700000" algn="tl">
                  <a:srgbClr val="000000">
                    <a:alpha val="43137"/>
                  </a:srgbClr>
                </a:outerShdw>
              </a:effectLst>
              <a:latin typeface="Futura Md BT" panose="020B0602020204020303" pitchFamily="34" charset="0"/>
              <a:cs typeface="Cordia New" panose="020B0502040204020203" pitchFamily="34" charset="-34"/>
            </a:endParaRPr>
          </a:p>
          <a:p>
            <a:pPr marL="285750" indent="-285750">
              <a:lnSpc>
                <a:spcPct val="150000"/>
              </a:lnSpc>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latin typeface="Futura Md BT"/>
                <a:cs typeface="Cordia New"/>
              </a:rPr>
              <a:t>Some of your questions may be answered during the presentation so you may want to wait until our presentation is completed.</a:t>
            </a:r>
          </a:p>
          <a:p>
            <a:pPr marL="285750" indent="-285750">
              <a:lnSpc>
                <a:spcPct val="150000"/>
              </a:lnSpc>
              <a:buFont typeface="Arial" panose="020B0604020202020204" pitchFamily="34" charset="0"/>
              <a:buChar char="•"/>
            </a:pPr>
            <a:r>
              <a:rPr lang="en-US" sz="2000" b="1" dirty="0">
                <a:solidFill>
                  <a:srgbClr val="ED7D31"/>
                </a:solidFill>
                <a:effectLst>
                  <a:outerShdw blurRad="38100" dist="38100" dir="2700000" algn="tl">
                    <a:srgbClr val="000000">
                      <a:alpha val="43137"/>
                    </a:srgbClr>
                  </a:outerShdw>
                </a:effectLst>
                <a:latin typeface="Futura Md BT"/>
                <a:cs typeface="Cordia New"/>
              </a:rPr>
              <a:t>The bulk of the meeting will be spent listening to your questions and your suggestions for the new park</a:t>
            </a:r>
            <a:r>
              <a:rPr lang="en-US" sz="2000" b="1" dirty="0">
                <a:solidFill>
                  <a:schemeClr val="bg1"/>
                </a:solidFill>
                <a:effectLst>
                  <a:outerShdw blurRad="38100" dist="38100" dir="2700000" algn="tl">
                    <a:srgbClr val="000000">
                      <a:alpha val="43137"/>
                    </a:srgbClr>
                  </a:outerShdw>
                </a:effectLst>
                <a:latin typeface="Futura Md BT"/>
                <a:cs typeface="Cordia New"/>
              </a:rPr>
              <a:t> </a:t>
            </a:r>
            <a:endParaRPr lang="en-US" sz="2000" b="1" dirty="0">
              <a:solidFill>
                <a:schemeClr val="bg1"/>
              </a:solidFill>
              <a:effectLst>
                <a:outerShdw blurRad="38100" dist="38100" dir="2700000" algn="tl">
                  <a:srgbClr val="000000">
                    <a:alpha val="43137"/>
                  </a:srgbClr>
                </a:outerShdw>
              </a:effectLst>
              <a:latin typeface="Futura Md BT" panose="020B0602020204020303" pitchFamily="34" charset="0"/>
              <a:cs typeface="Cordia New" panose="020B0502040204020203" pitchFamily="34" charset="-34"/>
            </a:endParaRPr>
          </a:p>
          <a:p>
            <a:pPr marL="285750" indent="-285750">
              <a:lnSpc>
                <a:spcPct val="150000"/>
              </a:lnSpc>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latin typeface="Futura Md BT" panose="020B0602020204020303" pitchFamily="34" charset="0"/>
                <a:cs typeface="Cordia New" panose="020B0502040204020203" pitchFamily="34" charset="-34"/>
              </a:rPr>
              <a:t>This presentation will be posted to the Township web site in  a day or two</a:t>
            </a:r>
          </a:p>
          <a:p>
            <a:pPr marL="285750" indent="-285750">
              <a:lnSpc>
                <a:spcPct val="150000"/>
              </a:lnSpc>
              <a:buFont typeface="Arial" panose="020B0604020202020204" pitchFamily="34" charset="0"/>
              <a:buChar char="•"/>
            </a:pPr>
            <a:r>
              <a:rPr lang="en-US" sz="2000" b="1" dirty="0">
                <a:solidFill>
                  <a:srgbClr val="ED7D31"/>
                </a:solidFill>
                <a:effectLst>
                  <a:outerShdw blurRad="38100" dist="38100" dir="2700000" algn="tl">
                    <a:srgbClr val="000000">
                      <a:alpha val="43137"/>
                    </a:srgbClr>
                  </a:outerShdw>
                </a:effectLst>
                <a:latin typeface="Futura Md BT" panose="020B0602020204020303" pitchFamily="34" charset="0"/>
                <a:cs typeface="Cordia New" panose="020B0502040204020203" pitchFamily="34" charset="-34"/>
              </a:rPr>
              <a:t>Please feel free to contact Simone Collins over the duration of the project. Our contact information is at the end of this presentation </a:t>
            </a:r>
            <a:endParaRPr lang="en-US" sz="2000" dirty="0">
              <a:solidFill>
                <a:srgbClr val="ED7D31"/>
              </a:solidFill>
              <a:effectLst>
                <a:outerShdw blurRad="38100" dist="38100" dir="2700000" algn="tl">
                  <a:srgbClr val="000000">
                    <a:alpha val="43137"/>
                  </a:srgbClr>
                </a:outerShdw>
              </a:effectLst>
              <a:latin typeface="AvantGarde Bk BT" panose="020B0402020202020204" pitchFamily="34" charset="0"/>
            </a:endParaRPr>
          </a:p>
          <a:p>
            <a:pPr marL="285750" indent="-285750">
              <a:buFont typeface="Arial" panose="020B0604020202020204" pitchFamily="34" charset="0"/>
              <a:buChar char="•"/>
            </a:pPr>
            <a:endParaRPr lang="en-US" sz="2000" dirty="0">
              <a:solidFill>
                <a:schemeClr val="bg1"/>
              </a:solidFill>
              <a:effectLst>
                <a:outerShdw blurRad="38100" dist="38100" dir="2700000" algn="tl">
                  <a:srgbClr val="000000">
                    <a:alpha val="43137"/>
                  </a:srgbClr>
                </a:outerShdw>
              </a:effectLst>
              <a:latin typeface="AvantGarde Bk BT" panose="020B0402020202020204" pitchFamily="34" charset="0"/>
            </a:endParaRPr>
          </a:p>
        </p:txBody>
      </p:sp>
    </p:spTree>
    <p:extLst>
      <p:ext uri="{BB962C8B-B14F-4D97-AF65-F5344CB8AC3E}">
        <p14:creationId xmlns:p14="http://schemas.microsoft.com/office/powerpoint/2010/main" val="2982299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uilding, rug&#10;&#10;Description automatically generated">
            <a:extLst>
              <a:ext uri="{FF2B5EF4-FFF2-40B4-BE49-F238E27FC236}">
                <a16:creationId xmlns:a16="http://schemas.microsoft.com/office/drawing/2014/main" id="{7015D611-8BB7-4065-B00B-6C5971FA344A}"/>
              </a:ext>
            </a:extLst>
          </p:cNvPr>
          <p:cNvPicPr>
            <a:picLocks noChangeAspect="1"/>
          </p:cNvPicPr>
          <p:nvPr/>
        </p:nvPicPr>
        <p:blipFill rotWithShape="1">
          <a:blip r:embed="rId3">
            <a:extLst>
              <a:ext uri="{28A0092B-C50C-407E-A947-70E740481C1C}">
                <a14:useLocalDpi xmlns:a14="http://schemas.microsoft.com/office/drawing/2010/main" val="0"/>
              </a:ext>
            </a:extLst>
          </a:blip>
          <a:srcRect l="1124" t="22218" r="16916" b="20455"/>
          <a:stretch/>
        </p:blipFill>
        <p:spPr>
          <a:xfrm>
            <a:off x="7443" y="1915548"/>
            <a:ext cx="12192000" cy="4942452"/>
          </a:xfrm>
          <a:prstGeom prst="rect">
            <a:avLst/>
          </a:prstGeom>
        </p:spPr>
      </p:pic>
      <p:sp>
        <p:nvSpPr>
          <p:cNvPr id="3" name="TextBox 2">
            <a:extLst>
              <a:ext uri="{FF2B5EF4-FFF2-40B4-BE49-F238E27FC236}">
                <a16:creationId xmlns:a16="http://schemas.microsoft.com/office/drawing/2014/main" id="{60F6A78B-5151-4887-A3DA-175C487DCB8D}"/>
              </a:ext>
            </a:extLst>
          </p:cNvPr>
          <p:cNvSpPr txBox="1"/>
          <p:nvPr/>
        </p:nvSpPr>
        <p:spPr>
          <a:xfrm>
            <a:off x="2157526" y="899885"/>
            <a:ext cx="7609817" cy="923330"/>
          </a:xfrm>
          <a:prstGeom prst="rect">
            <a:avLst/>
          </a:prstGeom>
          <a:noFill/>
          <a:ln>
            <a:noFill/>
          </a:ln>
        </p:spPr>
        <p:txBody>
          <a:bodyPr wrap="square" rtlCol="0">
            <a:spAutoFit/>
          </a:bodyPr>
          <a:lstStyle/>
          <a:p>
            <a:r>
              <a:rPr lang="en-US" sz="5400" b="1">
                <a:solidFill>
                  <a:schemeClr val="tx1">
                    <a:lumMod val="75000"/>
                    <a:lumOff val="25000"/>
                  </a:schemeClr>
                </a:solidFill>
                <a:latin typeface="+mj-lt"/>
              </a:rPr>
              <a:t>Market Study Overview</a:t>
            </a:r>
          </a:p>
        </p:txBody>
      </p:sp>
      <p:sp>
        <p:nvSpPr>
          <p:cNvPr id="4" name="Rectangle 3">
            <a:extLst>
              <a:ext uri="{FF2B5EF4-FFF2-40B4-BE49-F238E27FC236}">
                <a16:creationId xmlns:a16="http://schemas.microsoft.com/office/drawing/2014/main" id="{BEC237EE-19C2-423A-B61E-8798D6A7E11F}"/>
              </a:ext>
            </a:extLst>
          </p:cNvPr>
          <p:cNvSpPr/>
          <p:nvPr/>
        </p:nvSpPr>
        <p:spPr>
          <a:xfrm>
            <a:off x="-7443" y="1838528"/>
            <a:ext cx="12192000" cy="165370"/>
          </a:xfrm>
          <a:prstGeom prst="rect">
            <a:avLst/>
          </a:prstGeom>
          <a:solidFill>
            <a:srgbClr val="6FB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3778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
          <p:cNvSpPr txBox="1"/>
          <p:nvPr/>
        </p:nvSpPr>
        <p:spPr>
          <a:xfrm>
            <a:off x="2251734" y="6220179"/>
            <a:ext cx="2319944" cy="24062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a:solidFill>
                  <a:schemeClr val="tx2"/>
                </a:solidFill>
                <a:latin typeface="Franklin Gothic Book" pitchFamily="34" charset="0"/>
              </a:rPr>
              <a:t>Source: Esri; 4ward Planning Inc., 2020</a:t>
            </a:r>
          </a:p>
        </p:txBody>
      </p:sp>
      <p:sp>
        <p:nvSpPr>
          <p:cNvPr id="18" name="TextBox 17">
            <a:extLst>
              <a:ext uri="{FF2B5EF4-FFF2-40B4-BE49-F238E27FC236}">
                <a16:creationId xmlns:a16="http://schemas.microsoft.com/office/drawing/2014/main" id="{88619AE0-22E2-4A74-9983-95CDC3CDDF01}"/>
              </a:ext>
            </a:extLst>
          </p:cNvPr>
          <p:cNvSpPr txBox="1"/>
          <p:nvPr/>
        </p:nvSpPr>
        <p:spPr>
          <a:xfrm>
            <a:off x="2092239" y="491880"/>
            <a:ext cx="3504382" cy="461665"/>
          </a:xfrm>
          <a:prstGeom prst="rect">
            <a:avLst/>
          </a:prstGeom>
          <a:solidFill>
            <a:schemeClr val="bg1"/>
          </a:solidFill>
        </p:spPr>
        <p:txBody>
          <a:bodyPr wrap="square" rtlCol="0">
            <a:spAutoFit/>
          </a:bodyPr>
          <a:lstStyle/>
          <a:p>
            <a:r>
              <a:rPr lang="en-US" sz="2400">
                <a:solidFill>
                  <a:srgbClr val="6CB33F"/>
                </a:solidFill>
                <a:latin typeface="Franklin Gothic Medium"/>
              </a:rPr>
              <a:t>Background: </a:t>
            </a:r>
            <a:r>
              <a:rPr lang="en-US" sz="2400">
                <a:solidFill>
                  <a:schemeClr val="accent5"/>
                </a:solidFill>
                <a:latin typeface="Franklin Gothic Medium"/>
              </a:rPr>
              <a:t>Study Areas</a:t>
            </a:r>
            <a:endParaRPr lang="en-US" sz="2400">
              <a:solidFill>
                <a:schemeClr val="accent5"/>
              </a:solidFill>
              <a:latin typeface="+mj-lt"/>
            </a:endParaRPr>
          </a:p>
        </p:txBody>
      </p:sp>
      <p:sp>
        <p:nvSpPr>
          <p:cNvPr id="25" name="TextBox 24">
            <a:extLst>
              <a:ext uri="{FF2B5EF4-FFF2-40B4-BE49-F238E27FC236}">
                <a16:creationId xmlns:a16="http://schemas.microsoft.com/office/drawing/2014/main" id="{B7DF67C9-84E8-4447-B6FB-1D8FD2CD6C22}"/>
              </a:ext>
            </a:extLst>
          </p:cNvPr>
          <p:cNvSpPr txBox="1"/>
          <p:nvPr/>
        </p:nvSpPr>
        <p:spPr>
          <a:xfrm>
            <a:off x="2145719" y="1193045"/>
            <a:ext cx="3084356" cy="3451329"/>
          </a:xfrm>
          <a:prstGeom prst="rect">
            <a:avLst/>
          </a:prstGeom>
          <a:solidFill>
            <a:schemeClr val="bg1"/>
          </a:solidFill>
          <a:effectLst/>
        </p:spPr>
        <p:txBody>
          <a:bodyPr wrap="square" rtlCol="0">
            <a:spAutoFit/>
          </a:bodyPr>
          <a:lstStyle/>
          <a:p>
            <a:pPr marL="117475" indent="-109538" algn="just">
              <a:lnSpc>
                <a:spcPct val="112000"/>
              </a:lnSpc>
              <a:buFont typeface="Arial" panose="020B0604020202020204" pitchFamily="34" charset="0"/>
              <a:buChar char="•"/>
            </a:pPr>
            <a:r>
              <a:rPr lang="en-US" sz="1400" b="1">
                <a:cs typeface="Franklin Gothic Book"/>
              </a:rPr>
              <a:t>Whitpain Township: </a:t>
            </a:r>
            <a:r>
              <a:rPr lang="en-US" sz="1400">
                <a:cs typeface="Franklin Gothic Book"/>
              </a:rPr>
              <a:t>As defined by Township boundaries</a:t>
            </a:r>
          </a:p>
          <a:p>
            <a:pPr marL="117475" indent="-109538" algn="just">
              <a:lnSpc>
                <a:spcPct val="112000"/>
              </a:lnSpc>
              <a:buFont typeface="Arial" panose="020B0604020202020204" pitchFamily="34" charset="0"/>
              <a:buChar char="•"/>
            </a:pPr>
            <a:r>
              <a:rPr lang="en-US" sz="1400" b="1">
                <a:cs typeface="Franklin Gothic Book"/>
              </a:rPr>
              <a:t>15-Minute PMA</a:t>
            </a:r>
            <a:r>
              <a:rPr lang="en-US" sz="1400">
                <a:cs typeface="Franklin Gothic Book"/>
              </a:rPr>
              <a:t>: The primary market area (PMA) is defined as a 15-minute drive-time contour from the center of the park (an approximate six-mile radius).</a:t>
            </a:r>
          </a:p>
          <a:p>
            <a:pPr marL="117475" indent="-109538" algn="just">
              <a:lnSpc>
                <a:spcPct val="112000"/>
              </a:lnSpc>
              <a:buFont typeface="Arial" panose="020B0604020202020204" pitchFamily="34" charset="0"/>
              <a:buChar char="•"/>
            </a:pPr>
            <a:r>
              <a:rPr lang="en-US" sz="1400" b="1">
                <a:cs typeface="Franklin Gothic Book"/>
              </a:rPr>
              <a:t>30-Minute SMA</a:t>
            </a:r>
            <a:r>
              <a:rPr lang="en-US" sz="1400">
                <a:cs typeface="Franklin Gothic Book"/>
              </a:rPr>
              <a:t>: The secondary market area (SMA) is defined as a 30-minute drive-time contour from the center of the park (an approximate 15-mile radius).</a:t>
            </a:r>
          </a:p>
          <a:p>
            <a:pPr marL="117475" indent="-109538" algn="just">
              <a:lnSpc>
                <a:spcPct val="112000"/>
              </a:lnSpc>
              <a:buFont typeface="Arial" panose="020B0604020202020204" pitchFamily="34" charset="0"/>
              <a:buChar char="•"/>
            </a:pPr>
            <a:r>
              <a:rPr lang="en-US" sz="1400" b="1">
                <a:cs typeface="Franklin Gothic Book"/>
              </a:rPr>
              <a:t>Montgomery County: </a:t>
            </a:r>
            <a:r>
              <a:rPr lang="en-US" sz="1400">
                <a:cs typeface="Franklin Gothic Book"/>
              </a:rPr>
              <a:t>As defined by county boundaries</a:t>
            </a:r>
            <a:endParaRPr lang="en-US" sz="1400" b="1">
              <a:cs typeface="Franklin Gothic Book"/>
            </a:endParaRPr>
          </a:p>
        </p:txBody>
      </p:sp>
      <p:grpSp>
        <p:nvGrpSpPr>
          <p:cNvPr id="4" name="Group 3">
            <a:extLst>
              <a:ext uri="{FF2B5EF4-FFF2-40B4-BE49-F238E27FC236}">
                <a16:creationId xmlns:a16="http://schemas.microsoft.com/office/drawing/2014/main" id="{69825B94-BE76-4663-A595-33E9B5FD4A55}"/>
              </a:ext>
            </a:extLst>
          </p:cNvPr>
          <p:cNvGrpSpPr/>
          <p:nvPr/>
        </p:nvGrpSpPr>
        <p:grpSpPr>
          <a:xfrm>
            <a:off x="5403053" y="955812"/>
            <a:ext cx="5620534" cy="5420481"/>
            <a:chOff x="3417140" y="799697"/>
            <a:chExt cx="5620534" cy="5420481"/>
          </a:xfrm>
        </p:grpSpPr>
        <p:pic>
          <p:nvPicPr>
            <p:cNvPr id="5" name="Picture 4">
              <a:extLst>
                <a:ext uri="{FF2B5EF4-FFF2-40B4-BE49-F238E27FC236}">
                  <a16:creationId xmlns:a16="http://schemas.microsoft.com/office/drawing/2014/main" id="{648447BB-043B-4DE1-90ED-26F02E63ED0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417140" y="799697"/>
              <a:ext cx="5620534" cy="5420481"/>
            </a:xfrm>
            <a:prstGeom prst="rect">
              <a:avLst/>
            </a:prstGeom>
          </p:spPr>
        </p:pic>
        <p:sp>
          <p:nvSpPr>
            <p:cNvPr id="19" name="Speech Bubble: Rectangle 18"/>
            <p:cNvSpPr/>
            <p:nvPr/>
          </p:nvSpPr>
          <p:spPr>
            <a:xfrm>
              <a:off x="5399684" y="2961304"/>
              <a:ext cx="1067743" cy="231153"/>
            </a:xfrm>
            <a:prstGeom prst="wedgeRectCallout">
              <a:avLst>
                <a:gd name="adj1" fmla="val -11959"/>
                <a:gd name="adj2" fmla="val 76010"/>
              </a:avLst>
            </a:prstGeom>
            <a:solidFill>
              <a:srgbClr val="CA31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1"/>
                  </a:solidFill>
                </a:rPr>
                <a:t>15-Minute PMA</a:t>
              </a:r>
            </a:p>
          </p:txBody>
        </p:sp>
        <p:sp>
          <p:nvSpPr>
            <p:cNvPr id="20" name="Speech Bubble: Rectangle 19">
              <a:extLst>
                <a:ext uri="{FF2B5EF4-FFF2-40B4-BE49-F238E27FC236}">
                  <a16:creationId xmlns:a16="http://schemas.microsoft.com/office/drawing/2014/main" id="{BB998402-A810-4757-B64C-8BD58ED29AE6}"/>
                </a:ext>
              </a:extLst>
            </p:cNvPr>
            <p:cNvSpPr/>
            <p:nvPr/>
          </p:nvSpPr>
          <p:spPr>
            <a:xfrm>
              <a:off x="7256023" y="3747678"/>
              <a:ext cx="917017" cy="414127"/>
            </a:xfrm>
            <a:prstGeom prst="wedgeRectCallout">
              <a:avLst>
                <a:gd name="adj1" fmla="val -102055"/>
                <a:gd name="adj2" fmla="val -13205"/>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1"/>
                  </a:solidFill>
                </a:rPr>
                <a:t>Whitpain Township</a:t>
              </a:r>
            </a:p>
          </p:txBody>
        </p:sp>
        <p:sp>
          <p:nvSpPr>
            <p:cNvPr id="28" name="Speech Bubble: Rectangle 27">
              <a:extLst>
                <a:ext uri="{FF2B5EF4-FFF2-40B4-BE49-F238E27FC236}">
                  <a16:creationId xmlns:a16="http://schemas.microsoft.com/office/drawing/2014/main" id="{1B43947A-369A-455C-8106-E5B20519DEE8}"/>
                </a:ext>
              </a:extLst>
            </p:cNvPr>
            <p:cNvSpPr/>
            <p:nvPr/>
          </p:nvSpPr>
          <p:spPr>
            <a:xfrm>
              <a:off x="5446170" y="1259310"/>
              <a:ext cx="933549" cy="414127"/>
            </a:xfrm>
            <a:prstGeom prst="wedgeRectCallout">
              <a:avLst>
                <a:gd name="adj1" fmla="val -26911"/>
                <a:gd name="adj2" fmla="val 88328"/>
              </a:avLst>
            </a:prstGeom>
            <a:solidFill>
              <a:srgbClr val="8277E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1"/>
                  </a:solidFill>
                </a:rPr>
                <a:t>Montgomery County </a:t>
              </a:r>
            </a:p>
          </p:txBody>
        </p:sp>
        <p:sp>
          <p:nvSpPr>
            <p:cNvPr id="2" name="Star: 5 Points 1">
              <a:extLst>
                <a:ext uri="{FF2B5EF4-FFF2-40B4-BE49-F238E27FC236}">
                  <a16:creationId xmlns:a16="http://schemas.microsoft.com/office/drawing/2014/main" id="{EF6991CA-25DA-4B74-AC52-2ADB8FF28099}"/>
                </a:ext>
              </a:extLst>
            </p:cNvPr>
            <p:cNvSpPr/>
            <p:nvPr/>
          </p:nvSpPr>
          <p:spPr>
            <a:xfrm>
              <a:off x="6319591" y="3670588"/>
              <a:ext cx="182511" cy="15418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peech Bubble: Rectangle 2">
              <a:extLst>
                <a:ext uri="{FF2B5EF4-FFF2-40B4-BE49-F238E27FC236}">
                  <a16:creationId xmlns:a16="http://schemas.microsoft.com/office/drawing/2014/main" id="{C728AA62-79AF-41FD-9CA3-2BA3C9629F0B}"/>
                </a:ext>
              </a:extLst>
            </p:cNvPr>
            <p:cNvSpPr/>
            <p:nvPr/>
          </p:nvSpPr>
          <p:spPr>
            <a:xfrm>
              <a:off x="5536225" y="3535277"/>
              <a:ext cx="754799" cy="399162"/>
            </a:xfrm>
            <a:prstGeom prst="wedgeRectCallout">
              <a:avLst>
                <a:gd name="adj1" fmla="val 77977"/>
                <a:gd name="adj2" fmla="val -6146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mj-lt"/>
                </a:rPr>
                <a:t>Mermaid Lake→</a:t>
              </a:r>
            </a:p>
          </p:txBody>
        </p:sp>
        <p:sp>
          <p:nvSpPr>
            <p:cNvPr id="14" name="Speech Bubble: Rectangle 13">
              <a:extLst>
                <a:ext uri="{FF2B5EF4-FFF2-40B4-BE49-F238E27FC236}">
                  <a16:creationId xmlns:a16="http://schemas.microsoft.com/office/drawing/2014/main" id="{5420C236-BDB4-4F66-B039-CDD9C7097F91}"/>
                </a:ext>
              </a:extLst>
            </p:cNvPr>
            <p:cNvSpPr/>
            <p:nvPr/>
          </p:nvSpPr>
          <p:spPr>
            <a:xfrm>
              <a:off x="4444119" y="4778881"/>
              <a:ext cx="1067743" cy="223026"/>
            </a:xfrm>
            <a:prstGeom prst="wedgeRectCallout">
              <a:avLst>
                <a:gd name="adj1" fmla="val 22533"/>
                <a:gd name="adj2" fmla="val -72180"/>
              </a:avLst>
            </a:prstGeom>
            <a:solidFill>
              <a:srgbClr val="F0974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1"/>
                  </a:solidFill>
                </a:rPr>
                <a:t>30-minute SMA</a:t>
              </a:r>
            </a:p>
          </p:txBody>
        </p:sp>
      </p:grpSp>
      <p:sp>
        <p:nvSpPr>
          <p:cNvPr id="17" name="Rectangle 16">
            <a:extLst>
              <a:ext uri="{FF2B5EF4-FFF2-40B4-BE49-F238E27FC236}">
                <a16:creationId xmlns:a16="http://schemas.microsoft.com/office/drawing/2014/main" id="{1FC373F8-B710-48FD-B3FB-002BD639E478}"/>
              </a:ext>
            </a:extLst>
          </p:cNvPr>
          <p:cNvSpPr/>
          <p:nvPr/>
        </p:nvSpPr>
        <p:spPr>
          <a:xfrm>
            <a:off x="2386130" y="6554184"/>
            <a:ext cx="7419739" cy="303816"/>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5E4670D-E513-42BA-B9D8-DD7B1B481ABF}"/>
              </a:ext>
            </a:extLst>
          </p:cNvPr>
          <p:cNvSpPr/>
          <p:nvPr/>
        </p:nvSpPr>
        <p:spPr>
          <a:xfrm>
            <a:off x="2386130" y="6554184"/>
            <a:ext cx="2000368" cy="303816"/>
          </a:xfrm>
          <a:prstGeom prst="rect">
            <a:avLst/>
          </a:prstGeom>
          <a:solidFill>
            <a:srgbClr val="6FB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6C143D4-8BA8-4392-B7D2-0BF2AEC87A56}"/>
              </a:ext>
            </a:extLst>
          </p:cNvPr>
          <p:cNvSpPr txBox="1"/>
          <p:nvPr/>
        </p:nvSpPr>
        <p:spPr>
          <a:xfrm>
            <a:off x="2386130" y="6554184"/>
            <a:ext cx="7419739" cy="584775"/>
          </a:xfrm>
          <a:prstGeom prst="rect">
            <a:avLst/>
          </a:prstGeom>
          <a:noFill/>
        </p:spPr>
        <p:txBody>
          <a:bodyPr wrap="square" rtlCol="0">
            <a:spAutoFit/>
          </a:bodyPr>
          <a:lstStyle/>
          <a:p>
            <a:r>
              <a:rPr lang="en-US" sz="1400" b="1">
                <a:solidFill>
                  <a:schemeClr val="bg1"/>
                </a:solidFill>
              </a:rPr>
              <a:t>Market Study Overview	    </a:t>
            </a:r>
            <a:r>
              <a:rPr lang="en-US" sz="1400">
                <a:solidFill>
                  <a:schemeClr val="bg1">
                    <a:lumMod val="85000"/>
                  </a:schemeClr>
                </a:solidFill>
              </a:rPr>
              <a:t>Socio-Economic Trends    Competitive Supply     Market Study Takeaways</a:t>
            </a:r>
          </a:p>
          <a:p>
            <a:endParaRPr lang="en-US"/>
          </a:p>
        </p:txBody>
      </p:sp>
    </p:spTree>
    <p:extLst>
      <p:ext uri="{BB962C8B-B14F-4D97-AF65-F5344CB8AC3E}">
        <p14:creationId xmlns:p14="http://schemas.microsoft.com/office/powerpoint/2010/main" val="233723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ilding, rug&#10;&#10;Description automatically generated">
            <a:extLst>
              <a:ext uri="{FF2B5EF4-FFF2-40B4-BE49-F238E27FC236}">
                <a16:creationId xmlns:a16="http://schemas.microsoft.com/office/drawing/2014/main" id="{C65DD26D-F18A-4D17-9B9B-631D392BCF24}"/>
              </a:ext>
            </a:extLst>
          </p:cNvPr>
          <p:cNvPicPr>
            <a:picLocks noChangeAspect="1"/>
          </p:cNvPicPr>
          <p:nvPr/>
        </p:nvPicPr>
        <p:blipFill rotWithShape="1">
          <a:blip r:embed="rId3">
            <a:extLst>
              <a:ext uri="{28A0092B-C50C-407E-A947-70E740481C1C}">
                <a14:useLocalDpi xmlns:a14="http://schemas.microsoft.com/office/drawing/2010/main" val="0"/>
              </a:ext>
            </a:extLst>
          </a:blip>
          <a:srcRect l="1124" t="22218" r="16916" b="20455"/>
          <a:stretch/>
        </p:blipFill>
        <p:spPr>
          <a:xfrm>
            <a:off x="7443" y="1915548"/>
            <a:ext cx="12192000" cy="4942452"/>
          </a:xfrm>
          <a:prstGeom prst="rect">
            <a:avLst/>
          </a:prstGeom>
        </p:spPr>
      </p:pic>
      <p:sp>
        <p:nvSpPr>
          <p:cNvPr id="4" name="TextBox 3"/>
          <p:cNvSpPr txBox="1"/>
          <p:nvPr/>
        </p:nvSpPr>
        <p:spPr>
          <a:xfrm>
            <a:off x="2157526" y="899885"/>
            <a:ext cx="7609817" cy="923330"/>
          </a:xfrm>
          <a:prstGeom prst="rect">
            <a:avLst/>
          </a:prstGeom>
          <a:noFill/>
          <a:ln>
            <a:noFill/>
          </a:ln>
        </p:spPr>
        <p:txBody>
          <a:bodyPr wrap="square" rtlCol="0">
            <a:spAutoFit/>
          </a:bodyPr>
          <a:lstStyle/>
          <a:p>
            <a:r>
              <a:rPr lang="en-US" sz="5400" b="1">
                <a:solidFill>
                  <a:schemeClr val="tx1">
                    <a:lumMod val="75000"/>
                    <a:lumOff val="25000"/>
                  </a:schemeClr>
                </a:solidFill>
                <a:latin typeface="+mj-lt"/>
              </a:rPr>
              <a:t>Socio-Economic Trends</a:t>
            </a:r>
          </a:p>
        </p:txBody>
      </p:sp>
      <p:sp>
        <p:nvSpPr>
          <p:cNvPr id="2" name="Rectangle 1">
            <a:extLst>
              <a:ext uri="{FF2B5EF4-FFF2-40B4-BE49-F238E27FC236}">
                <a16:creationId xmlns:a16="http://schemas.microsoft.com/office/drawing/2014/main" id="{9CCEAF92-660E-4976-9A65-6A6E80075E22}"/>
              </a:ext>
            </a:extLst>
          </p:cNvPr>
          <p:cNvSpPr/>
          <p:nvPr/>
        </p:nvSpPr>
        <p:spPr>
          <a:xfrm>
            <a:off x="-7443" y="1838528"/>
            <a:ext cx="12192000" cy="165370"/>
          </a:xfrm>
          <a:prstGeom prst="rect">
            <a:avLst/>
          </a:prstGeom>
          <a:solidFill>
            <a:srgbClr val="6FB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567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50772" y="323048"/>
            <a:ext cx="5220989" cy="4622869"/>
          </a:xfrm>
          <a:prstGeom prst="rect">
            <a:avLst/>
          </a:prstGeom>
          <a:noFill/>
        </p:spPr>
        <p:txBody>
          <a:bodyPr wrap="square" rtlCol="0">
            <a:spAutoFit/>
          </a:bodyPr>
          <a:lstStyle/>
          <a:p>
            <a:r>
              <a:rPr lang="en-US" sz="2400" b="1">
                <a:solidFill>
                  <a:srgbClr val="6CB33F"/>
                </a:solidFill>
                <a:latin typeface="+mj-lt"/>
              </a:rPr>
              <a:t>Total Population</a:t>
            </a:r>
          </a:p>
          <a:p>
            <a:r>
              <a:rPr lang="en-US" sz="1600">
                <a:cs typeface="Franklin Gothic Book"/>
              </a:rPr>
              <a:t>Population change is projected to be flat, locally and regionally.</a:t>
            </a:r>
          </a:p>
          <a:p>
            <a:endParaRPr lang="en-US" sz="1600">
              <a:cs typeface="Franklin Gothic Book"/>
            </a:endParaRPr>
          </a:p>
          <a:p>
            <a:r>
              <a:rPr lang="en-US" sz="2400" b="1">
                <a:solidFill>
                  <a:schemeClr val="accent1"/>
                </a:solidFill>
                <a:latin typeface="+mj-lt"/>
              </a:rPr>
              <a:t>Household Formation</a:t>
            </a:r>
          </a:p>
          <a:p>
            <a:pPr>
              <a:lnSpc>
                <a:spcPct val="112000"/>
              </a:lnSpc>
            </a:pPr>
            <a:r>
              <a:rPr lang="en-US" sz="1600">
                <a:cs typeface="Franklin Gothic Book"/>
              </a:rPr>
              <a:t>Household formation, like population, is projected to </a:t>
            </a:r>
          </a:p>
          <a:p>
            <a:pPr>
              <a:lnSpc>
                <a:spcPct val="112000"/>
              </a:lnSpc>
            </a:pPr>
            <a:r>
              <a:rPr lang="en-US" sz="1600">
                <a:cs typeface="Franklin Gothic Book"/>
              </a:rPr>
              <a:t>be flat through 2025, with family households experiencing the least growth</a:t>
            </a:r>
          </a:p>
          <a:p>
            <a:pPr>
              <a:lnSpc>
                <a:spcPct val="112000"/>
              </a:lnSpc>
            </a:pPr>
            <a:endParaRPr lang="en-US" sz="1600">
              <a:cs typeface="Franklin Gothic Book"/>
            </a:endParaRPr>
          </a:p>
          <a:p>
            <a:pPr>
              <a:lnSpc>
                <a:spcPct val="112000"/>
              </a:lnSpc>
            </a:pPr>
            <a:r>
              <a:rPr lang="en-US" sz="2400" b="1">
                <a:solidFill>
                  <a:schemeClr val="accent2"/>
                </a:solidFill>
                <a:latin typeface="+mj-lt"/>
              </a:rPr>
              <a:t>Age Metrics</a:t>
            </a:r>
          </a:p>
          <a:p>
            <a:pPr>
              <a:lnSpc>
                <a:spcPct val="112000"/>
              </a:lnSpc>
            </a:pPr>
            <a:r>
              <a:rPr lang="en-US" sz="1600">
                <a:cs typeface="Franklin Gothic Book"/>
              </a:rPr>
              <a:t>Age distribution, locally and regionally, skews older</a:t>
            </a:r>
          </a:p>
          <a:p>
            <a:pPr>
              <a:lnSpc>
                <a:spcPct val="112000"/>
              </a:lnSpc>
            </a:pPr>
            <a:endParaRPr lang="en-US" sz="1600">
              <a:cs typeface="Franklin Gothic Book"/>
            </a:endParaRPr>
          </a:p>
          <a:p>
            <a:endParaRPr lang="en-US" sz="2400">
              <a:solidFill>
                <a:schemeClr val="accent5"/>
              </a:solidFill>
              <a:latin typeface="+mj-lt"/>
            </a:endParaRPr>
          </a:p>
          <a:p>
            <a:endParaRPr lang="en-US" sz="1600">
              <a:cs typeface="Franklin Gothic Book"/>
            </a:endParaRPr>
          </a:p>
          <a:p>
            <a:endParaRPr lang="en-US" sz="2400">
              <a:solidFill>
                <a:srgbClr val="6CB33F"/>
              </a:solidFill>
              <a:latin typeface="+mj-lt"/>
            </a:endParaRPr>
          </a:p>
        </p:txBody>
      </p:sp>
      <p:sp>
        <p:nvSpPr>
          <p:cNvPr id="6" name="TextBox 1"/>
          <p:cNvSpPr txBox="1"/>
          <p:nvPr/>
        </p:nvSpPr>
        <p:spPr>
          <a:xfrm>
            <a:off x="-989814" y="6439884"/>
            <a:ext cx="4108622" cy="228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900">
                <a:solidFill>
                  <a:schemeClr val="tx2"/>
                </a:solidFill>
                <a:latin typeface="Franklin Gothic Book" pitchFamily="34" charset="0"/>
              </a:rPr>
              <a:t>Source: US Census Bureau; Esri; 4ward Planning Inc., 2020</a:t>
            </a:r>
          </a:p>
        </p:txBody>
      </p:sp>
      <p:sp>
        <p:nvSpPr>
          <p:cNvPr id="12" name="Rectangle 11">
            <a:extLst>
              <a:ext uri="{FF2B5EF4-FFF2-40B4-BE49-F238E27FC236}">
                <a16:creationId xmlns:a16="http://schemas.microsoft.com/office/drawing/2014/main" id="{4BDC7384-31FB-4B18-8211-833A4A999406}"/>
              </a:ext>
            </a:extLst>
          </p:cNvPr>
          <p:cNvSpPr/>
          <p:nvPr/>
        </p:nvSpPr>
        <p:spPr>
          <a:xfrm>
            <a:off x="2386130" y="6554184"/>
            <a:ext cx="7419739" cy="303816"/>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91F1AFA-0EF0-4742-BD23-82CD737CE023}"/>
              </a:ext>
            </a:extLst>
          </p:cNvPr>
          <p:cNvSpPr/>
          <p:nvPr/>
        </p:nvSpPr>
        <p:spPr>
          <a:xfrm>
            <a:off x="4268753" y="6554184"/>
            <a:ext cx="2000368" cy="303816"/>
          </a:xfrm>
          <a:prstGeom prst="rect">
            <a:avLst/>
          </a:prstGeom>
          <a:solidFill>
            <a:srgbClr val="6FB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2DB35A5-99CB-44CF-983E-8F934099B87A}"/>
              </a:ext>
            </a:extLst>
          </p:cNvPr>
          <p:cNvSpPr txBox="1"/>
          <p:nvPr/>
        </p:nvSpPr>
        <p:spPr>
          <a:xfrm>
            <a:off x="2386130" y="6554184"/>
            <a:ext cx="7419739" cy="584775"/>
          </a:xfrm>
          <a:prstGeom prst="rect">
            <a:avLst/>
          </a:prstGeom>
          <a:noFill/>
        </p:spPr>
        <p:txBody>
          <a:bodyPr wrap="square" rtlCol="0">
            <a:spAutoFit/>
          </a:bodyPr>
          <a:lstStyle/>
          <a:p>
            <a:r>
              <a:rPr lang="en-US" sz="1400">
                <a:solidFill>
                  <a:schemeClr val="bg2"/>
                </a:solidFill>
              </a:rPr>
              <a:t>Market Study Overview	    </a:t>
            </a:r>
            <a:r>
              <a:rPr lang="en-US" sz="1400" b="1">
                <a:solidFill>
                  <a:schemeClr val="bg1"/>
                </a:solidFill>
              </a:rPr>
              <a:t>Socio-Economic Trends</a:t>
            </a:r>
            <a:r>
              <a:rPr lang="en-US" sz="1400">
                <a:solidFill>
                  <a:schemeClr val="bg2"/>
                </a:solidFill>
              </a:rPr>
              <a:t>    Competitive Supply     Market Study Takeaways</a:t>
            </a:r>
          </a:p>
          <a:p>
            <a:endParaRPr lang="en-US"/>
          </a:p>
        </p:txBody>
      </p:sp>
      <p:pic>
        <p:nvPicPr>
          <p:cNvPr id="22" name="Picture 21">
            <a:extLst>
              <a:ext uri="{FF2B5EF4-FFF2-40B4-BE49-F238E27FC236}">
                <a16:creationId xmlns:a16="http://schemas.microsoft.com/office/drawing/2014/main" id="{2470F7DF-BE4B-4615-A5F1-7B4EBE78DED4}"/>
              </a:ext>
            </a:extLst>
          </p:cNvPr>
          <p:cNvPicPr>
            <a:picLocks noChangeAspect="1"/>
          </p:cNvPicPr>
          <p:nvPr/>
        </p:nvPicPr>
        <p:blipFill>
          <a:blip r:embed="rId3"/>
          <a:stretch>
            <a:fillRect/>
          </a:stretch>
        </p:blipFill>
        <p:spPr>
          <a:xfrm>
            <a:off x="365760" y="3946282"/>
            <a:ext cx="6918960" cy="2436452"/>
          </a:xfrm>
          <a:prstGeom prst="rect">
            <a:avLst/>
          </a:prstGeom>
        </p:spPr>
      </p:pic>
      <p:pic>
        <p:nvPicPr>
          <p:cNvPr id="29" name="Picture 28">
            <a:extLst>
              <a:ext uri="{FF2B5EF4-FFF2-40B4-BE49-F238E27FC236}">
                <a16:creationId xmlns:a16="http://schemas.microsoft.com/office/drawing/2014/main" id="{E58E4E8B-4583-4AA8-827C-B264F214E774}"/>
              </a:ext>
            </a:extLst>
          </p:cNvPr>
          <p:cNvPicPr>
            <a:picLocks noChangeAspect="1"/>
          </p:cNvPicPr>
          <p:nvPr/>
        </p:nvPicPr>
        <p:blipFill>
          <a:blip r:embed="rId4"/>
          <a:stretch>
            <a:fillRect/>
          </a:stretch>
        </p:blipFill>
        <p:spPr>
          <a:xfrm>
            <a:off x="7964591" y="3429000"/>
            <a:ext cx="3325796" cy="2996707"/>
          </a:xfrm>
          <a:prstGeom prst="rect">
            <a:avLst/>
          </a:prstGeom>
        </p:spPr>
      </p:pic>
      <p:pic>
        <p:nvPicPr>
          <p:cNvPr id="31" name="Picture 30">
            <a:extLst>
              <a:ext uri="{FF2B5EF4-FFF2-40B4-BE49-F238E27FC236}">
                <a16:creationId xmlns:a16="http://schemas.microsoft.com/office/drawing/2014/main" id="{81AF4EB1-6CBC-47A0-BFE4-075A77F8B738}"/>
              </a:ext>
            </a:extLst>
          </p:cNvPr>
          <p:cNvPicPr>
            <a:picLocks noChangeAspect="1"/>
          </p:cNvPicPr>
          <p:nvPr/>
        </p:nvPicPr>
        <p:blipFill>
          <a:blip r:embed="rId5"/>
          <a:stretch>
            <a:fillRect/>
          </a:stretch>
        </p:blipFill>
        <p:spPr>
          <a:xfrm>
            <a:off x="7727442" y="323048"/>
            <a:ext cx="3800094" cy="2805625"/>
          </a:xfrm>
          <a:prstGeom prst="rect">
            <a:avLst/>
          </a:prstGeom>
        </p:spPr>
      </p:pic>
    </p:spTree>
    <p:extLst>
      <p:ext uri="{BB962C8B-B14F-4D97-AF65-F5344CB8AC3E}">
        <p14:creationId xmlns:p14="http://schemas.microsoft.com/office/powerpoint/2010/main" val="368728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ilding, rug&#10;&#10;Description automatically generated">
            <a:extLst>
              <a:ext uri="{FF2B5EF4-FFF2-40B4-BE49-F238E27FC236}">
                <a16:creationId xmlns:a16="http://schemas.microsoft.com/office/drawing/2014/main" id="{279C5ACB-46C8-4D8D-9046-6306EE1FA985}"/>
              </a:ext>
            </a:extLst>
          </p:cNvPr>
          <p:cNvPicPr>
            <a:picLocks noChangeAspect="1"/>
          </p:cNvPicPr>
          <p:nvPr/>
        </p:nvPicPr>
        <p:blipFill rotWithShape="1">
          <a:blip r:embed="rId3">
            <a:extLst>
              <a:ext uri="{28A0092B-C50C-407E-A947-70E740481C1C}">
                <a14:useLocalDpi xmlns:a14="http://schemas.microsoft.com/office/drawing/2010/main" val="0"/>
              </a:ext>
            </a:extLst>
          </a:blip>
          <a:srcRect l="1124" t="22218" r="16916" b="20455"/>
          <a:stretch/>
        </p:blipFill>
        <p:spPr>
          <a:xfrm>
            <a:off x="7443" y="1915548"/>
            <a:ext cx="12192000" cy="4942452"/>
          </a:xfrm>
          <a:prstGeom prst="rect">
            <a:avLst/>
          </a:prstGeom>
        </p:spPr>
      </p:pic>
      <p:sp>
        <p:nvSpPr>
          <p:cNvPr id="5" name="TextBox 4">
            <a:extLst>
              <a:ext uri="{FF2B5EF4-FFF2-40B4-BE49-F238E27FC236}">
                <a16:creationId xmlns:a16="http://schemas.microsoft.com/office/drawing/2014/main" id="{D2005AB3-38F9-459F-B6AE-04284AEE2B39}"/>
              </a:ext>
            </a:extLst>
          </p:cNvPr>
          <p:cNvSpPr txBox="1"/>
          <p:nvPr/>
        </p:nvSpPr>
        <p:spPr>
          <a:xfrm>
            <a:off x="2157526" y="899885"/>
            <a:ext cx="7609817" cy="923330"/>
          </a:xfrm>
          <a:prstGeom prst="rect">
            <a:avLst/>
          </a:prstGeom>
          <a:noFill/>
          <a:ln>
            <a:noFill/>
          </a:ln>
        </p:spPr>
        <p:txBody>
          <a:bodyPr wrap="square" rtlCol="0">
            <a:spAutoFit/>
          </a:bodyPr>
          <a:lstStyle/>
          <a:p>
            <a:r>
              <a:rPr lang="en-US" sz="5400" b="1">
                <a:solidFill>
                  <a:schemeClr val="tx1">
                    <a:lumMod val="75000"/>
                    <a:lumOff val="25000"/>
                  </a:schemeClr>
                </a:solidFill>
                <a:latin typeface="+mj-lt"/>
              </a:rPr>
              <a:t>Competitive Supply</a:t>
            </a:r>
          </a:p>
        </p:txBody>
      </p:sp>
      <p:sp>
        <p:nvSpPr>
          <p:cNvPr id="6" name="Rectangle 5">
            <a:extLst>
              <a:ext uri="{FF2B5EF4-FFF2-40B4-BE49-F238E27FC236}">
                <a16:creationId xmlns:a16="http://schemas.microsoft.com/office/drawing/2014/main" id="{4ED58835-C586-4416-8AB6-CE3CD3A0E416}"/>
              </a:ext>
            </a:extLst>
          </p:cNvPr>
          <p:cNvSpPr/>
          <p:nvPr/>
        </p:nvSpPr>
        <p:spPr>
          <a:xfrm>
            <a:off x="-7443" y="1838528"/>
            <a:ext cx="12192000" cy="165370"/>
          </a:xfrm>
          <a:prstGeom prst="rect">
            <a:avLst/>
          </a:prstGeom>
          <a:solidFill>
            <a:srgbClr val="6FB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4728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8663" y="710843"/>
            <a:ext cx="8610600" cy="461665"/>
          </a:xfrm>
          <a:prstGeom prst="rect">
            <a:avLst/>
          </a:prstGeom>
          <a:noFill/>
        </p:spPr>
        <p:txBody>
          <a:bodyPr wrap="square" rtlCol="0">
            <a:spAutoFit/>
          </a:bodyPr>
          <a:lstStyle/>
          <a:p>
            <a:r>
              <a:rPr lang="en-US" sz="2400">
                <a:solidFill>
                  <a:schemeClr val="accent1"/>
                </a:solidFill>
                <a:latin typeface="+mj-lt"/>
              </a:rPr>
              <a:t>Key Findings: </a:t>
            </a:r>
            <a:r>
              <a:rPr lang="en-US" sz="2400" b="1" u="sng">
                <a:latin typeface="+mj-lt"/>
              </a:rPr>
              <a:t>Golf Courses</a:t>
            </a:r>
          </a:p>
        </p:txBody>
      </p:sp>
      <p:sp>
        <p:nvSpPr>
          <p:cNvPr id="4" name="TextBox 3"/>
          <p:cNvSpPr txBox="1"/>
          <p:nvPr/>
        </p:nvSpPr>
        <p:spPr>
          <a:xfrm>
            <a:off x="1988663" y="1263888"/>
            <a:ext cx="8610600" cy="2063001"/>
          </a:xfrm>
          <a:prstGeom prst="rect">
            <a:avLst/>
          </a:prstGeom>
          <a:noFill/>
        </p:spPr>
        <p:txBody>
          <a:bodyPr wrap="square" rtlCol="0">
            <a:spAutoFit/>
          </a:bodyPr>
          <a:lstStyle/>
          <a:p>
            <a:pPr algn="just">
              <a:lnSpc>
                <a:spcPct val="112000"/>
              </a:lnSpc>
            </a:pPr>
            <a:r>
              <a:rPr lang="en-US">
                <a:solidFill>
                  <a:srgbClr val="C00000"/>
                </a:solidFill>
                <a:latin typeface="Franklin Gothic Medium"/>
                <a:cs typeface="Franklin Gothic Medium"/>
              </a:rPr>
              <a:t>Golf courses abound in the 15-minute PMA</a:t>
            </a:r>
          </a:p>
          <a:p>
            <a:pPr algn="just" fontAlgn="b">
              <a:lnSpc>
                <a:spcPct val="112000"/>
              </a:lnSpc>
            </a:pPr>
            <a:endParaRPr lang="en-US" sz="1100">
              <a:ea typeface="Calibri" panose="020F0502020204030204" pitchFamily="34" charset="0"/>
              <a:cs typeface="Times New Roman" panose="02020603050405020304" pitchFamily="18" charset="0"/>
            </a:endParaRPr>
          </a:p>
          <a:p>
            <a:pPr algn="just" fontAlgn="b">
              <a:lnSpc>
                <a:spcPct val="112000"/>
              </a:lnSpc>
            </a:pPr>
            <a:endParaRPr lang="en-US" sz="1100">
              <a:ea typeface="Calibri" panose="020F0502020204030204" pitchFamily="34" charset="0"/>
              <a:cs typeface="Times New Roman" panose="02020603050405020304" pitchFamily="18" charset="0"/>
            </a:endParaRPr>
          </a:p>
          <a:p>
            <a:pPr algn="just" fontAlgn="b">
              <a:lnSpc>
                <a:spcPct val="112000"/>
              </a:lnSpc>
            </a:pPr>
            <a:r>
              <a:rPr lang="en-US" sz="1400">
                <a:ea typeface="Calibri" panose="020F0502020204030204" pitchFamily="34" charset="0"/>
                <a:cs typeface="Times New Roman" panose="02020603050405020304" pitchFamily="18" charset="0"/>
              </a:rPr>
              <a:t>There are 12 golf courses in the 15-minute PMA, including ten 18-hole golf courses and two nine-hole golf courses. Nine are private or semi-private and three are public. None of these golf courses appear to offer pitch and putt (18-hole courses with a length typically under 1,310 yards).</a:t>
            </a:r>
          </a:p>
          <a:p>
            <a:pPr algn="just" fontAlgn="b">
              <a:lnSpc>
                <a:spcPct val="112000"/>
              </a:lnSpc>
            </a:pPr>
            <a:r>
              <a:rPr lang="en-US" sz="1100">
                <a:ea typeface="Calibri" panose="020F0502020204030204" pitchFamily="34" charset="0"/>
                <a:cs typeface="Times New Roman" panose="02020603050405020304" pitchFamily="18" charset="0"/>
              </a:rPr>
              <a:t> </a:t>
            </a:r>
          </a:p>
          <a:p>
            <a:pPr algn="just" fontAlgn="b">
              <a:lnSpc>
                <a:spcPct val="112000"/>
              </a:lnSpc>
            </a:pPr>
            <a:r>
              <a:rPr lang="en-US" sz="1050">
                <a:ea typeface="Calibri" panose="020F0502020204030204" pitchFamily="34" charset="0"/>
                <a:cs typeface="Times New Roman" panose="02020603050405020304" pitchFamily="18" charset="0"/>
              </a:rPr>
              <a:t> </a:t>
            </a:r>
          </a:p>
          <a:p>
            <a:pPr algn="just" fontAlgn="b">
              <a:lnSpc>
                <a:spcPct val="112000"/>
              </a:lnSpc>
            </a:pPr>
            <a:endParaRPr lang="en-US" sz="1050">
              <a:ea typeface="Calibri" panose="020F0502020204030204" pitchFamily="34" charset="0"/>
              <a:cs typeface="Times New Roman" panose="02020603050405020304" pitchFamily="18" charset="0"/>
            </a:endParaRPr>
          </a:p>
        </p:txBody>
      </p:sp>
      <p:sp>
        <p:nvSpPr>
          <p:cNvPr id="11" name="TextBox 10"/>
          <p:cNvSpPr txBox="1"/>
          <p:nvPr/>
        </p:nvSpPr>
        <p:spPr>
          <a:xfrm>
            <a:off x="5638801" y="2973315"/>
            <a:ext cx="65" cy="276999"/>
          </a:xfrm>
          <a:prstGeom prst="rect">
            <a:avLst/>
          </a:prstGeom>
          <a:noFill/>
        </p:spPr>
        <p:txBody>
          <a:bodyPr wrap="none" lIns="0" tIns="0" rIns="0" bIns="0" rtlCol="0">
            <a:spAutoFit/>
          </a:bodyPr>
          <a:lstStyle/>
          <a:p>
            <a:endParaRPr lang="en-US"/>
          </a:p>
        </p:txBody>
      </p:sp>
      <p:sp>
        <p:nvSpPr>
          <p:cNvPr id="5" name="Rectangle 4">
            <a:extLst>
              <a:ext uri="{FF2B5EF4-FFF2-40B4-BE49-F238E27FC236}">
                <a16:creationId xmlns:a16="http://schemas.microsoft.com/office/drawing/2014/main" id="{9DD8B3A4-D0FD-42F5-B37E-65BF465413DF}"/>
              </a:ext>
            </a:extLst>
          </p:cNvPr>
          <p:cNvSpPr/>
          <p:nvPr/>
        </p:nvSpPr>
        <p:spPr>
          <a:xfrm>
            <a:off x="2386130" y="6554184"/>
            <a:ext cx="7419739" cy="303816"/>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B1CC082-6F66-4CF9-8BB4-C0B566061775}"/>
              </a:ext>
            </a:extLst>
          </p:cNvPr>
          <p:cNvSpPr/>
          <p:nvPr/>
        </p:nvSpPr>
        <p:spPr>
          <a:xfrm>
            <a:off x="6199631" y="6554184"/>
            <a:ext cx="1645921" cy="303816"/>
          </a:xfrm>
          <a:prstGeom prst="rect">
            <a:avLst/>
          </a:prstGeom>
          <a:solidFill>
            <a:srgbClr val="6FB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309BDCC-E8AF-4D58-BB20-8C8C288B7C40}"/>
              </a:ext>
            </a:extLst>
          </p:cNvPr>
          <p:cNvSpPr txBox="1"/>
          <p:nvPr/>
        </p:nvSpPr>
        <p:spPr>
          <a:xfrm>
            <a:off x="2386130" y="6554184"/>
            <a:ext cx="7419739" cy="584775"/>
          </a:xfrm>
          <a:prstGeom prst="rect">
            <a:avLst/>
          </a:prstGeom>
          <a:noFill/>
        </p:spPr>
        <p:txBody>
          <a:bodyPr wrap="square" rtlCol="0">
            <a:spAutoFit/>
          </a:bodyPr>
          <a:lstStyle/>
          <a:p>
            <a:r>
              <a:rPr lang="en-US" sz="1400">
                <a:solidFill>
                  <a:schemeClr val="bg2"/>
                </a:solidFill>
              </a:rPr>
              <a:t>Market Study Overview	    Socio-Economic Trends    </a:t>
            </a:r>
            <a:r>
              <a:rPr lang="en-US" sz="1400" b="1">
                <a:solidFill>
                  <a:schemeClr val="bg1"/>
                </a:solidFill>
              </a:rPr>
              <a:t>Competitive Supply     </a:t>
            </a:r>
            <a:r>
              <a:rPr lang="en-US" sz="1400">
                <a:solidFill>
                  <a:schemeClr val="bg2"/>
                </a:solidFill>
              </a:rPr>
              <a:t>Market Study Takeaways</a:t>
            </a:r>
          </a:p>
          <a:p>
            <a:endParaRPr lang="en-US"/>
          </a:p>
        </p:txBody>
      </p:sp>
      <p:graphicFrame>
        <p:nvGraphicFramePr>
          <p:cNvPr id="3" name="Table 2">
            <a:extLst>
              <a:ext uri="{FF2B5EF4-FFF2-40B4-BE49-F238E27FC236}">
                <a16:creationId xmlns:a16="http://schemas.microsoft.com/office/drawing/2014/main" id="{B8B01E2B-ACB9-4B81-B121-54D782F69CF0}"/>
              </a:ext>
            </a:extLst>
          </p:cNvPr>
          <p:cNvGraphicFramePr>
            <a:graphicFrameLocks noGrp="1"/>
          </p:cNvGraphicFramePr>
          <p:nvPr/>
        </p:nvGraphicFramePr>
        <p:xfrm>
          <a:off x="1857103" y="2973315"/>
          <a:ext cx="8477791" cy="3482128"/>
        </p:xfrm>
        <a:graphic>
          <a:graphicData uri="http://schemas.openxmlformats.org/drawingml/2006/table">
            <a:tbl>
              <a:tblPr/>
              <a:tblGrid>
                <a:gridCol w="693152">
                  <a:extLst>
                    <a:ext uri="{9D8B030D-6E8A-4147-A177-3AD203B41FA5}">
                      <a16:colId xmlns:a16="http://schemas.microsoft.com/office/drawing/2014/main" val="3237751964"/>
                    </a:ext>
                  </a:extLst>
                </a:gridCol>
                <a:gridCol w="1652904">
                  <a:extLst>
                    <a:ext uri="{9D8B030D-6E8A-4147-A177-3AD203B41FA5}">
                      <a16:colId xmlns:a16="http://schemas.microsoft.com/office/drawing/2014/main" val="754848650"/>
                    </a:ext>
                  </a:extLst>
                </a:gridCol>
                <a:gridCol w="1652904">
                  <a:extLst>
                    <a:ext uri="{9D8B030D-6E8A-4147-A177-3AD203B41FA5}">
                      <a16:colId xmlns:a16="http://schemas.microsoft.com/office/drawing/2014/main" val="1174696407"/>
                    </a:ext>
                  </a:extLst>
                </a:gridCol>
                <a:gridCol w="1652904">
                  <a:extLst>
                    <a:ext uri="{9D8B030D-6E8A-4147-A177-3AD203B41FA5}">
                      <a16:colId xmlns:a16="http://schemas.microsoft.com/office/drawing/2014/main" val="1009545557"/>
                    </a:ext>
                  </a:extLst>
                </a:gridCol>
                <a:gridCol w="639832">
                  <a:extLst>
                    <a:ext uri="{9D8B030D-6E8A-4147-A177-3AD203B41FA5}">
                      <a16:colId xmlns:a16="http://schemas.microsoft.com/office/drawing/2014/main" val="2575620994"/>
                    </a:ext>
                  </a:extLst>
                </a:gridCol>
                <a:gridCol w="639832">
                  <a:extLst>
                    <a:ext uri="{9D8B030D-6E8A-4147-A177-3AD203B41FA5}">
                      <a16:colId xmlns:a16="http://schemas.microsoft.com/office/drawing/2014/main" val="308314319"/>
                    </a:ext>
                  </a:extLst>
                </a:gridCol>
                <a:gridCol w="639832">
                  <a:extLst>
                    <a:ext uri="{9D8B030D-6E8A-4147-A177-3AD203B41FA5}">
                      <a16:colId xmlns:a16="http://schemas.microsoft.com/office/drawing/2014/main" val="1278574395"/>
                    </a:ext>
                  </a:extLst>
                </a:gridCol>
                <a:gridCol w="906431">
                  <a:extLst>
                    <a:ext uri="{9D8B030D-6E8A-4147-A177-3AD203B41FA5}">
                      <a16:colId xmlns:a16="http://schemas.microsoft.com/office/drawing/2014/main" val="2436977835"/>
                    </a:ext>
                  </a:extLst>
                </a:gridCol>
              </a:tblGrid>
              <a:tr h="696424">
                <a:tc>
                  <a:txBody>
                    <a:bodyPr/>
                    <a:lstStyle/>
                    <a:p>
                      <a:pPr algn="ctr" fontAlgn="b"/>
                      <a:r>
                        <a:rPr lang="en-US" sz="1100" b="0" i="0" u="none" strike="noStrike">
                          <a:solidFill>
                            <a:srgbClr val="FFFFFF"/>
                          </a:solidFill>
                          <a:effectLst/>
                          <a:latin typeface="+mn-lt"/>
                        </a:rPr>
                        <a:t>Driving Distance (Miles)</a:t>
                      </a:r>
                    </a:p>
                  </a:txBody>
                  <a:tcPr marL="9525" marR="9525" marT="9525" marB="0" anchor="ctr">
                    <a:lnL>
                      <a:noFill/>
                    </a:lnL>
                    <a:lnR>
                      <a:noFill/>
                    </a:lnR>
                    <a:lnT>
                      <a:noFill/>
                    </a:lnT>
                    <a:lnB>
                      <a:noFill/>
                    </a:lnB>
                    <a:solidFill>
                      <a:srgbClr val="5B9BD5"/>
                    </a:solidFill>
                  </a:tcPr>
                </a:tc>
                <a:tc>
                  <a:txBody>
                    <a:bodyPr/>
                    <a:lstStyle/>
                    <a:p>
                      <a:pPr algn="l" fontAlgn="b"/>
                      <a:r>
                        <a:rPr lang="en-US" sz="1100" b="0" i="0" u="none" strike="noStrike">
                          <a:solidFill>
                            <a:srgbClr val="FFFFFF"/>
                          </a:solidFill>
                          <a:effectLst/>
                          <a:latin typeface="+mn-lt"/>
                        </a:rPr>
                        <a:t>Name</a:t>
                      </a:r>
                    </a:p>
                  </a:txBody>
                  <a:tcPr marL="9525" marR="9525" marT="9525" marB="0" anchor="ctr">
                    <a:lnL>
                      <a:noFill/>
                    </a:lnL>
                    <a:lnR>
                      <a:noFill/>
                    </a:lnR>
                    <a:lnT>
                      <a:noFill/>
                    </a:lnT>
                    <a:lnB>
                      <a:noFill/>
                    </a:lnB>
                    <a:solidFill>
                      <a:srgbClr val="5B9BD5"/>
                    </a:solidFill>
                  </a:tcPr>
                </a:tc>
                <a:tc>
                  <a:txBody>
                    <a:bodyPr/>
                    <a:lstStyle/>
                    <a:p>
                      <a:pPr algn="ctr" fontAlgn="b"/>
                      <a:r>
                        <a:rPr lang="en-US" sz="1100" b="0" i="0" u="none" strike="noStrike">
                          <a:solidFill>
                            <a:srgbClr val="FFFFFF"/>
                          </a:solidFill>
                          <a:effectLst/>
                          <a:latin typeface="+mn-lt"/>
                        </a:rPr>
                        <a:t>Course Type</a:t>
                      </a:r>
                    </a:p>
                  </a:txBody>
                  <a:tcPr marL="9525" marR="9525" marT="9525" marB="0" anchor="ctr">
                    <a:lnL>
                      <a:noFill/>
                    </a:lnL>
                    <a:lnR>
                      <a:noFill/>
                    </a:lnR>
                    <a:lnT>
                      <a:noFill/>
                    </a:lnT>
                    <a:lnB>
                      <a:noFill/>
                    </a:lnB>
                    <a:solidFill>
                      <a:srgbClr val="5B9BD5"/>
                    </a:solidFill>
                  </a:tcPr>
                </a:tc>
                <a:tc>
                  <a:txBody>
                    <a:bodyPr/>
                    <a:lstStyle/>
                    <a:p>
                      <a:pPr algn="ctr" fontAlgn="b"/>
                      <a:r>
                        <a:rPr lang="en-US" sz="1100" b="0" i="0" u="none" strike="noStrike">
                          <a:solidFill>
                            <a:srgbClr val="FFFFFF"/>
                          </a:solidFill>
                          <a:effectLst/>
                          <a:latin typeface="+mn-lt"/>
                        </a:rPr>
                        <a:t>City</a:t>
                      </a:r>
                    </a:p>
                  </a:txBody>
                  <a:tcPr marL="9525" marR="9525" marT="9525" marB="0" anchor="ctr">
                    <a:lnL>
                      <a:noFill/>
                    </a:lnL>
                    <a:lnR>
                      <a:noFill/>
                    </a:lnR>
                    <a:lnT>
                      <a:noFill/>
                    </a:lnT>
                    <a:lnB>
                      <a:noFill/>
                    </a:lnB>
                    <a:solidFill>
                      <a:srgbClr val="5B9BD5"/>
                    </a:solidFill>
                  </a:tcPr>
                </a:tc>
                <a:tc>
                  <a:txBody>
                    <a:bodyPr/>
                    <a:lstStyle/>
                    <a:p>
                      <a:pPr algn="ctr" fontAlgn="b"/>
                      <a:r>
                        <a:rPr lang="en-US" sz="1100" b="0" i="0" u="none" strike="noStrike">
                          <a:solidFill>
                            <a:srgbClr val="FFFFFF"/>
                          </a:solidFill>
                          <a:effectLst/>
                          <a:latin typeface="+mn-lt"/>
                        </a:rPr>
                        <a:t>Holes</a:t>
                      </a:r>
                    </a:p>
                  </a:txBody>
                  <a:tcPr marL="9525" marR="9525" marT="9525" marB="0" anchor="ctr">
                    <a:lnL>
                      <a:noFill/>
                    </a:lnL>
                    <a:lnR>
                      <a:noFill/>
                    </a:lnR>
                    <a:lnT>
                      <a:noFill/>
                    </a:lnT>
                    <a:lnB>
                      <a:noFill/>
                    </a:lnB>
                    <a:solidFill>
                      <a:srgbClr val="5B9BD5"/>
                    </a:solidFill>
                  </a:tcPr>
                </a:tc>
                <a:tc>
                  <a:txBody>
                    <a:bodyPr/>
                    <a:lstStyle/>
                    <a:p>
                      <a:pPr algn="ctr" fontAlgn="b"/>
                      <a:r>
                        <a:rPr lang="en-US" sz="1100" b="0" i="0" u="none" strike="noStrike">
                          <a:solidFill>
                            <a:srgbClr val="FFFFFF"/>
                          </a:solidFill>
                          <a:effectLst/>
                          <a:latin typeface="+mn-lt"/>
                        </a:rPr>
                        <a:t>Par</a:t>
                      </a:r>
                    </a:p>
                  </a:txBody>
                  <a:tcPr marL="9525" marR="9525" marT="9525" marB="0" anchor="ctr">
                    <a:lnL>
                      <a:noFill/>
                    </a:lnL>
                    <a:lnR>
                      <a:noFill/>
                    </a:lnR>
                    <a:lnT>
                      <a:noFill/>
                    </a:lnT>
                    <a:lnB>
                      <a:noFill/>
                    </a:lnB>
                    <a:solidFill>
                      <a:srgbClr val="5B9BD5"/>
                    </a:solidFill>
                  </a:tcPr>
                </a:tc>
                <a:tc>
                  <a:txBody>
                    <a:bodyPr/>
                    <a:lstStyle/>
                    <a:p>
                      <a:pPr algn="ctr" fontAlgn="b"/>
                      <a:r>
                        <a:rPr lang="en-US" sz="1100" b="0" i="0" u="none" strike="noStrike">
                          <a:solidFill>
                            <a:srgbClr val="FFFFFF"/>
                          </a:solidFill>
                          <a:effectLst/>
                          <a:latin typeface="+mn-lt"/>
                        </a:rPr>
                        <a:t> Length (Yards) </a:t>
                      </a:r>
                    </a:p>
                  </a:txBody>
                  <a:tcPr marL="9525" marR="9525" marT="9525" marB="0" anchor="ctr">
                    <a:lnL>
                      <a:noFill/>
                    </a:lnL>
                    <a:lnR>
                      <a:noFill/>
                    </a:lnR>
                    <a:lnT>
                      <a:noFill/>
                    </a:lnT>
                    <a:lnB>
                      <a:noFill/>
                    </a:lnB>
                    <a:solidFill>
                      <a:srgbClr val="5B9BD5"/>
                    </a:solidFill>
                  </a:tcPr>
                </a:tc>
                <a:tc>
                  <a:txBody>
                    <a:bodyPr/>
                    <a:lstStyle/>
                    <a:p>
                      <a:pPr algn="ctr" fontAlgn="b"/>
                      <a:r>
                        <a:rPr lang="en-US" sz="1100" b="0" i="0" u="none" strike="noStrike">
                          <a:solidFill>
                            <a:srgbClr val="FFFFFF"/>
                          </a:solidFill>
                          <a:effectLst/>
                          <a:latin typeface="+mn-lt"/>
                        </a:rPr>
                        <a:t>Type</a:t>
                      </a:r>
                    </a:p>
                  </a:txBody>
                  <a:tcPr marL="9525" marR="9525" marT="9525" marB="0" anchor="ctr">
                    <a:lnL>
                      <a:noFill/>
                    </a:lnL>
                    <a:lnR>
                      <a:noFill/>
                    </a:lnR>
                    <a:lnT>
                      <a:noFill/>
                    </a:lnT>
                    <a:lnB>
                      <a:noFill/>
                    </a:lnB>
                    <a:solidFill>
                      <a:srgbClr val="5B9BD5"/>
                    </a:solidFill>
                  </a:tcPr>
                </a:tc>
                <a:extLst>
                  <a:ext uri="{0D108BD9-81ED-4DB2-BD59-A6C34878D82A}">
                    <a16:rowId xmlns:a16="http://schemas.microsoft.com/office/drawing/2014/main" val="1437097787"/>
                  </a:ext>
                </a:extLst>
              </a:tr>
              <a:tr h="232142">
                <a:tc>
                  <a:txBody>
                    <a:bodyPr/>
                    <a:lstStyle/>
                    <a:p>
                      <a:pPr algn="ctr" fontAlgn="b"/>
                      <a:r>
                        <a:rPr lang="en-US" sz="1100" b="0" i="0" u="none" strike="noStrike">
                          <a:solidFill>
                            <a:srgbClr val="000000"/>
                          </a:solidFill>
                          <a:effectLst/>
                          <a:latin typeface="+mn-lt"/>
                        </a:rPr>
                        <a:t>1.9</a:t>
                      </a:r>
                    </a:p>
                  </a:txBody>
                  <a:tcPr marL="9525" marR="9525" marT="9525" marB="0" anchor="ctr">
                    <a:lnL>
                      <a:noFill/>
                    </a:lnL>
                    <a:lnR>
                      <a:noFill/>
                    </a:lnR>
                    <a:lnT>
                      <a:noFill/>
                    </a:lnT>
                    <a:lnB>
                      <a:noFill/>
                    </a:lnB>
                  </a:tcPr>
                </a:tc>
                <a:tc>
                  <a:txBody>
                    <a:bodyPr/>
                    <a:lstStyle/>
                    <a:p>
                      <a:pPr algn="l" fontAlgn="b"/>
                      <a:r>
                        <a:rPr lang="en-US" sz="1100" b="0" i="0" u="none" strike="noStrike">
                          <a:solidFill>
                            <a:srgbClr val="000000"/>
                          </a:solidFill>
                          <a:effectLst/>
                          <a:latin typeface="+mn-lt"/>
                        </a:rPr>
                        <a:t>Bluestone Country Club</a:t>
                      </a:r>
                    </a:p>
                  </a:txBody>
                  <a:tcPr marL="9525" marR="9525" marT="9525" marB="0" anchor="ctr">
                    <a:lnL>
                      <a:noFill/>
                    </a:lnL>
                    <a:lnR>
                      <a:noFill/>
                    </a:lnR>
                    <a:lnT>
                      <a:noFill/>
                    </a:lnT>
                    <a:lnB>
                      <a:noFill/>
                    </a:lnB>
                  </a:tcPr>
                </a:tc>
                <a:tc>
                  <a:txBody>
                    <a:bodyPr/>
                    <a:lstStyle/>
                    <a:p>
                      <a:pPr algn="ctr" fontAlgn="b"/>
                      <a:r>
                        <a:rPr lang="en-US" sz="1100" b="0" i="0" u="none" strike="noStrike">
                          <a:solidFill>
                            <a:srgbClr val="000000"/>
                          </a:solidFill>
                          <a:effectLst/>
                          <a:latin typeface="+mn-lt"/>
                        </a:rPr>
                        <a:t>Golf</a:t>
                      </a:r>
                    </a:p>
                  </a:txBody>
                  <a:tcPr marL="9525" marR="9525" marT="9525" marB="0" anchor="ctr">
                    <a:lnL>
                      <a:noFill/>
                    </a:lnL>
                    <a:lnR>
                      <a:noFill/>
                    </a:lnR>
                    <a:lnT>
                      <a:noFill/>
                    </a:lnT>
                    <a:lnB>
                      <a:noFill/>
                    </a:lnB>
                  </a:tcPr>
                </a:tc>
                <a:tc>
                  <a:txBody>
                    <a:bodyPr/>
                    <a:lstStyle/>
                    <a:p>
                      <a:pPr algn="ctr" fontAlgn="b"/>
                      <a:r>
                        <a:rPr lang="en-US" sz="1100" b="0" i="0" u="none" strike="noStrike">
                          <a:solidFill>
                            <a:srgbClr val="000000"/>
                          </a:solidFill>
                          <a:effectLst/>
                          <a:latin typeface="+mn-lt"/>
                        </a:rPr>
                        <a:t>Blue Bell</a:t>
                      </a:r>
                    </a:p>
                  </a:txBody>
                  <a:tcPr marL="9525" marR="9525" marT="9525" marB="0" anchor="ctr">
                    <a:lnL>
                      <a:noFill/>
                    </a:lnL>
                    <a:lnR>
                      <a:noFill/>
                    </a:lnR>
                    <a:lnT>
                      <a:noFill/>
                    </a:lnT>
                    <a:lnB>
                      <a:noFill/>
                    </a:lnB>
                  </a:tcPr>
                </a:tc>
                <a:tc>
                  <a:txBody>
                    <a:bodyPr/>
                    <a:lstStyle/>
                    <a:p>
                      <a:pPr algn="ctr" fontAlgn="b"/>
                      <a:r>
                        <a:rPr lang="en-US" sz="1100" b="0" i="0" u="none" strike="noStrike">
                          <a:solidFill>
                            <a:srgbClr val="000000"/>
                          </a:solidFill>
                          <a:effectLst/>
                          <a:latin typeface="+mn-lt"/>
                        </a:rPr>
                        <a:t>18</a:t>
                      </a:r>
                    </a:p>
                  </a:txBody>
                  <a:tcPr marL="9525" marR="9525" marT="9525" marB="0" anchor="ctr">
                    <a:lnL>
                      <a:noFill/>
                    </a:lnL>
                    <a:lnR>
                      <a:noFill/>
                    </a:lnR>
                    <a:lnT>
                      <a:noFill/>
                    </a:lnT>
                    <a:lnB>
                      <a:noFill/>
                    </a:lnB>
                  </a:tcPr>
                </a:tc>
                <a:tc>
                  <a:txBody>
                    <a:bodyPr/>
                    <a:lstStyle/>
                    <a:p>
                      <a:pPr algn="ctr" fontAlgn="b"/>
                      <a:r>
                        <a:rPr lang="en-US" sz="1100" b="0" i="0" u="none" strike="noStrike">
                          <a:solidFill>
                            <a:srgbClr val="000000"/>
                          </a:solidFill>
                          <a:effectLst/>
                          <a:latin typeface="+mn-lt"/>
                        </a:rPr>
                        <a:t>71</a:t>
                      </a:r>
                    </a:p>
                  </a:txBody>
                  <a:tcPr marL="9525" marR="9525" marT="9525" marB="0" anchor="ctr">
                    <a:lnL>
                      <a:noFill/>
                    </a:lnL>
                    <a:lnR>
                      <a:noFill/>
                    </a:lnR>
                    <a:lnT>
                      <a:noFill/>
                    </a:lnT>
                    <a:lnB>
                      <a:noFill/>
                    </a:lnB>
                  </a:tcPr>
                </a:tc>
                <a:tc>
                  <a:txBody>
                    <a:bodyPr/>
                    <a:lstStyle/>
                    <a:p>
                      <a:pPr algn="ctr" fontAlgn="b"/>
                      <a:r>
                        <a:rPr lang="en-US" sz="1100" b="0" i="0" u="none" strike="noStrike">
                          <a:solidFill>
                            <a:srgbClr val="000000"/>
                          </a:solidFill>
                          <a:effectLst/>
                          <a:latin typeface="+mn-lt"/>
                        </a:rPr>
                        <a:t> 6,023 </a:t>
                      </a:r>
                    </a:p>
                  </a:txBody>
                  <a:tcPr marL="9525" marR="9525" marT="9525" marB="0" anchor="ctr">
                    <a:lnL>
                      <a:noFill/>
                    </a:lnL>
                    <a:lnR>
                      <a:noFill/>
                    </a:lnR>
                    <a:lnT>
                      <a:noFill/>
                    </a:lnT>
                    <a:lnB>
                      <a:noFill/>
                    </a:lnB>
                  </a:tcPr>
                </a:tc>
                <a:tc>
                  <a:txBody>
                    <a:bodyPr/>
                    <a:lstStyle/>
                    <a:p>
                      <a:pPr algn="ctr" fontAlgn="b"/>
                      <a:r>
                        <a:rPr lang="en-US" sz="1100" b="0" i="0" u="none" strike="noStrike">
                          <a:solidFill>
                            <a:srgbClr val="9C0006"/>
                          </a:solidFill>
                          <a:effectLst/>
                          <a:latin typeface="+mn-lt"/>
                        </a:rPr>
                        <a:t> Private</a:t>
                      </a:r>
                    </a:p>
                  </a:txBody>
                  <a:tcPr marL="9525" marR="9525" marT="9525" marB="0" anchor="ctr">
                    <a:lnL>
                      <a:noFill/>
                    </a:lnL>
                    <a:lnR>
                      <a:noFill/>
                    </a:lnR>
                    <a:lnT>
                      <a:noFill/>
                    </a:lnT>
                    <a:lnB>
                      <a:noFill/>
                    </a:lnB>
                    <a:solidFill>
                      <a:srgbClr val="FFC7CE"/>
                    </a:solidFill>
                  </a:tcPr>
                </a:tc>
                <a:extLst>
                  <a:ext uri="{0D108BD9-81ED-4DB2-BD59-A6C34878D82A}">
                    <a16:rowId xmlns:a16="http://schemas.microsoft.com/office/drawing/2014/main" val="937814633"/>
                  </a:ext>
                </a:extLst>
              </a:tr>
              <a:tr h="232142">
                <a:tc>
                  <a:txBody>
                    <a:bodyPr/>
                    <a:lstStyle/>
                    <a:p>
                      <a:pPr algn="ctr" fontAlgn="b"/>
                      <a:r>
                        <a:rPr lang="en-US" sz="1100" b="0" i="0" u="none" strike="noStrike">
                          <a:solidFill>
                            <a:srgbClr val="000000"/>
                          </a:solidFill>
                          <a:effectLst/>
                          <a:latin typeface="+mn-lt"/>
                        </a:rPr>
                        <a:t>2.6</a:t>
                      </a:r>
                    </a:p>
                  </a:txBody>
                  <a:tcPr marL="9525" marR="9525" marT="9525" marB="0" anchor="ctr">
                    <a:lnL>
                      <a:noFill/>
                    </a:lnL>
                    <a:lnR>
                      <a:noFill/>
                    </a:lnR>
                    <a:lnT>
                      <a:noFill/>
                    </a:lnT>
                    <a:lnB>
                      <a:noFill/>
                    </a:lnB>
                    <a:solidFill>
                      <a:schemeClr val="bg1">
                        <a:lumMod val="95000"/>
                      </a:schemeClr>
                    </a:solidFill>
                  </a:tcPr>
                </a:tc>
                <a:tc>
                  <a:txBody>
                    <a:bodyPr/>
                    <a:lstStyle/>
                    <a:p>
                      <a:pPr algn="l" fontAlgn="b"/>
                      <a:r>
                        <a:rPr lang="en-US" sz="1100" b="0" i="0" u="none" strike="noStrike">
                          <a:solidFill>
                            <a:srgbClr val="000000"/>
                          </a:solidFill>
                          <a:effectLst/>
                          <a:latin typeface="+mn-lt"/>
                        </a:rPr>
                        <a:t>The 1912 Club</a:t>
                      </a:r>
                    </a:p>
                  </a:txBody>
                  <a:tcPr marL="9525" marR="9525" marT="9525" marB="0" anchor="ctr">
                    <a:lnL>
                      <a:noFill/>
                    </a:lnL>
                    <a:lnR>
                      <a:noFill/>
                    </a:lnR>
                    <a:lnT>
                      <a:noFill/>
                    </a:lnT>
                    <a:lnB>
                      <a:noFill/>
                    </a:lnB>
                    <a:solidFill>
                      <a:schemeClr val="bg1">
                        <a:lumMod val="95000"/>
                      </a:schemeClr>
                    </a:solidFill>
                  </a:tcPr>
                </a:tc>
                <a:tc>
                  <a:txBody>
                    <a:bodyPr/>
                    <a:lstStyle/>
                    <a:p>
                      <a:pPr algn="ctr" fontAlgn="b"/>
                      <a:r>
                        <a:rPr kumimoji="0" lang="en-US" sz="1100" b="0" i="0" u="none" strike="noStrike" kern="1200" cap="none" spc="0" normalizeH="0" baseline="0" noProof="0">
                          <a:ln>
                            <a:noFill/>
                          </a:ln>
                          <a:solidFill>
                            <a:srgbClr val="000000"/>
                          </a:solidFill>
                          <a:effectLst/>
                          <a:uLnTx/>
                          <a:uFillTx/>
                          <a:latin typeface="Franklin Gothic Book"/>
                          <a:ea typeface="+mn-ea"/>
                          <a:cs typeface="+mn-cs"/>
                        </a:rPr>
                        <a:t>Golf</a:t>
                      </a:r>
                      <a:endParaRPr lang="en-US" sz="1100" b="0" i="0" u="none" strike="noStrike">
                        <a:solidFill>
                          <a:srgbClr val="000000"/>
                        </a:solidFill>
                        <a:effectLst/>
                        <a:latin typeface="+mn-lt"/>
                      </a:endParaRPr>
                    </a:p>
                  </a:txBody>
                  <a:tcPr marL="9525" marR="9525" marT="9525"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Plymouth Meeting</a:t>
                      </a:r>
                    </a:p>
                  </a:txBody>
                  <a:tcPr marL="9525" marR="9525" marT="9525"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18</a:t>
                      </a:r>
                    </a:p>
                  </a:txBody>
                  <a:tcPr marL="9525" marR="9525" marT="9525"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72</a:t>
                      </a:r>
                    </a:p>
                  </a:txBody>
                  <a:tcPr marL="9525" marR="9525" marT="9525"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 6,575 </a:t>
                      </a:r>
                    </a:p>
                  </a:txBody>
                  <a:tcPr marL="9525" marR="9525" marT="9525"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9C0006"/>
                          </a:solidFill>
                          <a:effectLst/>
                          <a:latin typeface="+mn-lt"/>
                        </a:rPr>
                        <a:t> Private</a:t>
                      </a:r>
                    </a:p>
                  </a:txBody>
                  <a:tcPr marL="9525" marR="9525" marT="9525" marB="0" anchor="ctr">
                    <a:lnL>
                      <a:noFill/>
                    </a:lnL>
                    <a:lnR>
                      <a:noFill/>
                    </a:lnR>
                    <a:lnT>
                      <a:noFill/>
                    </a:lnT>
                    <a:lnB>
                      <a:noFill/>
                    </a:lnB>
                    <a:solidFill>
                      <a:srgbClr val="FFC7CE"/>
                    </a:solidFill>
                  </a:tcPr>
                </a:tc>
                <a:extLst>
                  <a:ext uri="{0D108BD9-81ED-4DB2-BD59-A6C34878D82A}">
                    <a16:rowId xmlns:a16="http://schemas.microsoft.com/office/drawing/2014/main" val="3736681751"/>
                  </a:ext>
                </a:extLst>
              </a:tr>
              <a:tr h="232142">
                <a:tc>
                  <a:txBody>
                    <a:bodyPr/>
                    <a:lstStyle/>
                    <a:p>
                      <a:pPr algn="ctr" fontAlgn="b"/>
                      <a:r>
                        <a:rPr lang="en-US" sz="1100" b="0" i="0" u="none" strike="noStrike">
                          <a:solidFill>
                            <a:srgbClr val="000000"/>
                          </a:solidFill>
                          <a:effectLst/>
                          <a:latin typeface="+mn-lt"/>
                        </a:rPr>
                        <a:t>3.3</a:t>
                      </a:r>
                    </a:p>
                  </a:txBody>
                  <a:tcPr marL="9525" marR="9525" marT="9525" marB="0" anchor="ctr">
                    <a:lnL>
                      <a:noFill/>
                    </a:lnL>
                    <a:lnR>
                      <a:noFill/>
                    </a:lnR>
                    <a:lnT>
                      <a:noFill/>
                    </a:lnT>
                    <a:lnB>
                      <a:noFill/>
                    </a:lnB>
                  </a:tcPr>
                </a:tc>
                <a:tc>
                  <a:txBody>
                    <a:bodyPr/>
                    <a:lstStyle/>
                    <a:p>
                      <a:pPr algn="l" fontAlgn="b"/>
                      <a:r>
                        <a:rPr lang="en-US" sz="1100" b="0" i="0" u="none" strike="noStrike">
                          <a:solidFill>
                            <a:srgbClr val="000000"/>
                          </a:solidFill>
                          <a:effectLst/>
                          <a:latin typeface="+mn-lt"/>
                        </a:rPr>
                        <a:t>Cedarbrook Country Club</a:t>
                      </a:r>
                    </a:p>
                  </a:txBody>
                  <a:tcPr marL="9525" marR="9525" marT="9525" marB="0" anchor="ctr">
                    <a:lnL>
                      <a:noFill/>
                    </a:lnL>
                    <a:lnR>
                      <a:noFill/>
                    </a:lnR>
                    <a:lnT>
                      <a:noFill/>
                    </a:lnT>
                    <a:lnB>
                      <a:noFill/>
                    </a:lnB>
                  </a:tcPr>
                </a:tc>
                <a:tc>
                  <a:txBody>
                    <a:bodyPr/>
                    <a:lstStyle/>
                    <a:p>
                      <a:pPr algn="ctr" fontAlgn="b"/>
                      <a:r>
                        <a:rPr kumimoji="0" lang="en-US" sz="1100" b="0" i="0" u="none" strike="noStrike" kern="1200" cap="none" spc="0" normalizeH="0" baseline="0" noProof="0">
                          <a:ln>
                            <a:noFill/>
                          </a:ln>
                          <a:solidFill>
                            <a:srgbClr val="000000"/>
                          </a:solidFill>
                          <a:effectLst/>
                          <a:uLnTx/>
                          <a:uFillTx/>
                          <a:latin typeface="Franklin Gothic Book"/>
                          <a:ea typeface="+mn-ea"/>
                          <a:cs typeface="+mn-cs"/>
                        </a:rPr>
                        <a:t>Golf</a:t>
                      </a:r>
                      <a:endParaRPr lang="en-US" sz="1100" b="0" i="0" u="none" strike="noStrike">
                        <a:solidFill>
                          <a:srgbClr val="000000"/>
                        </a:solidFill>
                        <a:effectLst/>
                        <a:latin typeface="+mn-lt"/>
                      </a:endParaRPr>
                    </a:p>
                  </a:txBody>
                  <a:tcPr marL="9525" marR="9525" marT="9525" marB="0" anchor="ctr">
                    <a:lnL>
                      <a:noFill/>
                    </a:lnL>
                    <a:lnR>
                      <a:noFill/>
                    </a:lnR>
                    <a:lnT>
                      <a:noFill/>
                    </a:lnT>
                    <a:lnB>
                      <a:noFill/>
                    </a:lnB>
                  </a:tcPr>
                </a:tc>
                <a:tc>
                  <a:txBody>
                    <a:bodyPr/>
                    <a:lstStyle/>
                    <a:p>
                      <a:pPr algn="ctr" fontAlgn="b"/>
                      <a:r>
                        <a:rPr lang="en-US" sz="1100" b="0" i="0" u="none" strike="noStrike">
                          <a:solidFill>
                            <a:srgbClr val="000000"/>
                          </a:solidFill>
                          <a:effectLst/>
                          <a:latin typeface="+mn-lt"/>
                        </a:rPr>
                        <a:t>Blue Bell</a:t>
                      </a:r>
                    </a:p>
                  </a:txBody>
                  <a:tcPr marL="9525" marR="9525" marT="9525" marB="0" anchor="ctr">
                    <a:lnL>
                      <a:noFill/>
                    </a:lnL>
                    <a:lnR>
                      <a:noFill/>
                    </a:lnR>
                    <a:lnT>
                      <a:noFill/>
                    </a:lnT>
                    <a:lnB>
                      <a:noFill/>
                    </a:lnB>
                  </a:tcPr>
                </a:tc>
                <a:tc>
                  <a:txBody>
                    <a:bodyPr/>
                    <a:lstStyle/>
                    <a:p>
                      <a:pPr algn="ctr" fontAlgn="b"/>
                      <a:r>
                        <a:rPr lang="en-US" sz="1100" b="0" i="0" u="none" strike="noStrike">
                          <a:solidFill>
                            <a:srgbClr val="000000"/>
                          </a:solidFill>
                          <a:effectLst/>
                          <a:latin typeface="+mn-lt"/>
                        </a:rPr>
                        <a:t>18</a:t>
                      </a:r>
                    </a:p>
                  </a:txBody>
                  <a:tcPr marL="9525" marR="9525" marT="9525" marB="0" anchor="ctr">
                    <a:lnL>
                      <a:noFill/>
                    </a:lnL>
                    <a:lnR>
                      <a:noFill/>
                    </a:lnR>
                    <a:lnT>
                      <a:noFill/>
                    </a:lnT>
                    <a:lnB>
                      <a:noFill/>
                    </a:lnB>
                  </a:tcPr>
                </a:tc>
                <a:tc>
                  <a:txBody>
                    <a:bodyPr/>
                    <a:lstStyle/>
                    <a:p>
                      <a:pPr algn="ctr" fontAlgn="b"/>
                      <a:r>
                        <a:rPr lang="en-US" sz="1100" b="0" i="0" u="none" strike="noStrike">
                          <a:solidFill>
                            <a:srgbClr val="000000"/>
                          </a:solidFill>
                          <a:effectLst/>
                          <a:latin typeface="+mn-lt"/>
                        </a:rPr>
                        <a:t>72</a:t>
                      </a:r>
                    </a:p>
                  </a:txBody>
                  <a:tcPr marL="9525" marR="9525" marT="9525" marB="0" anchor="ctr">
                    <a:lnL>
                      <a:noFill/>
                    </a:lnL>
                    <a:lnR>
                      <a:noFill/>
                    </a:lnR>
                    <a:lnT>
                      <a:noFill/>
                    </a:lnT>
                    <a:lnB>
                      <a:noFill/>
                    </a:lnB>
                  </a:tcPr>
                </a:tc>
                <a:tc>
                  <a:txBody>
                    <a:bodyPr/>
                    <a:lstStyle/>
                    <a:p>
                      <a:pPr algn="ctr" fontAlgn="b"/>
                      <a:r>
                        <a:rPr lang="en-US" sz="1100" b="0" i="0" u="none" strike="noStrike">
                          <a:solidFill>
                            <a:srgbClr val="000000"/>
                          </a:solidFill>
                          <a:effectLst/>
                          <a:latin typeface="+mn-lt"/>
                        </a:rPr>
                        <a:t> 6,873 </a:t>
                      </a:r>
                    </a:p>
                  </a:txBody>
                  <a:tcPr marL="9525" marR="9525" marT="9525" marB="0" anchor="ctr">
                    <a:lnL>
                      <a:noFill/>
                    </a:lnL>
                    <a:lnR>
                      <a:noFill/>
                    </a:lnR>
                    <a:lnT>
                      <a:noFill/>
                    </a:lnT>
                    <a:lnB>
                      <a:noFill/>
                    </a:lnB>
                  </a:tcPr>
                </a:tc>
                <a:tc>
                  <a:txBody>
                    <a:bodyPr/>
                    <a:lstStyle/>
                    <a:p>
                      <a:pPr algn="ctr" fontAlgn="b"/>
                      <a:r>
                        <a:rPr lang="en-US" sz="1100" b="0" i="0" u="none" strike="noStrike">
                          <a:solidFill>
                            <a:srgbClr val="9C5700"/>
                          </a:solidFill>
                          <a:effectLst/>
                          <a:latin typeface="+mn-lt"/>
                        </a:rPr>
                        <a:t> Semi-Private</a:t>
                      </a:r>
                    </a:p>
                  </a:txBody>
                  <a:tcPr marL="9525" marR="9525" marT="9525" marB="0" anchor="ctr">
                    <a:lnL>
                      <a:noFill/>
                    </a:lnL>
                    <a:lnR>
                      <a:noFill/>
                    </a:lnR>
                    <a:lnT>
                      <a:noFill/>
                    </a:lnT>
                    <a:lnB>
                      <a:noFill/>
                    </a:lnB>
                    <a:solidFill>
                      <a:srgbClr val="FFEB9C"/>
                    </a:solidFill>
                  </a:tcPr>
                </a:tc>
                <a:extLst>
                  <a:ext uri="{0D108BD9-81ED-4DB2-BD59-A6C34878D82A}">
                    <a16:rowId xmlns:a16="http://schemas.microsoft.com/office/drawing/2014/main" val="3179637295"/>
                  </a:ext>
                </a:extLst>
              </a:tr>
              <a:tr h="232142">
                <a:tc>
                  <a:txBody>
                    <a:bodyPr/>
                    <a:lstStyle/>
                    <a:p>
                      <a:pPr algn="ctr" fontAlgn="b"/>
                      <a:r>
                        <a:rPr lang="en-US" sz="1100" b="0" i="0" u="none" strike="noStrike">
                          <a:solidFill>
                            <a:srgbClr val="000000"/>
                          </a:solidFill>
                          <a:effectLst/>
                          <a:latin typeface="+mn-lt"/>
                        </a:rPr>
                        <a:t>4.5</a:t>
                      </a:r>
                    </a:p>
                  </a:txBody>
                  <a:tcPr marL="9525" marR="9525" marT="9525" marB="0" anchor="ctr">
                    <a:lnL>
                      <a:noFill/>
                    </a:lnL>
                    <a:lnR>
                      <a:noFill/>
                    </a:lnR>
                    <a:lnT>
                      <a:noFill/>
                    </a:lnT>
                    <a:lnB>
                      <a:noFill/>
                    </a:lnB>
                    <a:solidFill>
                      <a:schemeClr val="bg1">
                        <a:lumMod val="95000"/>
                      </a:schemeClr>
                    </a:solidFill>
                  </a:tcPr>
                </a:tc>
                <a:tc>
                  <a:txBody>
                    <a:bodyPr/>
                    <a:lstStyle/>
                    <a:p>
                      <a:pPr algn="l" fontAlgn="b"/>
                      <a:r>
                        <a:rPr lang="en-US" sz="1100" b="0" i="0" u="none" strike="noStrike">
                          <a:solidFill>
                            <a:srgbClr val="000000"/>
                          </a:solidFill>
                          <a:effectLst/>
                          <a:latin typeface="+mn-lt"/>
                        </a:rPr>
                        <a:t>Sunnybrook Golf Club</a:t>
                      </a:r>
                    </a:p>
                  </a:txBody>
                  <a:tcPr marL="9525" marR="9525" marT="9525" marB="0" anchor="ctr">
                    <a:lnL>
                      <a:noFill/>
                    </a:lnL>
                    <a:lnR>
                      <a:noFill/>
                    </a:lnR>
                    <a:lnT>
                      <a:noFill/>
                    </a:lnT>
                    <a:lnB>
                      <a:noFill/>
                    </a:lnB>
                    <a:solidFill>
                      <a:schemeClr val="bg1">
                        <a:lumMod val="95000"/>
                      </a:schemeClr>
                    </a:solidFill>
                  </a:tcPr>
                </a:tc>
                <a:tc>
                  <a:txBody>
                    <a:bodyPr/>
                    <a:lstStyle/>
                    <a:p>
                      <a:pPr algn="ctr" fontAlgn="b"/>
                      <a:r>
                        <a:rPr kumimoji="0" lang="en-US" sz="1100" b="0" i="0" u="none" strike="noStrike" kern="1200" cap="none" spc="0" normalizeH="0" baseline="0" noProof="0">
                          <a:ln>
                            <a:noFill/>
                          </a:ln>
                          <a:solidFill>
                            <a:srgbClr val="000000"/>
                          </a:solidFill>
                          <a:effectLst/>
                          <a:uLnTx/>
                          <a:uFillTx/>
                          <a:latin typeface="Franklin Gothic Book"/>
                          <a:ea typeface="+mn-ea"/>
                          <a:cs typeface="+mn-cs"/>
                        </a:rPr>
                        <a:t>Golf</a:t>
                      </a:r>
                      <a:endParaRPr lang="en-US" sz="1100" b="0" i="0" u="none" strike="noStrike">
                        <a:solidFill>
                          <a:srgbClr val="000000"/>
                        </a:solidFill>
                        <a:effectLst/>
                        <a:latin typeface="+mn-lt"/>
                      </a:endParaRPr>
                    </a:p>
                  </a:txBody>
                  <a:tcPr marL="9525" marR="9525" marT="9525"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Plymouth Meeting</a:t>
                      </a:r>
                    </a:p>
                  </a:txBody>
                  <a:tcPr marL="9525" marR="9525" marT="9525"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18</a:t>
                      </a:r>
                    </a:p>
                  </a:txBody>
                  <a:tcPr marL="9525" marR="9525" marT="9525"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72</a:t>
                      </a:r>
                    </a:p>
                  </a:txBody>
                  <a:tcPr marL="9525" marR="9525" marT="9525"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 6,823 </a:t>
                      </a:r>
                    </a:p>
                  </a:txBody>
                  <a:tcPr marL="9525" marR="9525" marT="9525"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9C0006"/>
                          </a:solidFill>
                          <a:effectLst/>
                          <a:latin typeface="+mn-lt"/>
                        </a:rPr>
                        <a:t> Private</a:t>
                      </a:r>
                    </a:p>
                  </a:txBody>
                  <a:tcPr marL="9525" marR="9525" marT="9525" marB="0" anchor="ctr">
                    <a:lnL>
                      <a:noFill/>
                    </a:lnL>
                    <a:lnR>
                      <a:noFill/>
                    </a:lnR>
                    <a:lnT>
                      <a:noFill/>
                    </a:lnT>
                    <a:lnB>
                      <a:noFill/>
                    </a:lnB>
                    <a:solidFill>
                      <a:srgbClr val="FFC7CE"/>
                    </a:solidFill>
                  </a:tcPr>
                </a:tc>
                <a:extLst>
                  <a:ext uri="{0D108BD9-81ED-4DB2-BD59-A6C34878D82A}">
                    <a16:rowId xmlns:a16="http://schemas.microsoft.com/office/drawing/2014/main" val="3248399148"/>
                  </a:ext>
                </a:extLst>
              </a:tr>
              <a:tr h="232142">
                <a:tc>
                  <a:txBody>
                    <a:bodyPr/>
                    <a:lstStyle/>
                    <a:p>
                      <a:pPr algn="ctr" fontAlgn="b"/>
                      <a:r>
                        <a:rPr lang="en-US" sz="1100" b="0" i="0" u="none" strike="noStrike">
                          <a:solidFill>
                            <a:srgbClr val="000000"/>
                          </a:solidFill>
                          <a:effectLst/>
                          <a:latin typeface="+mn-lt"/>
                        </a:rPr>
                        <a:t>6.3</a:t>
                      </a:r>
                    </a:p>
                  </a:txBody>
                  <a:tcPr marL="9525" marR="9525" marT="9525" marB="0" anchor="ctr">
                    <a:lnL>
                      <a:noFill/>
                    </a:lnL>
                    <a:lnR>
                      <a:noFill/>
                    </a:lnR>
                    <a:lnT>
                      <a:noFill/>
                    </a:lnT>
                    <a:lnB>
                      <a:noFill/>
                    </a:lnB>
                  </a:tcPr>
                </a:tc>
                <a:tc>
                  <a:txBody>
                    <a:bodyPr/>
                    <a:lstStyle/>
                    <a:p>
                      <a:pPr algn="l" fontAlgn="b"/>
                      <a:r>
                        <a:rPr lang="en-US" sz="1100" b="0" i="0" u="none" strike="noStrike">
                          <a:solidFill>
                            <a:srgbClr val="000000"/>
                          </a:solidFill>
                          <a:effectLst/>
                          <a:latin typeface="+mn-lt"/>
                        </a:rPr>
                        <a:t>Whitemarsh Valley Club</a:t>
                      </a:r>
                    </a:p>
                  </a:txBody>
                  <a:tcPr marL="9525" marR="9525" marT="9525" marB="0" anchor="ctr">
                    <a:lnL>
                      <a:noFill/>
                    </a:lnL>
                    <a:lnR>
                      <a:noFill/>
                    </a:lnR>
                    <a:lnT>
                      <a:noFill/>
                    </a:lnT>
                    <a:lnB>
                      <a:noFill/>
                    </a:lnB>
                  </a:tcPr>
                </a:tc>
                <a:tc>
                  <a:txBody>
                    <a:bodyPr/>
                    <a:lstStyle/>
                    <a:p>
                      <a:pPr algn="ctr" fontAlgn="b"/>
                      <a:r>
                        <a:rPr kumimoji="0" lang="en-US" sz="1100" b="0" i="0" u="none" strike="noStrike" kern="1200" cap="none" spc="0" normalizeH="0" baseline="0" noProof="0">
                          <a:ln>
                            <a:noFill/>
                          </a:ln>
                          <a:solidFill>
                            <a:srgbClr val="000000"/>
                          </a:solidFill>
                          <a:effectLst/>
                          <a:uLnTx/>
                          <a:uFillTx/>
                          <a:latin typeface="Franklin Gothic Book"/>
                          <a:ea typeface="+mn-ea"/>
                          <a:cs typeface="+mn-cs"/>
                        </a:rPr>
                        <a:t>Golf</a:t>
                      </a:r>
                      <a:endParaRPr lang="en-US" sz="1100" b="0" i="0" u="none" strike="noStrike">
                        <a:solidFill>
                          <a:srgbClr val="000000"/>
                        </a:solidFill>
                        <a:effectLst/>
                        <a:latin typeface="+mn-lt"/>
                      </a:endParaRPr>
                    </a:p>
                  </a:txBody>
                  <a:tcPr marL="9525" marR="9525" marT="9525" marB="0" anchor="ctr">
                    <a:lnL>
                      <a:noFill/>
                    </a:lnL>
                    <a:lnR>
                      <a:noFill/>
                    </a:lnR>
                    <a:lnT>
                      <a:noFill/>
                    </a:lnT>
                    <a:lnB>
                      <a:noFill/>
                    </a:lnB>
                  </a:tcPr>
                </a:tc>
                <a:tc>
                  <a:txBody>
                    <a:bodyPr/>
                    <a:lstStyle/>
                    <a:p>
                      <a:pPr algn="ctr" fontAlgn="b"/>
                      <a:r>
                        <a:rPr lang="en-US" sz="1100" b="0" i="0" u="none" strike="noStrike">
                          <a:solidFill>
                            <a:srgbClr val="000000"/>
                          </a:solidFill>
                          <a:effectLst/>
                          <a:latin typeface="+mn-lt"/>
                        </a:rPr>
                        <a:t>Plymouth Meeting</a:t>
                      </a:r>
                    </a:p>
                  </a:txBody>
                  <a:tcPr marL="9525" marR="9525" marT="9525" marB="0" anchor="ctr">
                    <a:lnL>
                      <a:noFill/>
                    </a:lnL>
                    <a:lnR>
                      <a:noFill/>
                    </a:lnR>
                    <a:lnT>
                      <a:noFill/>
                    </a:lnT>
                    <a:lnB>
                      <a:noFill/>
                    </a:lnB>
                  </a:tcPr>
                </a:tc>
                <a:tc>
                  <a:txBody>
                    <a:bodyPr/>
                    <a:lstStyle/>
                    <a:p>
                      <a:pPr algn="ctr" fontAlgn="b"/>
                      <a:r>
                        <a:rPr lang="en-US" sz="1100" b="0" i="0" u="none" strike="noStrike">
                          <a:solidFill>
                            <a:srgbClr val="000000"/>
                          </a:solidFill>
                          <a:effectLst/>
                          <a:latin typeface="+mn-lt"/>
                        </a:rPr>
                        <a:t>18</a:t>
                      </a:r>
                    </a:p>
                  </a:txBody>
                  <a:tcPr marL="9525" marR="9525" marT="9525" marB="0" anchor="ctr">
                    <a:lnL>
                      <a:noFill/>
                    </a:lnL>
                    <a:lnR>
                      <a:noFill/>
                    </a:lnR>
                    <a:lnT>
                      <a:noFill/>
                    </a:lnT>
                    <a:lnB>
                      <a:noFill/>
                    </a:lnB>
                  </a:tcPr>
                </a:tc>
                <a:tc>
                  <a:txBody>
                    <a:bodyPr/>
                    <a:lstStyle/>
                    <a:p>
                      <a:pPr algn="ctr" fontAlgn="b"/>
                      <a:r>
                        <a:rPr lang="en-US" sz="1100" b="0" i="0" u="none" strike="noStrike">
                          <a:solidFill>
                            <a:srgbClr val="000000"/>
                          </a:solidFill>
                          <a:effectLst/>
                          <a:latin typeface="+mn-lt"/>
                        </a:rPr>
                        <a:t>72</a:t>
                      </a:r>
                    </a:p>
                  </a:txBody>
                  <a:tcPr marL="9525" marR="9525" marT="9525" marB="0" anchor="ctr">
                    <a:lnL>
                      <a:noFill/>
                    </a:lnL>
                    <a:lnR>
                      <a:noFill/>
                    </a:lnR>
                    <a:lnT>
                      <a:noFill/>
                    </a:lnT>
                    <a:lnB>
                      <a:noFill/>
                    </a:lnB>
                  </a:tcPr>
                </a:tc>
                <a:tc>
                  <a:txBody>
                    <a:bodyPr/>
                    <a:lstStyle/>
                    <a:p>
                      <a:pPr algn="ctr" fontAlgn="b"/>
                      <a:r>
                        <a:rPr lang="en-US" sz="1100" b="0" i="0" u="none" strike="noStrike">
                          <a:solidFill>
                            <a:srgbClr val="000000"/>
                          </a:solidFill>
                          <a:effectLst/>
                          <a:latin typeface="+mn-lt"/>
                        </a:rPr>
                        <a:t> 6,629 </a:t>
                      </a:r>
                    </a:p>
                  </a:txBody>
                  <a:tcPr marL="9525" marR="9525" marT="9525" marB="0" anchor="ctr">
                    <a:lnL>
                      <a:noFill/>
                    </a:lnL>
                    <a:lnR>
                      <a:noFill/>
                    </a:lnR>
                    <a:lnT>
                      <a:noFill/>
                    </a:lnT>
                    <a:lnB>
                      <a:noFill/>
                    </a:lnB>
                  </a:tcPr>
                </a:tc>
                <a:tc>
                  <a:txBody>
                    <a:bodyPr/>
                    <a:lstStyle/>
                    <a:p>
                      <a:pPr algn="ctr" fontAlgn="b"/>
                      <a:r>
                        <a:rPr lang="en-US" sz="1100" b="0" i="0" u="none" strike="noStrike">
                          <a:solidFill>
                            <a:srgbClr val="9C0006"/>
                          </a:solidFill>
                          <a:effectLst/>
                          <a:latin typeface="+mn-lt"/>
                        </a:rPr>
                        <a:t> Private</a:t>
                      </a:r>
                    </a:p>
                  </a:txBody>
                  <a:tcPr marL="9525" marR="9525" marT="9525" marB="0" anchor="ctr">
                    <a:lnL>
                      <a:noFill/>
                    </a:lnL>
                    <a:lnR>
                      <a:noFill/>
                    </a:lnR>
                    <a:lnT>
                      <a:noFill/>
                    </a:lnT>
                    <a:lnB>
                      <a:noFill/>
                    </a:lnB>
                    <a:solidFill>
                      <a:srgbClr val="FFC7CE"/>
                    </a:solidFill>
                  </a:tcPr>
                </a:tc>
                <a:extLst>
                  <a:ext uri="{0D108BD9-81ED-4DB2-BD59-A6C34878D82A}">
                    <a16:rowId xmlns:a16="http://schemas.microsoft.com/office/drawing/2014/main" val="1587625128"/>
                  </a:ext>
                </a:extLst>
              </a:tr>
              <a:tr h="232142">
                <a:tc>
                  <a:txBody>
                    <a:bodyPr/>
                    <a:lstStyle/>
                    <a:p>
                      <a:pPr algn="ctr" fontAlgn="b"/>
                      <a:r>
                        <a:rPr lang="en-US" sz="1100" b="0" i="0" u="none" strike="noStrike">
                          <a:solidFill>
                            <a:srgbClr val="000000"/>
                          </a:solidFill>
                          <a:effectLst/>
                          <a:latin typeface="+mn-lt"/>
                        </a:rPr>
                        <a:t>6.8</a:t>
                      </a:r>
                    </a:p>
                  </a:txBody>
                  <a:tcPr marL="9525" marR="9525" marT="9525" marB="0" anchor="ctr">
                    <a:lnL>
                      <a:noFill/>
                    </a:lnL>
                    <a:lnR>
                      <a:noFill/>
                    </a:lnR>
                    <a:lnT>
                      <a:noFill/>
                    </a:lnT>
                    <a:lnB>
                      <a:noFill/>
                    </a:lnB>
                    <a:solidFill>
                      <a:schemeClr val="bg1">
                        <a:lumMod val="95000"/>
                      </a:schemeClr>
                    </a:solidFill>
                  </a:tcPr>
                </a:tc>
                <a:tc>
                  <a:txBody>
                    <a:bodyPr/>
                    <a:lstStyle/>
                    <a:p>
                      <a:pPr algn="l" fontAlgn="b"/>
                      <a:r>
                        <a:rPr lang="en-US" sz="1100" b="0" i="0" u="none" strike="noStrike">
                          <a:solidFill>
                            <a:srgbClr val="000000"/>
                          </a:solidFill>
                          <a:effectLst/>
                          <a:latin typeface="+mn-lt"/>
                        </a:rPr>
                        <a:t>Old York Road Club</a:t>
                      </a:r>
                    </a:p>
                  </a:txBody>
                  <a:tcPr marL="9525" marR="9525" marT="9525" marB="0" anchor="ctr">
                    <a:lnL>
                      <a:noFill/>
                    </a:lnL>
                    <a:lnR>
                      <a:noFill/>
                    </a:lnR>
                    <a:lnT>
                      <a:noFill/>
                    </a:lnT>
                    <a:lnB>
                      <a:noFill/>
                    </a:lnB>
                    <a:solidFill>
                      <a:schemeClr val="bg1">
                        <a:lumMod val="95000"/>
                      </a:schemeClr>
                    </a:solidFill>
                  </a:tcPr>
                </a:tc>
                <a:tc>
                  <a:txBody>
                    <a:bodyPr/>
                    <a:lstStyle/>
                    <a:p>
                      <a:pPr algn="ctr" fontAlgn="b"/>
                      <a:r>
                        <a:rPr kumimoji="0" lang="en-US" sz="1100" b="0" i="0" u="none" strike="noStrike" kern="1200" cap="none" spc="0" normalizeH="0" baseline="0" noProof="0">
                          <a:ln>
                            <a:noFill/>
                          </a:ln>
                          <a:solidFill>
                            <a:srgbClr val="000000"/>
                          </a:solidFill>
                          <a:effectLst/>
                          <a:uLnTx/>
                          <a:uFillTx/>
                          <a:latin typeface="Franklin Gothic Book"/>
                          <a:ea typeface="+mn-ea"/>
                          <a:cs typeface="+mn-cs"/>
                        </a:rPr>
                        <a:t>Golf</a:t>
                      </a:r>
                      <a:endParaRPr lang="en-US" sz="1100" b="0" i="0" u="none" strike="noStrike">
                        <a:solidFill>
                          <a:srgbClr val="000000"/>
                        </a:solidFill>
                        <a:effectLst/>
                        <a:latin typeface="+mn-lt"/>
                      </a:endParaRPr>
                    </a:p>
                  </a:txBody>
                  <a:tcPr marL="9525" marR="9525" marT="9525"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Blue Bell</a:t>
                      </a:r>
                    </a:p>
                  </a:txBody>
                  <a:tcPr marL="9525" marR="9525" marT="9525"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18</a:t>
                      </a:r>
                    </a:p>
                  </a:txBody>
                  <a:tcPr marL="9525" marR="9525" marT="9525"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71</a:t>
                      </a:r>
                    </a:p>
                  </a:txBody>
                  <a:tcPr marL="9525" marR="9525" marT="9525"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 6,558 </a:t>
                      </a:r>
                    </a:p>
                  </a:txBody>
                  <a:tcPr marL="9525" marR="9525" marT="9525"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9C0006"/>
                          </a:solidFill>
                          <a:effectLst/>
                          <a:latin typeface="+mn-lt"/>
                        </a:rPr>
                        <a:t> Private</a:t>
                      </a:r>
                    </a:p>
                  </a:txBody>
                  <a:tcPr marL="9525" marR="9525" marT="9525" marB="0" anchor="ctr">
                    <a:lnL>
                      <a:noFill/>
                    </a:lnL>
                    <a:lnR>
                      <a:noFill/>
                    </a:lnR>
                    <a:lnT>
                      <a:noFill/>
                    </a:lnT>
                    <a:lnB>
                      <a:noFill/>
                    </a:lnB>
                    <a:solidFill>
                      <a:srgbClr val="FFC7CE"/>
                    </a:solidFill>
                  </a:tcPr>
                </a:tc>
                <a:extLst>
                  <a:ext uri="{0D108BD9-81ED-4DB2-BD59-A6C34878D82A}">
                    <a16:rowId xmlns:a16="http://schemas.microsoft.com/office/drawing/2014/main" val="357557535"/>
                  </a:ext>
                </a:extLst>
              </a:tr>
              <a:tr h="232142">
                <a:tc>
                  <a:txBody>
                    <a:bodyPr/>
                    <a:lstStyle/>
                    <a:p>
                      <a:pPr algn="ctr" fontAlgn="b"/>
                      <a:r>
                        <a:rPr lang="en-US" sz="1100" b="0" i="0" u="none" strike="noStrike">
                          <a:solidFill>
                            <a:srgbClr val="000000"/>
                          </a:solidFill>
                          <a:effectLst/>
                          <a:latin typeface="+mn-lt"/>
                        </a:rPr>
                        <a:t>6.9</a:t>
                      </a:r>
                    </a:p>
                  </a:txBody>
                  <a:tcPr marL="9525" marR="9525" marT="9525" marB="0" anchor="ctr">
                    <a:lnL>
                      <a:noFill/>
                    </a:lnL>
                    <a:lnR>
                      <a:noFill/>
                    </a:lnR>
                    <a:lnT>
                      <a:noFill/>
                    </a:lnT>
                    <a:lnB>
                      <a:noFill/>
                    </a:lnB>
                  </a:tcPr>
                </a:tc>
                <a:tc>
                  <a:txBody>
                    <a:bodyPr/>
                    <a:lstStyle/>
                    <a:p>
                      <a:pPr algn="l" fontAlgn="b"/>
                      <a:r>
                        <a:rPr lang="en-US" sz="1100" b="0" i="0" u="none" strike="noStrike">
                          <a:solidFill>
                            <a:srgbClr val="000000"/>
                          </a:solidFill>
                          <a:effectLst/>
                          <a:latin typeface="+mn-lt"/>
                        </a:rPr>
                        <a:t>Jefferson Golf Course</a:t>
                      </a:r>
                    </a:p>
                  </a:txBody>
                  <a:tcPr marL="9525" marR="9525" marT="9525" marB="0" anchor="ctr">
                    <a:lnL>
                      <a:noFill/>
                    </a:lnL>
                    <a:lnR>
                      <a:noFill/>
                    </a:lnR>
                    <a:lnT>
                      <a:noFill/>
                    </a:lnT>
                    <a:lnB>
                      <a:noFill/>
                    </a:lnB>
                  </a:tcPr>
                </a:tc>
                <a:tc>
                  <a:txBody>
                    <a:bodyPr/>
                    <a:lstStyle/>
                    <a:p>
                      <a:pPr algn="ctr" fontAlgn="b"/>
                      <a:r>
                        <a:rPr kumimoji="0" lang="en-US" sz="1100" b="0" i="0" u="none" strike="noStrike" kern="1200" cap="none" spc="0" normalizeH="0" baseline="0" noProof="0">
                          <a:ln>
                            <a:noFill/>
                          </a:ln>
                          <a:solidFill>
                            <a:srgbClr val="000000"/>
                          </a:solidFill>
                          <a:effectLst/>
                          <a:uLnTx/>
                          <a:uFillTx/>
                          <a:latin typeface="Franklin Gothic Book"/>
                          <a:ea typeface="+mn-ea"/>
                          <a:cs typeface="+mn-cs"/>
                        </a:rPr>
                        <a:t>Golf</a:t>
                      </a:r>
                      <a:endParaRPr lang="en-US" sz="1100" b="0" i="0" u="none" strike="noStrike">
                        <a:solidFill>
                          <a:srgbClr val="000000"/>
                        </a:solidFill>
                        <a:effectLst/>
                        <a:latin typeface="+mn-lt"/>
                      </a:endParaRPr>
                    </a:p>
                  </a:txBody>
                  <a:tcPr marL="9525" marR="9525" marT="9525" marB="0" anchor="ctr">
                    <a:lnL>
                      <a:noFill/>
                    </a:lnL>
                    <a:lnR>
                      <a:noFill/>
                    </a:lnR>
                    <a:lnT>
                      <a:noFill/>
                    </a:lnT>
                    <a:lnB>
                      <a:noFill/>
                    </a:lnB>
                  </a:tcPr>
                </a:tc>
                <a:tc>
                  <a:txBody>
                    <a:bodyPr/>
                    <a:lstStyle/>
                    <a:p>
                      <a:pPr algn="ctr" fontAlgn="b"/>
                      <a:r>
                        <a:rPr lang="en-US" sz="1100" b="0" i="0" u="none" strike="noStrike">
                          <a:solidFill>
                            <a:srgbClr val="000000"/>
                          </a:solidFill>
                          <a:effectLst/>
                          <a:latin typeface="+mn-lt"/>
                        </a:rPr>
                        <a:t>Norristown</a:t>
                      </a:r>
                    </a:p>
                  </a:txBody>
                  <a:tcPr marL="9525" marR="9525" marT="9525" marB="0" anchor="ctr">
                    <a:lnL>
                      <a:noFill/>
                    </a:lnL>
                    <a:lnR>
                      <a:noFill/>
                    </a:lnR>
                    <a:lnT>
                      <a:noFill/>
                    </a:lnT>
                    <a:lnB>
                      <a:noFill/>
                    </a:lnB>
                  </a:tcPr>
                </a:tc>
                <a:tc>
                  <a:txBody>
                    <a:bodyPr/>
                    <a:lstStyle/>
                    <a:p>
                      <a:pPr algn="ctr" fontAlgn="b"/>
                      <a:r>
                        <a:rPr lang="en-US" sz="1100" b="0" i="0" u="none" strike="noStrike">
                          <a:solidFill>
                            <a:srgbClr val="000000"/>
                          </a:solidFill>
                          <a:effectLst/>
                          <a:latin typeface="+mn-lt"/>
                        </a:rPr>
                        <a:t>18</a:t>
                      </a:r>
                    </a:p>
                  </a:txBody>
                  <a:tcPr marL="9525" marR="9525" marT="9525" marB="0" anchor="ctr">
                    <a:lnL>
                      <a:noFill/>
                    </a:lnL>
                    <a:lnR>
                      <a:noFill/>
                    </a:lnR>
                    <a:lnT>
                      <a:noFill/>
                    </a:lnT>
                    <a:lnB>
                      <a:noFill/>
                    </a:lnB>
                  </a:tcPr>
                </a:tc>
                <a:tc>
                  <a:txBody>
                    <a:bodyPr/>
                    <a:lstStyle/>
                    <a:p>
                      <a:pPr algn="ctr" fontAlgn="b"/>
                      <a:r>
                        <a:rPr lang="en-US" sz="1100" b="0" i="0" u="none" strike="noStrike">
                          <a:solidFill>
                            <a:srgbClr val="000000"/>
                          </a:solidFill>
                          <a:effectLst/>
                          <a:latin typeface="+mn-lt"/>
                        </a:rPr>
                        <a:t>70</a:t>
                      </a:r>
                    </a:p>
                  </a:txBody>
                  <a:tcPr marL="9525" marR="9525" marT="9525" marB="0" anchor="ctr">
                    <a:lnL>
                      <a:noFill/>
                    </a:lnL>
                    <a:lnR>
                      <a:noFill/>
                    </a:lnR>
                    <a:lnT>
                      <a:noFill/>
                    </a:lnT>
                    <a:lnB>
                      <a:noFill/>
                    </a:lnB>
                  </a:tcPr>
                </a:tc>
                <a:tc>
                  <a:txBody>
                    <a:bodyPr/>
                    <a:lstStyle/>
                    <a:p>
                      <a:pPr algn="ctr" fontAlgn="b"/>
                      <a:r>
                        <a:rPr lang="en-US" sz="1100" b="0" i="0" u="none" strike="noStrike">
                          <a:solidFill>
                            <a:srgbClr val="000000"/>
                          </a:solidFill>
                          <a:effectLst/>
                          <a:latin typeface="+mn-lt"/>
                        </a:rPr>
                        <a:t> 6,443 </a:t>
                      </a:r>
                    </a:p>
                  </a:txBody>
                  <a:tcPr marL="9525" marR="9525" marT="9525" marB="0" anchor="ctr">
                    <a:lnL>
                      <a:noFill/>
                    </a:lnL>
                    <a:lnR>
                      <a:noFill/>
                    </a:lnR>
                    <a:lnT>
                      <a:noFill/>
                    </a:lnT>
                    <a:lnB>
                      <a:noFill/>
                    </a:lnB>
                  </a:tcPr>
                </a:tc>
                <a:tc>
                  <a:txBody>
                    <a:bodyPr/>
                    <a:lstStyle/>
                    <a:p>
                      <a:pPr algn="ctr" fontAlgn="b"/>
                      <a:r>
                        <a:rPr lang="en-US" sz="1100" b="0" i="0" u="none" strike="noStrike">
                          <a:solidFill>
                            <a:srgbClr val="006100"/>
                          </a:solidFill>
                          <a:effectLst/>
                          <a:latin typeface="+mn-lt"/>
                        </a:rPr>
                        <a:t> Public</a:t>
                      </a:r>
                    </a:p>
                  </a:txBody>
                  <a:tcPr marL="9525" marR="9525" marT="9525" marB="0" anchor="ctr">
                    <a:lnL>
                      <a:noFill/>
                    </a:lnL>
                    <a:lnR>
                      <a:noFill/>
                    </a:lnR>
                    <a:lnT>
                      <a:noFill/>
                    </a:lnT>
                    <a:lnB>
                      <a:noFill/>
                    </a:lnB>
                    <a:solidFill>
                      <a:srgbClr val="C6EFCE"/>
                    </a:solidFill>
                  </a:tcPr>
                </a:tc>
                <a:extLst>
                  <a:ext uri="{0D108BD9-81ED-4DB2-BD59-A6C34878D82A}">
                    <a16:rowId xmlns:a16="http://schemas.microsoft.com/office/drawing/2014/main" val="4189515399"/>
                  </a:ext>
                </a:extLst>
              </a:tr>
              <a:tr h="232142">
                <a:tc>
                  <a:txBody>
                    <a:bodyPr/>
                    <a:lstStyle/>
                    <a:p>
                      <a:pPr algn="ctr" fontAlgn="b"/>
                      <a:r>
                        <a:rPr lang="en-US" sz="1100" b="0" i="0" u="none" strike="noStrike">
                          <a:solidFill>
                            <a:srgbClr val="000000"/>
                          </a:solidFill>
                          <a:effectLst/>
                          <a:latin typeface="+mn-lt"/>
                        </a:rPr>
                        <a:t>7.4</a:t>
                      </a:r>
                    </a:p>
                  </a:txBody>
                  <a:tcPr marL="9525" marR="9525" marT="9525" marB="0" anchor="ctr">
                    <a:lnL>
                      <a:noFill/>
                    </a:lnL>
                    <a:lnR>
                      <a:noFill/>
                    </a:lnR>
                    <a:lnT>
                      <a:noFill/>
                    </a:lnT>
                    <a:lnB>
                      <a:noFill/>
                    </a:lnB>
                    <a:solidFill>
                      <a:schemeClr val="bg1">
                        <a:lumMod val="95000"/>
                      </a:schemeClr>
                    </a:solidFill>
                  </a:tcPr>
                </a:tc>
                <a:tc>
                  <a:txBody>
                    <a:bodyPr/>
                    <a:lstStyle/>
                    <a:p>
                      <a:pPr algn="l" fontAlgn="b"/>
                      <a:r>
                        <a:rPr lang="en-US" sz="1100" b="0" i="0" u="none" strike="noStrike">
                          <a:solidFill>
                            <a:srgbClr val="000000"/>
                          </a:solidFill>
                          <a:effectLst/>
                          <a:latin typeface="+mn-lt"/>
                        </a:rPr>
                        <a:t>Gulph Mills Golf Club</a:t>
                      </a:r>
                    </a:p>
                  </a:txBody>
                  <a:tcPr marL="9525" marR="9525" marT="9525" marB="0" anchor="ctr">
                    <a:lnL>
                      <a:noFill/>
                    </a:lnL>
                    <a:lnR>
                      <a:noFill/>
                    </a:lnR>
                    <a:lnT>
                      <a:noFill/>
                    </a:lnT>
                    <a:lnB>
                      <a:noFill/>
                    </a:lnB>
                    <a:solidFill>
                      <a:schemeClr val="bg1">
                        <a:lumMod val="95000"/>
                      </a:schemeClr>
                    </a:solidFill>
                  </a:tcPr>
                </a:tc>
                <a:tc>
                  <a:txBody>
                    <a:bodyPr/>
                    <a:lstStyle/>
                    <a:p>
                      <a:pPr algn="ctr" fontAlgn="b"/>
                      <a:r>
                        <a:rPr kumimoji="0" lang="en-US" sz="1100" b="0" i="0" u="none" strike="noStrike" kern="1200" cap="none" spc="0" normalizeH="0" baseline="0" noProof="0">
                          <a:ln>
                            <a:noFill/>
                          </a:ln>
                          <a:solidFill>
                            <a:srgbClr val="000000"/>
                          </a:solidFill>
                          <a:effectLst/>
                          <a:uLnTx/>
                          <a:uFillTx/>
                          <a:latin typeface="Franklin Gothic Book"/>
                          <a:ea typeface="+mn-ea"/>
                          <a:cs typeface="+mn-cs"/>
                        </a:rPr>
                        <a:t>Golf</a:t>
                      </a:r>
                      <a:endParaRPr lang="en-US" sz="1100" b="0" i="0" u="none" strike="noStrike">
                        <a:solidFill>
                          <a:srgbClr val="000000"/>
                        </a:solidFill>
                        <a:effectLst/>
                        <a:latin typeface="+mn-lt"/>
                      </a:endParaRPr>
                    </a:p>
                  </a:txBody>
                  <a:tcPr marL="9525" marR="9525" marT="9525"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King of Prussia</a:t>
                      </a:r>
                    </a:p>
                  </a:txBody>
                  <a:tcPr marL="9525" marR="9525" marT="9525"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18</a:t>
                      </a:r>
                    </a:p>
                  </a:txBody>
                  <a:tcPr marL="9525" marR="9525" marT="9525"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71</a:t>
                      </a:r>
                    </a:p>
                  </a:txBody>
                  <a:tcPr marL="9525" marR="9525" marT="9525"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 6,289 </a:t>
                      </a:r>
                    </a:p>
                  </a:txBody>
                  <a:tcPr marL="9525" marR="9525" marT="9525"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9C0006"/>
                          </a:solidFill>
                          <a:effectLst/>
                          <a:latin typeface="+mn-lt"/>
                        </a:rPr>
                        <a:t> Private</a:t>
                      </a:r>
                    </a:p>
                  </a:txBody>
                  <a:tcPr marL="9525" marR="9525" marT="9525" marB="0" anchor="ctr">
                    <a:lnL>
                      <a:noFill/>
                    </a:lnL>
                    <a:lnR>
                      <a:noFill/>
                    </a:lnR>
                    <a:lnT>
                      <a:noFill/>
                    </a:lnT>
                    <a:lnB>
                      <a:noFill/>
                    </a:lnB>
                    <a:solidFill>
                      <a:srgbClr val="FFC7CE"/>
                    </a:solidFill>
                  </a:tcPr>
                </a:tc>
                <a:extLst>
                  <a:ext uri="{0D108BD9-81ED-4DB2-BD59-A6C34878D82A}">
                    <a16:rowId xmlns:a16="http://schemas.microsoft.com/office/drawing/2014/main" val="3084695023"/>
                  </a:ext>
                </a:extLst>
              </a:tr>
              <a:tr h="232142">
                <a:tc>
                  <a:txBody>
                    <a:bodyPr/>
                    <a:lstStyle/>
                    <a:p>
                      <a:pPr algn="ctr" fontAlgn="b"/>
                      <a:r>
                        <a:rPr lang="en-US" sz="1100" b="0" i="0" u="none" strike="noStrike">
                          <a:solidFill>
                            <a:srgbClr val="000000"/>
                          </a:solidFill>
                          <a:effectLst/>
                          <a:latin typeface="+mn-lt"/>
                        </a:rPr>
                        <a:t>7.4</a:t>
                      </a:r>
                    </a:p>
                  </a:txBody>
                  <a:tcPr marL="9525" marR="9525" marT="9525" marB="0" anchor="ctr">
                    <a:lnL>
                      <a:noFill/>
                    </a:lnL>
                    <a:lnR>
                      <a:noFill/>
                    </a:lnR>
                    <a:lnT>
                      <a:noFill/>
                    </a:lnT>
                    <a:lnB>
                      <a:noFill/>
                    </a:lnB>
                  </a:tcPr>
                </a:tc>
                <a:tc>
                  <a:txBody>
                    <a:bodyPr/>
                    <a:lstStyle/>
                    <a:p>
                      <a:pPr algn="l" fontAlgn="b"/>
                      <a:r>
                        <a:rPr lang="en-US" sz="1100" b="0" i="0" u="none" strike="noStrike">
                          <a:solidFill>
                            <a:srgbClr val="000000"/>
                          </a:solidFill>
                          <a:effectLst/>
                          <a:latin typeface="+mn-lt"/>
                        </a:rPr>
                        <a:t>Worcester Golf Club</a:t>
                      </a:r>
                    </a:p>
                  </a:txBody>
                  <a:tcPr marL="9525" marR="9525" marT="9525" marB="0" anchor="ctr">
                    <a:lnL>
                      <a:noFill/>
                    </a:lnL>
                    <a:lnR>
                      <a:noFill/>
                    </a:lnR>
                    <a:lnT>
                      <a:noFill/>
                    </a:lnT>
                    <a:lnB>
                      <a:noFill/>
                    </a:lnB>
                  </a:tcPr>
                </a:tc>
                <a:tc>
                  <a:txBody>
                    <a:bodyPr/>
                    <a:lstStyle/>
                    <a:p>
                      <a:pPr algn="ctr" fontAlgn="b"/>
                      <a:r>
                        <a:rPr kumimoji="0" lang="en-US" sz="1100" b="0" i="0" u="none" strike="noStrike" kern="1200" cap="none" spc="0" normalizeH="0" baseline="0" noProof="0">
                          <a:ln>
                            <a:noFill/>
                          </a:ln>
                          <a:solidFill>
                            <a:srgbClr val="000000"/>
                          </a:solidFill>
                          <a:effectLst/>
                          <a:uLnTx/>
                          <a:uFillTx/>
                          <a:latin typeface="Franklin Gothic Book"/>
                          <a:ea typeface="+mn-ea"/>
                          <a:cs typeface="+mn-cs"/>
                        </a:rPr>
                        <a:t>Golf</a:t>
                      </a:r>
                      <a:endParaRPr lang="en-US" sz="1100" b="0" i="0" u="none" strike="noStrike">
                        <a:solidFill>
                          <a:srgbClr val="000000"/>
                        </a:solidFill>
                        <a:effectLst/>
                        <a:latin typeface="+mn-lt"/>
                      </a:endParaRPr>
                    </a:p>
                  </a:txBody>
                  <a:tcPr marL="9525" marR="9525" marT="9525" marB="0" anchor="ctr">
                    <a:lnL>
                      <a:noFill/>
                    </a:lnL>
                    <a:lnR>
                      <a:noFill/>
                    </a:lnR>
                    <a:lnT>
                      <a:noFill/>
                    </a:lnT>
                    <a:lnB>
                      <a:noFill/>
                    </a:lnB>
                  </a:tcPr>
                </a:tc>
                <a:tc>
                  <a:txBody>
                    <a:bodyPr/>
                    <a:lstStyle/>
                    <a:p>
                      <a:pPr algn="ctr" fontAlgn="b"/>
                      <a:r>
                        <a:rPr lang="en-US" sz="1100" b="0" i="0" u="none" strike="noStrike">
                          <a:solidFill>
                            <a:srgbClr val="000000"/>
                          </a:solidFill>
                          <a:effectLst/>
                          <a:latin typeface="+mn-lt"/>
                        </a:rPr>
                        <a:t>East Norriton</a:t>
                      </a:r>
                    </a:p>
                  </a:txBody>
                  <a:tcPr marL="9525" marR="9525" marT="9525" marB="0" anchor="ctr">
                    <a:lnL>
                      <a:noFill/>
                    </a:lnL>
                    <a:lnR>
                      <a:noFill/>
                    </a:lnR>
                    <a:lnT>
                      <a:noFill/>
                    </a:lnT>
                    <a:lnB>
                      <a:noFill/>
                    </a:lnB>
                  </a:tcPr>
                </a:tc>
                <a:tc>
                  <a:txBody>
                    <a:bodyPr/>
                    <a:lstStyle/>
                    <a:p>
                      <a:pPr algn="ctr" fontAlgn="b"/>
                      <a:r>
                        <a:rPr lang="en-US" sz="1100" b="0" i="0" u="none" strike="noStrike">
                          <a:solidFill>
                            <a:srgbClr val="000000"/>
                          </a:solidFill>
                          <a:effectLst/>
                          <a:latin typeface="+mn-lt"/>
                        </a:rPr>
                        <a:t>9</a:t>
                      </a:r>
                    </a:p>
                  </a:txBody>
                  <a:tcPr marL="9525" marR="9525" marT="9525" marB="0" anchor="ctr">
                    <a:lnL>
                      <a:noFill/>
                    </a:lnL>
                    <a:lnR>
                      <a:noFill/>
                    </a:lnR>
                    <a:lnT>
                      <a:noFill/>
                    </a:lnT>
                    <a:lnB>
                      <a:noFill/>
                    </a:lnB>
                  </a:tcPr>
                </a:tc>
                <a:tc>
                  <a:txBody>
                    <a:bodyPr/>
                    <a:lstStyle/>
                    <a:p>
                      <a:pPr algn="ctr" fontAlgn="b"/>
                      <a:r>
                        <a:rPr lang="en-US" sz="1100" b="0" i="0" u="none" strike="noStrike">
                          <a:solidFill>
                            <a:srgbClr val="000000"/>
                          </a:solidFill>
                          <a:effectLst/>
                          <a:latin typeface="+mn-lt"/>
                        </a:rPr>
                        <a:t>35</a:t>
                      </a:r>
                    </a:p>
                  </a:txBody>
                  <a:tcPr marL="9525" marR="9525" marT="9525" marB="0" anchor="ctr">
                    <a:lnL>
                      <a:noFill/>
                    </a:lnL>
                    <a:lnR>
                      <a:noFill/>
                    </a:lnR>
                    <a:lnT>
                      <a:noFill/>
                    </a:lnT>
                    <a:lnB>
                      <a:noFill/>
                    </a:lnB>
                  </a:tcPr>
                </a:tc>
                <a:tc>
                  <a:txBody>
                    <a:bodyPr/>
                    <a:lstStyle/>
                    <a:p>
                      <a:pPr algn="ctr" fontAlgn="b"/>
                      <a:r>
                        <a:rPr lang="en-US" sz="1100" b="0" i="0" u="none" strike="noStrike">
                          <a:solidFill>
                            <a:srgbClr val="000000"/>
                          </a:solidFill>
                          <a:effectLst/>
                          <a:latin typeface="+mn-lt"/>
                        </a:rPr>
                        <a:t> 3,047 </a:t>
                      </a:r>
                    </a:p>
                  </a:txBody>
                  <a:tcPr marL="9525" marR="9525" marT="9525" marB="0" anchor="ctr">
                    <a:lnL>
                      <a:noFill/>
                    </a:lnL>
                    <a:lnR>
                      <a:noFill/>
                    </a:lnR>
                    <a:lnT>
                      <a:noFill/>
                    </a:lnT>
                    <a:lnB>
                      <a:noFill/>
                    </a:lnB>
                  </a:tcPr>
                </a:tc>
                <a:tc>
                  <a:txBody>
                    <a:bodyPr/>
                    <a:lstStyle/>
                    <a:p>
                      <a:pPr algn="ctr" fontAlgn="b"/>
                      <a:r>
                        <a:rPr lang="en-US" sz="1100" b="0" i="0" u="none" strike="noStrike">
                          <a:solidFill>
                            <a:srgbClr val="006100"/>
                          </a:solidFill>
                          <a:effectLst/>
                          <a:latin typeface="+mn-lt"/>
                        </a:rPr>
                        <a:t> Public</a:t>
                      </a:r>
                    </a:p>
                  </a:txBody>
                  <a:tcPr marL="9525" marR="9525" marT="9525" marB="0" anchor="ctr">
                    <a:lnL>
                      <a:noFill/>
                    </a:lnL>
                    <a:lnR>
                      <a:noFill/>
                    </a:lnR>
                    <a:lnT>
                      <a:noFill/>
                    </a:lnT>
                    <a:lnB>
                      <a:noFill/>
                    </a:lnB>
                    <a:solidFill>
                      <a:srgbClr val="C6EFCE"/>
                    </a:solidFill>
                  </a:tcPr>
                </a:tc>
                <a:extLst>
                  <a:ext uri="{0D108BD9-81ED-4DB2-BD59-A6C34878D82A}">
                    <a16:rowId xmlns:a16="http://schemas.microsoft.com/office/drawing/2014/main" val="4003903563"/>
                  </a:ext>
                </a:extLst>
              </a:tr>
              <a:tr h="232142">
                <a:tc>
                  <a:txBody>
                    <a:bodyPr/>
                    <a:lstStyle/>
                    <a:p>
                      <a:pPr algn="ctr" fontAlgn="b"/>
                      <a:r>
                        <a:rPr lang="en-US" sz="1100" b="0" i="0" u="none" strike="noStrike">
                          <a:solidFill>
                            <a:srgbClr val="000000"/>
                          </a:solidFill>
                          <a:effectLst/>
                          <a:latin typeface="+mn-lt"/>
                        </a:rPr>
                        <a:t>7.6</a:t>
                      </a:r>
                    </a:p>
                  </a:txBody>
                  <a:tcPr marL="9525" marR="9525" marT="9525" marB="0" anchor="ctr">
                    <a:lnL>
                      <a:noFill/>
                    </a:lnL>
                    <a:lnR>
                      <a:noFill/>
                    </a:lnR>
                    <a:lnT>
                      <a:noFill/>
                    </a:lnT>
                    <a:lnB>
                      <a:noFill/>
                    </a:lnB>
                    <a:solidFill>
                      <a:schemeClr val="bg1">
                        <a:lumMod val="95000"/>
                      </a:schemeClr>
                    </a:solidFill>
                  </a:tcPr>
                </a:tc>
                <a:tc>
                  <a:txBody>
                    <a:bodyPr/>
                    <a:lstStyle/>
                    <a:p>
                      <a:pPr algn="l" fontAlgn="b"/>
                      <a:r>
                        <a:rPr lang="en-US" sz="1100" b="0" i="0" u="none" strike="noStrike">
                          <a:solidFill>
                            <a:srgbClr val="000000"/>
                          </a:solidFill>
                          <a:effectLst/>
                          <a:latin typeface="+mn-lt"/>
                        </a:rPr>
                        <a:t>Skippack Golf Club</a:t>
                      </a:r>
                    </a:p>
                  </a:txBody>
                  <a:tcPr marL="9525" marR="9525" marT="9525" marB="0" anchor="ctr">
                    <a:lnL>
                      <a:noFill/>
                    </a:lnL>
                    <a:lnR>
                      <a:noFill/>
                    </a:lnR>
                    <a:lnT>
                      <a:noFill/>
                    </a:lnT>
                    <a:lnB>
                      <a:noFill/>
                    </a:lnB>
                    <a:solidFill>
                      <a:schemeClr val="bg1">
                        <a:lumMod val="95000"/>
                      </a:schemeClr>
                    </a:solidFill>
                  </a:tcPr>
                </a:tc>
                <a:tc>
                  <a:txBody>
                    <a:bodyPr/>
                    <a:lstStyle/>
                    <a:p>
                      <a:pPr algn="ctr" fontAlgn="b"/>
                      <a:r>
                        <a:rPr kumimoji="0" lang="en-US" sz="1100" b="0" i="0" u="none" strike="noStrike" kern="1200" cap="none" spc="0" normalizeH="0" baseline="0" noProof="0">
                          <a:ln>
                            <a:noFill/>
                          </a:ln>
                          <a:solidFill>
                            <a:srgbClr val="000000"/>
                          </a:solidFill>
                          <a:effectLst/>
                          <a:uLnTx/>
                          <a:uFillTx/>
                          <a:latin typeface="Franklin Gothic Book"/>
                          <a:ea typeface="+mn-ea"/>
                          <a:cs typeface="+mn-cs"/>
                        </a:rPr>
                        <a:t>Golf</a:t>
                      </a:r>
                      <a:endParaRPr lang="en-US" sz="1100" b="0" i="0" u="none" strike="noStrike">
                        <a:solidFill>
                          <a:srgbClr val="000000"/>
                        </a:solidFill>
                        <a:effectLst/>
                        <a:latin typeface="+mn-lt"/>
                      </a:endParaRPr>
                    </a:p>
                  </a:txBody>
                  <a:tcPr marL="9525" marR="9525" marT="9525"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Skippack</a:t>
                      </a:r>
                    </a:p>
                  </a:txBody>
                  <a:tcPr marL="9525" marR="9525" marT="9525"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18</a:t>
                      </a:r>
                    </a:p>
                  </a:txBody>
                  <a:tcPr marL="9525" marR="9525" marT="9525"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70</a:t>
                      </a:r>
                    </a:p>
                  </a:txBody>
                  <a:tcPr marL="9525" marR="9525" marT="9525"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 6,007 </a:t>
                      </a:r>
                    </a:p>
                  </a:txBody>
                  <a:tcPr marL="9525" marR="9525" marT="9525"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6100"/>
                          </a:solidFill>
                          <a:effectLst/>
                          <a:latin typeface="+mn-lt"/>
                        </a:rPr>
                        <a:t> Public</a:t>
                      </a:r>
                    </a:p>
                  </a:txBody>
                  <a:tcPr marL="9525" marR="9525" marT="9525" marB="0" anchor="ctr">
                    <a:lnL>
                      <a:noFill/>
                    </a:lnL>
                    <a:lnR>
                      <a:noFill/>
                    </a:lnR>
                    <a:lnT>
                      <a:noFill/>
                    </a:lnT>
                    <a:lnB>
                      <a:noFill/>
                    </a:lnB>
                    <a:solidFill>
                      <a:srgbClr val="C6EFCE"/>
                    </a:solidFill>
                  </a:tcPr>
                </a:tc>
                <a:extLst>
                  <a:ext uri="{0D108BD9-81ED-4DB2-BD59-A6C34878D82A}">
                    <a16:rowId xmlns:a16="http://schemas.microsoft.com/office/drawing/2014/main" val="987821717"/>
                  </a:ext>
                </a:extLst>
              </a:tr>
              <a:tr h="232142">
                <a:tc>
                  <a:txBody>
                    <a:bodyPr/>
                    <a:lstStyle/>
                    <a:p>
                      <a:pPr algn="ctr" fontAlgn="b"/>
                      <a:r>
                        <a:rPr lang="en-US" sz="1100" b="0" i="0" u="none" strike="noStrike">
                          <a:solidFill>
                            <a:srgbClr val="000000"/>
                          </a:solidFill>
                          <a:effectLst/>
                          <a:latin typeface="+mn-lt"/>
                        </a:rPr>
                        <a:t>9.8</a:t>
                      </a:r>
                    </a:p>
                  </a:txBody>
                  <a:tcPr marL="9525" marR="9525" marT="9525" marB="0" anchor="ctr">
                    <a:lnL>
                      <a:noFill/>
                    </a:lnL>
                    <a:lnR>
                      <a:noFill/>
                    </a:lnR>
                    <a:lnT>
                      <a:noFill/>
                    </a:lnT>
                    <a:lnB>
                      <a:noFill/>
                    </a:lnB>
                  </a:tcPr>
                </a:tc>
                <a:tc>
                  <a:txBody>
                    <a:bodyPr/>
                    <a:lstStyle/>
                    <a:p>
                      <a:pPr algn="l" fontAlgn="b"/>
                      <a:r>
                        <a:rPr lang="en-US" sz="1100" b="0" i="0" u="none" strike="noStrike">
                          <a:solidFill>
                            <a:srgbClr val="000000"/>
                          </a:solidFill>
                          <a:effectLst/>
                          <a:latin typeface="+mn-lt"/>
                        </a:rPr>
                        <a:t>Flourtown Country Club</a:t>
                      </a:r>
                    </a:p>
                  </a:txBody>
                  <a:tcPr marL="9525" marR="9525" marT="9525" marB="0" anchor="ctr">
                    <a:lnL>
                      <a:noFill/>
                    </a:lnL>
                    <a:lnR>
                      <a:noFill/>
                    </a:lnR>
                    <a:lnT>
                      <a:noFill/>
                    </a:lnT>
                    <a:lnB>
                      <a:noFill/>
                    </a:lnB>
                  </a:tcPr>
                </a:tc>
                <a:tc>
                  <a:txBody>
                    <a:bodyPr/>
                    <a:lstStyle/>
                    <a:p>
                      <a:pPr algn="ctr" fontAlgn="b"/>
                      <a:r>
                        <a:rPr kumimoji="0" lang="en-US" sz="1100" b="0" i="0" u="none" strike="noStrike" kern="1200" cap="none" spc="0" normalizeH="0" baseline="0" noProof="0">
                          <a:ln>
                            <a:noFill/>
                          </a:ln>
                          <a:solidFill>
                            <a:srgbClr val="000000"/>
                          </a:solidFill>
                          <a:effectLst/>
                          <a:uLnTx/>
                          <a:uFillTx/>
                          <a:latin typeface="Franklin Gothic Book"/>
                          <a:ea typeface="+mn-ea"/>
                          <a:cs typeface="+mn-cs"/>
                        </a:rPr>
                        <a:t>Golf</a:t>
                      </a:r>
                      <a:endParaRPr lang="en-US" sz="1100" b="0" i="0" u="none" strike="noStrike">
                        <a:solidFill>
                          <a:srgbClr val="000000"/>
                        </a:solidFill>
                        <a:effectLst/>
                        <a:latin typeface="+mn-lt"/>
                      </a:endParaRPr>
                    </a:p>
                  </a:txBody>
                  <a:tcPr marL="9525" marR="9525" marT="9525" marB="0" anchor="ctr">
                    <a:lnL>
                      <a:noFill/>
                    </a:lnL>
                    <a:lnR>
                      <a:noFill/>
                    </a:lnR>
                    <a:lnT>
                      <a:noFill/>
                    </a:lnT>
                    <a:lnB>
                      <a:noFill/>
                    </a:lnB>
                  </a:tcPr>
                </a:tc>
                <a:tc>
                  <a:txBody>
                    <a:bodyPr/>
                    <a:lstStyle/>
                    <a:p>
                      <a:pPr algn="ctr" fontAlgn="b"/>
                      <a:r>
                        <a:rPr lang="en-US" sz="1100" b="0" i="0" u="none" strike="noStrike">
                          <a:solidFill>
                            <a:srgbClr val="000000"/>
                          </a:solidFill>
                          <a:effectLst/>
                          <a:latin typeface="+mn-lt"/>
                        </a:rPr>
                        <a:t>Flourtown</a:t>
                      </a:r>
                    </a:p>
                  </a:txBody>
                  <a:tcPr marL="9525" marR="9525" marT="9525" marB="0" anchor="ctr">
                    <a:lnL>
                      <a:noFill/>
                    </a:lnL>
                    <a:lnR>
                      <a:noFill/>
                    </a:lnR>
                    <a:lnT>
                      <a:noFill/>
                    </a:lnT>
                    <a:lnB>
                      <a:noFill/>
                    </a:lnB>
                  </a:tcPr>
                </a:tc>
                <a:tc>
                  <a:txBody>
                    <a:bodyPr/>
                    <a:lstStyle/>
                    <a:p>
                      <a:pPr algn="ctr" fontAlgn="b"/>
                      <a:r>
                        <a:rPr lang="en-US" sz="1100" b="0" i="0" u="none" strike="noStrike">
                          <a:solidFill>
                            <a:srgbClr val="000000"/>
                          </a:solidFill>
                          <a:effectLst/>
                          <a:latin typeface="+mn-lt"/>
                        </a:rPr>
                        <a:t>9</a:t>
                      </a:r>
                    </a:p>
                  </a:txBody>
                  <a:tcPr marL="9525" marR="9525" marT="9525" marB="0" anchor="ctr">
                    <a:lnL>
                      <a:noFill/>
                    </a:lnL>
                    <a:lnR>
                      <a:noFill/>
                    </a:lnR>
                    <a:lnT>
                      <a:noFill/>
                    </a:lnT>
                    <a:lnB>
                      <a:noFill/>
                    </a:lnB>
                  </a:tcPr>
                </a:tc>
                <a:tc>
                  <a:txBody>
                    <a:bodyPr/>
                    <a:lstStyle/>
                    <a:p>
                      <a:pPr algn="ctr" fontAlgn="b"/>
                      <a:r>
                        <a:rPr lang="en-US" sz="1100" b="0" i="0" u="none" strike="noStrike">
                          <a:solidFill>
                            <a:srgbClr val="000000"/>
                          </a:solidFill>
                          <a:effectLst/>
                          <a:latin typeface="+mn-lt"/>
                        </a:rPr>
                        <a:t>35</a:t>
                      </a:r>
                    </a:p>
                  </a:txBody>
                  <a:tcPr marL="9525" marR="9525" marT="9525" marB="0" anchor="ctr">
                    <a:lnL>
                      <a:noFill/>
                    </a:lnL>
                    <a:lnR>
                      <a:noFill/>
                    </a:lnR>
                    <a:lnT>
                      <a:noFill/>
                    </a:lnT>
                    <a:lnB>
                      <a:noFill/>
                    </a:lnB>
                  </a:tcPr>
                </a:tc>
                <a:tc>
                  <a:txBody>
                    <a:bodyPr/>
                    <a:lstStyle/>
                    <a:p>
                      <a:pPr algn="ctr" fontAlgn="b"/>
                      <a:r>
                        <a:rPr lang="en-US" sz="1100" b="0" i="0" u="none" strike="noStrike">
                          <a:solidFill>
                            <a:srgbClr val="000000"/>
                          </a:solidFill>
                          <a:effectLst/>
                          <a:latin typeface="+mn-lt"/>
                        </a:rPr>
                        <a:t> 2,884 </a:t>
                      </a:r>
                    </a:p>
                  </a:txBody>
                  <a:tcPr marL="9525" marR="9525" marT="9525" marB="0" anchor="ctr">
                    <a:lnL>
                      <a:noFill/>
                    </a:lnL>
                    <a:lnR>
                      <a:noFill/>
                    </a:lnR>
                    <a:lnT>
                      <a:noFill/>
                    </a:lnT>
                    <a:lnB>
                      <a:noFill/>
                    </a:lnB>
                  </a:tcPr>
                </a:tc>
                <a:tc>
                  <a:txBody>
                    <a:bodyPr/>
                    <a:lstStyle/>
                    <a:p>
                      <a:pPr algn="ctr" fontAlgn="b"/>
                      <a:r>
                        <a:rPr lang="en-US" sz="1100" b="0" i="0" u="none" strike="noStrike">
                          <a:solidFill>
                            <a:srgbClr val="9C0006"/>
                          </a:solidFill>
                          <a:effectLst/>
                          <a:latin typeface="+mn-lt"/>
                        </a:rPr>
                        <a:t> Private</a:t>
                      </a:r>
                    </a:p>
                  </a:txBody>
                  <a:tcPr marL="9525" marR="9525" marT="9525" marB="0" anchor="ctr">
                    <a:lnL>
                      <a:noFill/>
                    </a:lnL>
                    <a:lnR>
                      <a:noFill/>
                    </a:lnR>
                    <a:lnT>
                      <a:noFill/>
                    </a:lnT>
                    <a:lnB>
                      <a:noFill/>
                    </a:lnB>
                    <a:solidFill>
                      <a:srgbClr val="FFC7CE"/>
                    </a:solidFill>
                  </a:tcPr>
                </a:tc>
                <a:extLst>
                  <a:ext uri="{0D108BD9-81ED-4DB2-BD59-A6C34878D82A}">
                    <a16:rowId xmlns:a16="http://schemas.microsoft.com/office/drawing/2014/main" val="823077094"/>
                  </a:ext>
                </a:extLst>
              </a:tr>
              <a:tr h="232142">
                <a:tc>
                  <a:txBody>
                    <a:bodyPr/>
                    <a:lstStyle/>
                    <a:p>
                      <a:pPr algn="ctr" fontAlgn="b"/>
                      <a:r>
                        <a:rPr lang="en-US" sz="1100" b="0" i="0" u="none" strike="noStrike">
                          <a:solidFill>
                            <a:srgbClr val="000000"/>
                          </a:solidFill>
                          <a:effectLst/>
                          <a:latin typeface="+mn-lt"/>
                        </a:rPr>
                        <a:t>11.8</a:t>
                      </a:r>
                    </a:p>
                  </a:txBody>
                  <a:tcPr marL="9525" marR="9525" marT="9525" marB="0" anchor="ctr">
                    <a:lnL>
                      <a:noFill/>
                    </a:lnL>
                    <a:lnR>
                      <a:noFill/>
                    </a:lnR>
                    <a:lnT>
                      <a:noFill/>
                    </a:lnT>
                    <a:lnB>
                      <a:noFill/>
                    </a:lnB>
                    <a:solidFill>
                      <a:schemeClr val="bg1">
                        <a:lumMod val="95000"/>
                      </a:schemeClr>
                    </a:solidFill>
                  </a:tcPr>
                </a:tc>
                <a:tc>
                  <a:txBody>
                    <a:bodyPr/>
                    <a:lstStyle/>
                    <a:p>
                      <a:pPr algn="l" fontAlgn="b"/>
                      <a:r>
                        <a:rPr lang="en-US" sz="1100" b="0" i="0" u="none" strike="noStrike">
                          <a:solidFill>
                            <a:srgbClr val="000000"/>
                          </a:solidFill>
                          <a:effectLst/>
                          <a:latin typeface="+mn-lt"/>
                        </a:rPr>
                        <a:t>Sandy Run Country Club</a:t>
                      </a:r>
                    </a:p>
                  </a:txBody>
                  <a:tcPr marL="9525" marR="9525" marT="9525" marB="0" anchor="ctr">
                    <a:lnL>
                      <a:noFill/>
                    </a:lnL>
                    <a:lnR>
                      <a:noFill/>
                    </a:lnR>
                    <a:lnT>
                      <a:noFill/>
                    </a:lnT>
                    <a:lnB>
                      <a:noFill/>
                    </a:lnB>
                    <a:solidFill>
                      <a:schemeClr val="bg1">
                        <a:lumMod val="95000"/>
                      </a:schemeClr>
                    </a:solidFill>
                  </a:tcPr>
                </a:tc>
                <a:tc>
                  <a:txBody>
                    <a:bodyPr/>
                    <a:lstStyle/>
                    <a:p>
                      <a:pPr algn="ctr" fontAlgn="b"/>
                      <a:r>
                        <a:rPr kumimoji="0" lang="en-US" sz="1100" b="0" i="0" u="none" strike="noStrike" kern="1200" cap="none" spc="0" normalizeH="0" baseline="0" noProof="0">
                          <a:ln>
                            <a:noFill/>
                          </a:ln>
                          <a:solidFill>
                            <a:srgbClr val="000000"/>
                          </a:solidFill>
                          <a:effectLst/>
                          <a:uLnTx/>
                          <a:uFillTx/>
                          <a:latin typeface="Franklin Gothic Book"/>
                          <a:ea typeface="+mn-ea"/>
                          <a:cs typeface="+mn-cs"/>
                        </a:rPr>
                        <a:t>Golf</a:t>
                      </a:r>
                      <a:endParaRPr lang="en-US" sz="1100" b="0" i="0" u="none" strike="noStrike">
                        <a:solidFill>
                          <a:srgbClr val="000000"/>
                        </a:solidFill>
                        <a:effectLst/>
                        <a:latin typeface="+mn-lt"/>
                      </a:endParaRPr>
                    </a:p>
                  </a:txBody>
                  <a:tcPr marL="9525" marR="9525" marT="9525"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Ambler</a:t>
                      </a:r>
                    </a:p>
                  </a:txBody>
                  <a:tcPr marL="9525" marR="9525" marT="9525"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18</a:t>
                      </a:r>
                    </a:p>
                  </a:txBody>
                  <a:tcPr marL="9525" marR="9525" marT="9525"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72</a:t>
                      </a:r>
                    </a:p>
                  </a:txBody>
                  <a:tcPr marL="9525" marR="9525" marT="9525"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 6,525 </a:t>
                      </a:r>
                    </a:p>
                  </a:txBody>
                  <a:tcPr marL="9525" marR="9525" marT="9525"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9C0006"/>
                          </a:solidFill>
                          <a:effectLst/>
                          <a:latin typeface="+mn-lt"/>
                        </a:rPr>
                        <a:t> Private</a:t>
                      </a:r>
                    </a:p>
                  </a:txBody>
                  <a:tcPr marL="9525" marR="9525" marT="9525" marB="0" anchor="ctr">
                    <a:lnL>
                      <a:noFill/>
                    </a:lnL>
                    <a:lnR>
                      <a:noFill/>
                    </a:lnR>
                    <a:lnT>
                      <a:noFill/>
                    </a:lnT>
                    <a:lnB>
                      <a:noFill/>
                    </a:lnB>
                    <a:solidFill>
                      <a:srgbClr val="FFC7CE"/>
                    </a:solidFill>
                  </a:tcPr>
                </a:tc>
                <a:extLst>
                  <a:ext uri="{0D108BD9-81ED-4DB2-BD59-A6C34878D82A}">
                    <a16:rowId xmlns:a16="http://schemas.microsoft.com/office/drawing/2014/main" val="795458062"/>
                  </a:ext>
                </a:extLst>
              </a:tr>
            </a:tbl>
          </a:graphicData>
        </a:graphic>
      </p:graphicFrame>
    </p:spTree>
    <p:extLst>
      <p:ext uri="{BB962C8B-B14F-4D97-AF65-F5344CB8AC3E}">
        <p14:creationId xmlns:p14="http://schemas.microsoft.com/office/powerpoint/2010/main" val="3707344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69FDA33-D653-4FBC-9F64-0B096C9BFF82}"/>
              </a:ext>
            </a:extLst>
          </p:cNvPr>
          <p:cNvSpPr txBox="1"/>
          <p:nvPr/>
        </p:nvSpPr>
        <p:spPr>
          <a:xfrm>
            <a:off x="1944404" y="598367"/>
            <a:ext cx="5157974" cy="461665"/>
          </a:xfrm>
          <a:prstGeom prst="rect">
            <a:avLst/>
          </a:prstGeom>
          <a:noFill/>
        </p:spPr>
        <p:txBody>
          <a:bodyPr wrap="square" rtlCol="0">
            <a:spAutoFit/>
          </a:bodyPr>
          <a:lstStyle/>
          <a:p>
            <a:r>
              <a:rPr lang="en-US" sz="2400">
                <a:solidFill>
                  <a:schemeClr val="accent1"/>
                </a:solidFill>
                <a:latin typeface="+mj-lt"/>
              </a:rPr>
              <a:t>Swimming Pools: </a:t>
            </a:r>
            <a:r>
              <a:rPr lang="en-US" sz="2400">
                <a:solidFill>
                  <a:schemeClr val="accent5"/>
                </a:solidFill>
                <a:latin typeface="+mj-lt"/>
              </a:rPr>
              <a:t>15-Minute PMA</a:t>
            </a:r>
          </a:p>
        </p:txBody>
      </p:sp>
      <p:sp>
        <p:nvSpPr>
          <p:cNvPr id="4" name="TextBox 1">
            <a:extLst>
              <a:ext uri="{FF2B5EF4-FFF2-40B4-BE49-F238E27FC236}">
                <a16:creationId xmlns:a16="http://schemas.microsoft.com/office/drawing/2014/main" id="{76FD3CFF-C671-4BF0-AE80-D4D1DD31DFEF}"/>
              </a:ext>
            </a:extLst>
          </p:cNvPr>
          <p:cNvSpPr txBox="1"/>
          <p:nvPr/>
        </p:nvSpPr>
        <p:spPr>
          <a:xfrm>
            <a:off x="1640841" y="6204857"/>
            <a:ext cx="5157974" cy="287383"/>
          </a:xfrm>
          <a:prstGeom prst="rect">
            <a:avLst/>
          </a:prstGeom>
          <a:no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a:solidFill>
                  <a:schemeClr val="tx2"/>
                </a:solidFill>
                <a:latin typeface="Franklin Gothic Book" pitchFamily="34" charset="0"/>
              </a:rPr>
              <a:t>Sources: Montgomery County; Swimmers Guide</a:t>
            </a:r>
            <a:r>
              <a:rPr lang="en-US" sz="900">
                <a:solidFill>
                  <a:schemeClr val="tx2"/>
                </a:solidFill>
                <a:ea typeface="Calibri" panose="020F0502020204030204" pitchFamily="34" charset="0"/>
                <a:cs typeface="Times New Roman" panose="02020603050405020304" pitchFamily="18" charset="0"/>
              </a:rPr>
              <a:t>; 4ward Planning,</a:t>
            </a:r>
            <a:r>
              <a:rPr lang="en-US" sz="900">
                <a:solidFill>
                  <a:schemeClr val="tx2"/>
                </a:solidFill>
                <a:latin typeface="Franklin Gothic Book" pitchFamily="34" charset="0"/>
              </a:rPr>
              <a:t> 2020</a:t>
            </a:r>
          </a:p>
        </p:txBody>
      </p:sp>
      <p:graphicFrame>
        <p:nvGraphicFramePr>
          <p:cNvPr id="5" name="Table 4">
            <a:extLst>
              <a:ext uri="{FF2B5EF4-FFF2-40B4-BE49-F238E27FC236}">
                <a16:creationId xmlns:a16="http://schemas.microsoft.com/office/drawing/2014/main" id="{95F4B5D4-3A93-4A9C-8DAE-7C44E316AD83}"/>
              </a:ext>
            </a:extLst>
          </p:cNvPr>
          <p:cNvGraphicFramePr>
            <a:graphicFrameLocks noGrp="1"/>
          </p:cNvGraphicFramePr>
          <p:nvPr/>
        </p:nvGraphicFramePr>
        <p:xfrm>
          <a:off x="1708735" y="3339626"/>
          <a:ext cx="8776387" cy="2920007"/>
        </p:xfrm>
        <a:graphic>
          <a:graphicData uri="http://schemas.openxmlformats.org/drawingml/2006/table">
            <a:tbl>
              <a:tblPr/>
              <a:tblGrid>
                <a:gridCol w="662758">
                  <a:extLst>
                    <a:ext uri="{9D8B030D-6E8A-4147-A177-3AD203B41FA5}">
                      <a16:colId xmlns:a16="http://schemas.microsoft.com/office/drawing/2014/main" val="2894761132"/>
                    </a:ext>
                  </a:extLst>
                </a:gridCol>
                <a:gridCol w="3097491">
                  <a:extLst>
                    <a:ext uri="{9D8B030D-6E8A-4147-A177-3AD203B41FA5}">
                      <a16:colId xmlns:a16="http://schemas.microsoft.com/office/drawing/2014/main" val="23700314"/>
                    </a:ext>
                  </a:extLst>
                </a:gridCol>
                <a:gridCol w="1267097">
                  <a:extLst>
                    <a:ext uri="{9D8B030D-6E8A-4147-A177-3AD203B41FA5}">
                      <a16:colId xmlns:a16="http://schemas.microsoft.com/office/drawing/2014/main" val="2837502185"/>
                    </a:ext>
                  </a:extLst>
                </a:gridCol>
                <a:gridCol w="574766">
                  <a:extLst>
                    <a:ext uri="{9D8B030D-6E8A-4147-A177-3AD203B41FA5}">
                      <a16:colId xmlns:a16="http://schemas.microsoft.com/office/drawing/2014/main" val="163963725"/>
                    </a:ext>
                  </a:extLst>
                </a:gridCol>
                <a:gridCol w="574765">
                  <a:extLst>
                    <a:ext uri="{9D8B030D-6E8A-4147-A177-3AD203B41FA5}">
                      <a16:colId xmlns:a16="http://schemas.microsoft.com/office/drawing/2014/main" val="2138151185"/>
                    </a:ext>
                  </a:extLst>
                </a:gridCol>
                <a:gridCol w="2599510">
                  <a:extLst>
                    <a:ext uri="{9D8B030D-6E8A-4147-A177-3AD203B41FA5}">
                      <a16:colId xmlns:a16="http://schemas.microsoft.com/office/drawing/2014/main" val="3484644672"/>
                    </a:ext>
                  </a:extLst>
                </a:gridCol>
              </a:tblGrid>
              <a:tr h="798615">
                <a:tc>
                  <a:txBody>
                    <a:bodyPr/>
                    <a:lstStyle/>
                    <a:p>
                      <a:pPr algn="ctr" fontAlgn="ctr"/>
                      <a:r>
                        <a:rPr lang="en-US" sz="1100" b="0" i="0" u="none" strike="noStrike">
                          <a:solidFill>
                            <a:srgbClr val="FFFFFF"/>
                          </a:solidFill>
                          <a:effectLst/>
                          <a:latin typeface="+mn-lt"/>
                        </a:rPr>
                        <a:t>Radius Distance (Miles) </a:t>
                      </a:r>
                    </a:p>
                  </a:txBody>
                  <a:tcPr marL="8511" marR="8511" marT="8511" marB="0" anchor="ctr">
                    <a:lnL>
                      <a:noFill/>
                    </a:lnL>
                    <a:lnR>
                      <a:noFill/>
                    </a:lnR>
                    <a:lnT>
                      <a:noFill/>
                    </a:lnT>
                    <a:lnB>
                      <a:noFill/>
                    </a:lnB>
                    <a:solidFill>
                      <a:srgbClr val="5B9BD5"/>
                    </a:solidFill>
                  </a:tcPr>
                </a:tc>
                <a:tc>
                  <a:txBody>
                    <a:bodyPr/>
                    <a:lstStyle/>
                    <a:p>
                      <a:pPr algn="l" fontAlgn="ctr"/>
                      <a:r>
                        <a:rPr lang="en-US" sz="1100" b="0" i="0" u="none" strike="noStrike">
                          <a:solidFill>
                            <a:srgbClr val="FFFFFF"/>
                          </a:solidFill>
                          <a:effectLst/>
                          <a:latin typeface="+mn-lt"/>
                        </a:rPr>
                        <a:t>Facility </a:t>
                      </a:r>
                    </a:p>
                  </a:txBody>
                  <a:tcPr marL="8511" marR="8511" marT="8511" marB="0" anchor="ctr">
                    <a:lnL>
                      <a:noFill/>
                    </a:lnL>
                    <a:lnR>
                      <a:noFill/>
                    </a:lnR>
                    <a:lnT>
                      <a:noFill/>
                    </a:lnT>
                    <a:lnB>
                      <a:noFill/>
                    </a:lnB>
                    <a:solidFill>
                      <a:srgbClr val="5B9BD5"/>
                    </a:solidFill>
                  </a:tcPr>
                </a:tc>
                <a:tc>
                  <a:txBody>
                    <a:bodyPr/>
                    <a:lstStyle/>
                    <a:p>
                      <a:pPr algn="l" fontAlgn="ctr"/>
                      <a:r>
                        <a:rPr lang="en-US" sz="1100" b="0" i="0" u="none" strike="noStrike">
                          <a:solidFill>
                            <a:srgbClr val="FFFFFF"/>
                          </a:solidFill>
                          <a:effectLst/>
                          <a:latin typeface="+mn-lt"/>
                        </a:rPr>
                        <a:t>Town </a:t>
                      </a:r>
                    </a:p>
                  </a:txBody>
                  <a:tcPr marL="8511" marR="8511" marT="8511" marB="0" anchor="ctr">
                    <a:lnL>
                      <a:noFill/>
                    </a:lnL>
                    <a:lnR>
                      <a:noFill/>
                    </a:lnR>
                    <a:lnT>
                      <a:noFill/>
                    </a:lnT>
                    <a:lnB>
                      <a:noFill/>
                    </a:lnB>
                    <a:solidFill>
                      <a:srgbClr val="5B9BD5"/>
                    </a:solidFill>
                  </a:tcPr>
                </a:tc>
                <a:tc>
                  <a:txBody>
                    <a:bodyPr/>
                    <a:lstStyle/>
                    <a:p>
                      <a:pPr algn="ctr" fontAlgn="ctr"/>
                      <a:r>
                        <a:rPr lang="en-US" sz="1100" b="0" i="0" u="none" strike="noStrike">
                          <a:solidFill>
                            <a:srgbClr val="FFFFFF"/>
                          </a:solidFill>
                          <a:effectLst/>
                          <a:latin typeface="+mn-lt"/>
                        </a:rPr>
                        <a:t>Type</a:t>
                      </a:r>
                    </a:p>
                  </a:txBody>
                  <a:tcPr marL="8511" marR="8511" marT="8511" marB="0" anchor="ctr">
                    <a:lnL>
                      <a:noFill/>
                    </a:lnL>
                    <a:lnR>
                      <a:noFill/>
                    </a:lnR>
                    <a:lnT>
                      <a:noFill/>
                    </a:lnT>
                    <a:lnB>
                      <a:noFill/>
                    </a:lnB>
                    <a:solidFill>
                      <a:srgbClr val="5B9BD5"/>
                    </a:solidFill>
                  </a:tcPr>
                </a:tc>
                <a:tc>
                  <a:txBody>
                    <a:bodyPr/>
                    <a:lstStyle/>
                    <a:p>
                      <a:pPr algn="ctr" fontAlgn="ctr"/>
                      <a:r>
                        <a:rPr lang="en-US" sz="1100" b="0" i="0" u="none" strike="noStrike">
                          <a:solidFill>
                            <a:srgbClr val="FFFFFF"/>
                          </a:solidFill>
                          <a:effectLst/>
                          <a:latin typeface="+mn-lt"/>
                        </a:rPr>
                        <a:t>Public Access </a:t>
                      </a:r>
                    </a:p>
                  </a:txBody>
                  <a:tcPr marL="8511" marR="8511" marT="8511" marB="0" anchor="ctr">
                    <a:lnL>
                      <a:noFill/>
                    </a:lnL>
                    <a:lnR>
                      <a:noFill/>
                    </a:lnR>
                    <a:lnT>
                      <a:noFill/>
                    </a:lnT>
                    <a:lnB>
                      <a:noFill/>
                    </a:lnB>
                    <a:solidFill>
                      <a:srgbClr val="5B9BD5"/>
                    </a:solidFill>
                  </a:tcPr>
                </a:tc>
                <a:tc>
                  <a:txBody>
                    <a:bodyPr/>
                    <a:lstStyle/>
                    <a:p>
                      <a:pPr algn="l" fontAlgn="ctr"/>
                      <a:r>
                        <a:rPr lang="en-US" sz="1100" b="0" i="0" u="none" strike="noStrike">
                          <a:solidFill>
                            <a:srgbClr val="FFFFFF"/>
                          </a:solidFill>
                          <a:effectLst/>
                          <a:latin typeface="+mn-lt"/>
                        </a:rPr>
                        <a:t>Pricing </a:t>
                      </a:r>
                    </a:p>
                  </a:txBody>
                  <a:tcPr marL="8511" marR="8511" marT="8511" marB="0" anchor="ctr">
                    <a:lnL>
                      <a:noFill/>
                    </a:lnL>
                    <a:lnR>
                      <a:noFill/>
                    </a:lnR>
                    <a:lnT>
                      <a:noFill/>
                    </a:lnT>
                    <a:lnB>
                      <a:noFill/>
                    </a:lnB>
                    <a:solidFill>
                      <a:srgbClr val="5B9BD5"/>
                    </a:solidFill>
                  </a:tcPr>
                </a:tc>
                <a:extLst>
                  <a:ext uri="{0D108BD9-81ED-4DB2-BD59-A6C34878D82A}">
                    <a16:rowId xmlns:a16="http://schemas.microsoft.com/office/drawing/2014/main" val="3219591949"/>
                  </a:ext>
                </a:extLst>
              </a:tr>
              <a:tr h="207161">
                <a:tc>
                  <a:txBody>
                    <a:bodyPr/>
                    <a:lstStyle/>
                    <a:p>
                      <a:pPr algn="ctr" fontAlgn="ctr"/>
                      <a:r>
                        <a:rPr lang="en-US" sz="1100" b="0" i="0" u="none" strike="noStrike">
                          <a:solidFill>
                            <a:srgbClr val="333333"/>
                          </a:solidFill>
                          <a:effectLst/>
                          <a:latin typeface="+mn-lt"/>
                        </a:rPr>
                        <a:t>1.5</a:t>
                      </a:r>
                    </a:p>
                  </a:txBody>
                  <a:tcPr marL="8511" marR="8511" marT="8511" marB="0" anchor="ctr">
                    <a:lnL>
                      <a:noFill/>
                    </a:lnL>
                    <a:lnR>
                      <a:noFill/>
                    </a:lnR>
                    <a:lnT>
                      <a:noFill/>
                    </a:lnT>
                    <a:lnB>
                      <a:noFill/>
                    </a:lnB>
                    <a:solidFill>
                      <a:schemeClr val="bg1"/>
                    </a:solidFill>
                  </a:tcPr>
                </a:tc>
                <a:tc>
                  <a:txBody>
                    <a:bodyPr/>
                    <a:lstStyle/>
                    <a:p>
                      <a:pPr algn="l" fontAlgn="t"/>
                      <a:r>
                        <a:rPr lang="en-US" sz="1100" b="0" i="0" u="none" strike="noStrike">
                          <a:solidFill>
                            <a:schemeClr val="tx1"/>
                          </a:solidFill>
                          <a:effectLst/>
                          <a:latin typeface="+mn-lt"/>
                        </a:rPr>
                        <a:t>LA Fitness - East Norriton/Swede Square</a:t>
                      </a:r>
                    </a:p>
                  </a:txBody>
                  <a:tcPr marL="8511" marR="8511" marT="8511" marB="0" anchor="ctr">
                    <a:lnL>
                      <a:noFill/>
                    </a:lnL>
                    <a:lnR>
                      <a:noFill/>
                    </a:lnR>
                    <a:lnT>
                      <a:noFill/>
                    </a:lnT>
                    <a:lnB>
                      <a:noFill/>
                    </a:lnB>
                    <a:solidFill>
                      <a:schemeClr val="bg1"/>
                    </a:solidFill>
                  </a:tcPr>
                </a:tc>
                <a:tc>
                  <a:txBody>
                    <a:bodyPr/>
                    <a:lstStyle/>
                    <a:p>
                      <a:pPr algn="l" fontAlgn="t"/>
                      <a:r>
                        <a:rPr lang="en-US" sz="1100" b="0" i="0" u="none" strike="noStrike">
                          <a:solidFill>
                            <a:schemeClr val="tx1"/>
                          </a:solidFill>
                          <a:effectLst/>
                          <a:latin typeface="+mn-lt"/>
                        </a:rPr>
                        <a:t>East Norriton</a:t>
                      </a:r>
                    </a:p>
                  </a:txBody>
                  <a:tcPr marL="8511" marR="8511" marT="8511" marB="0" anchor="ctr">
                    <a:lnL>
                      <a:noFill/>
                    </a:lnL>
                    <a:lnR>
                      <a:noFill/>
                    </a:lnR>
                    <a:lnT>
                      <a:noFill/>
                    </a:lnT>
                    <a:lnB>
                      <a:noFill/>
                    </a:lnB>
                    <a:solidFill>
                      <a:schemeClr val="bg1"/>
                    </a:solidFill>
                  </a:tcPr>
                </a:tc>
                <a:tc>
                  <a:txBody>
                    <a:bodyPr/>
                    <a:lstStyle/>
                    <a:p>
                      <a:pPr algn="ctr" fontAlgn="t"/>
                      <a:r>
                        <a:rPr lang="en-US" sz="1100" b="0" i="0" u="none" strike="noStrike">
                          <a:solidFill>
                            <a:schemeClr val="tx1"/>
                          </a:solidFill>
                          <a:effectLst/>
                          <a:latin typeface="+mn-lt"/>
                        </a:rPr>
                        <a:t>Indoor</a:t>
                      </a:r>
                    </a:p>
                  </a:txBody>
                  <a:tcPr marL="8511" marR="8511" marT="8511" marB="0" anchor="ctr">
                    <a:lnL>
                      <a:noFill/>
                    </a:lnL>
                    <a:lnR>
                      <a:noFill/>
                    </a:lnR>
                    <a:lnT>
                      <a:noFill/>
                    </a:lnT>
                    <a:lnB>
                      <a:noFill/>
                    </a:lnB>
                    <a:solidFill>
                      <a:schemeClr val="accent2">
                        <a:lumMod val="60000"/>
                        <a:lumOff val="40000"/>
                      </a:schemeClr>
                    </a:solidFill>
                  </a:tcPr>
                </a:tc>
                <a:tc>
                  <a:txBody>
                    <a:bodyPr/>
                    <a:lstStyle/>
                    <a:p>
                      <a:pPr algn="ctr" fontAlgn="t"/>
                      <a:r>
                        <a:rPr lang="en-US" sz="1100" b="0" i="0" u="none" strike="noStrike">
                          <a:solidFill>
                            <a:srgbClr val="006100"/>
                          </a:solidFill>
                          <a:effectLst/>
                          <a:latin typeface="+mn-lt"/>
                        </a:rPr>
                        <a:t>Yes</a:t>
                      </a:r>
                    </a:p>
                  </a:txBody>
                  <a:tcPr marL="8511" marR="8511" marT="8511" marB="0" anchor="ctr">
                    <a:lnL>
                      <a:noFill/>
                    </a:lnL>
                    <a:lnR>
                      <a:noFill/>
                    </a:lnR>
                    <a:lnT>
                      <a:noFill/>
                    </a:lnT>
                    <a:lnB>
                      <a:noFill/>
                    </a:lnB>
                    <a:solidFill>
                      <a:srgbClr val="C6EFCE"/>
                    </a:solidFill>
                  </a:tcPr>
                </a:tc>
                <a:tc>
                  <a:txBody>
                    <a:bodyPr/>
                    <a:lstStyle/>
                    <a:p>
                      <a:pPr algn="l" fontAlgn="t"/>
                      <a:r>
                        <a:rPr lang="en-US" sz="1100" b="0" i="0" u="none" strike="noStrike">
                          <a:solidFill>
                            <a:schemeClr val="tx1"/>
                          </a:solidFill>
                          <a:effectLst/>
                          <a:latin typeface="+mn-lt"/>
                        </a:rPr>
                        <a:t>Drop-in: $15</a:t>
                      </a:r>
                    </a:p>
                  </a:txBody>
                  <a:tcPr marL="8511" marR="8511" marT="8511" marB="0" anchor="ctr">
                    <a:lnL>
                      <a:noFill/>
                    </a:lnL>
                    <a:lnR>
                      <a:noFill/>
                    </a:lnR>
                    <a:lnT>
                      <a:noFill/>
                    </a:lnT>
                    <a:lnB>
                      <a:noFill/>
                    </a:lnB>
                    <a:solidFill>
                      <a:schemeClr val="bg1"/>
                    </a:solidFill>
                  </a:tcPr>
                </a:tc>
                <a:extLst>
                  <a:ext uri="{0D108BD9-81ED-4DB2-BD59-A6C34878D82A}">
                    <a16:rowId xmlns:a16="http://schemas.microsoft.com/office/drawing/2014/main" val="2198287342"/>
                  </a:ext>
                </a:extLst>
              </a:tr>
              <a:tr h="207161">
                <a:tc>
                  <a:txBody>
                    <a:bodyPr/>
                    <a:lstStyle/>
                    <a:p>
                      <a:pPr algn="ctr" fontAlgn="ctr"/>
                      <a:r>
                        <a:rPr lang="en-US" sz="1100" b="0" i="0" u="none" strike="noStrike">
                          <a:solidFill>
                            <a:srgbClr val="333333"/>
                          </a:solidFill>
                          <a:effectLst/>
                          <a:latin typeface="+mn-lt"/>
                        </a:rPr>
                        <a:t>1.5</a:t>
                      </a:r>
                    </a:p>
                  </a:txBody>
                  <a:tcPr marL="8511" marR="8511" marT="8511" marB="0" anchor="ctr">
                    <a:lnL>
                      <a:noFill/>
                    </a:lnL>
                    <a:lnR>
                      <a:noFill/>
                    </a:lnR>
                    <a:lnT>
                      <a:noFill/>
                    </a:lnT>
                    <a:lnB>
                      <a:noFill/>
                    </a:lnB>
                    <a:solidFill>
                      <a:schemeClr val="bg1">
                        <a:lumMod val="95000"/>
                      </a:schemeClr>
                    </a:solidFill>
                  </a:tcPr>
                </a:tc>
                <a:tc>
                  <a:txBody>
                    <a:bodyPr/>
                    <a:lstStyle/>
                    <a:p>
                      <a:pPr algn="l" fontAlgn="t"/>
                      <a:r>
                        <a:rPr lang="en-US" sz="1100" b="0" i="0" u="none" strike="noStrike">
                          <a:solidFill>
                            <a:schemeClr val="tx1"/>
                          </a:solidFill>
                          <a:effectLst/>
                          <a:latin typeface="+mn-lt"/>
                        </a:rPr>
                        <a:t>Greater Plymouth Community Center</a:t>
                      </a:r>
                    </a:p>
                  </a:txBody>
                  <a:tcPr marL="8511" marR="8511" marT="8511" marB="0" anchor="ctr">
                    <a:lnL>
                      <a:noFill/>
                    </a:lnL>
                    <a:lnR>
                      <a:noFill/>
                    </a:lnR>
                    <a:lnT>
                      <a:noFill/>
                    </a:lnT>
                    <a:lnB>
                      <a:noFill/>
                    </a:lnB>
                    <a:solidFill>
                      <a:schemeClr val="bg1">
                        <a:lumMod val="95000"/>
                      </a:schemeClr>
                    </a:solidFill>
                  </a:tcPr>
                </a:tc>
                <a:tc>
                  <a:txBody>
                    <a:bodyPr/>
                    <a:lstStyle/>
                    <a:p>
                      <a:pPr algn="l" fontAlgn="t"/>
                      <a:r>
                        <a:rPr lang="en-US" sz="1100" b="0" i="0" u="none" strike="noStrike">
                          <a:solidFill>
                            <a:schemeClr val="tx1"/>
                          </a:solidFill>
                          <a:effectLst/>
                          <a:latin typeface="+mn-lt"/>
                        </a:rPr>
                        <a:t>Plymouth Meeting</a:t>
                      </a:r>
                    </a:p>
                  </a:txBody>
                  <a:tcPr marL="8511" marR="8511" marT="8511" marB="0" anchor="ctr">
                    <a:lnL>
                      <a:noFill/>
                    </a:lnL>
                    <a:lnR>
                      <a:noFill/>
                    </a:lnR>
                    <a:lnT>
                      <a:noFill/>
                    </a:lnT>
                    <a:lnB>
                      <a:noFill/>
                    </a:lnB>
                    <a:solidFill>
                      <a:schemeClr val="bg1">
                        <a:lumMod val="95000"/>
                      </a:schemeClr>
                    </a:solidFill>
                  </a:tcPr>
                </a:tc>
                <a:tc>
                  <a:txBody>
                    <a:bodyPr/>
                    <a:lstStyle/>
                    <a:p>
                      <a:pPr algn="ctr" fontAlgn="t"/>
                      <a:r>
                        <a:rPr lang="en-US" sz="1100" b="0" i="0" u="none" strike="noStrike">
                          <a:solidFill>
                            <a:schemeClr val="tx1"/>
                          </a:solidFill>
                          <a:effectLst/>
                          <a:latin typeface="+mn-lt"/>
                        </a:rPr>
                        <a:t>Indoor</a:t>
                      </a:r>
                    </a:p>
                  </a:txBody>
                  <a:tcPr marL="8511" marR="8511" marT="8511" marB="0" anchor="ctr">
                    <a:lnL>
                      <a:noFill/>
                    </a:lnL>
                    <a:lnR>
                      <a:noFill/>
                    </a:lnR>
                    <a:lnT>
                      <a:noFill/>
                    </a:lnT>
                    <a:lnB>
                      <a:noFill/>
                    </a:lnB>
                    <a:solidFill>
                      <a:schemeClr val="accent2">
                        <a:lumMod val="60000"/>
                        <a:lumOff val="40000"/>
                      </a:schemeClr>
                    </a:solidFill>
                  </a:tcPr>
                </a:tc>
                <a:tc>
                  <a:txBody>
                    <a:bodyPr/>
                    <a:lstStyle/>
                    <a:p>
                      <a:pPr algn="ctr" fontAlgn="t"/>
                      <a:r>
                        <a:rPr lang="en-US" sz="1100" b="0" i="0" u="none" strike="noStrike">
                          <a:solidFill>
                            <a:srgbClr val="006100"/>
                          </a:solidFill>
                          <a:effectLst/>
                          <a:latin typeface="+mn-lt"/>
                        </a:rPr>
                        <a:t>Yes</a:t>
                      </a:r>
                    </a:p>
                  </a:txBody>
                  <a:tcPr marL="8511" marR="8511" marT="8511" marB="0" anchor="ctr">
                    <a:lnL>
                      <a:noFill/>
                    </a:lnL>
                    <a:lnR>
                      <a:noFill/>
                    </a:lnR>
                    <a:lnT>
                      <a:noFill/>
                    </a:lnT>
                    <a:lnB>
                      <a:noFill/>
                    </a:lnB>
                    <a:solidFill>
                      <a:srgbClr val="C6EFCE"/>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100" b="0" i="0" u="none" strike="noStrike">
                          <a:solidFill>
                            <a:schemeClr val="tx1"/>
                          </a:solidFill>
                          <a:effectLst/>
                          <a:latin typeface="+mn-lt"/>
                        </a:rPr>
                        <a:t>Drop-in: $10-$14 for residents/non</a:t>
                      </a:r>
                    </a:p>
                  </a:txBody>
                  <a:tcPr marL="8511" marR="8511" marT="8511" marB="0" anchor="ctr">
                    <a:lnL>
                      <a:noFill/>
                    </a:lnL>
                    <a:lnR>
                      <a:noFill/>
                    </a:lnR>
                    <a:lnT>
                      <a:noFill/>
                    </a:lnT>
                    <a:lnB>
                      <a:noFill/>
                    </a:lnB>
                    <a:solidFill>
                      <a:schemeClr val="bg1">
                        <a:lumMod val="95000"/>
                      </a:schemeClr>
                    </a:solidFill>
                  </a:tcPr>
                </a:tc>
                <a:extLst>
                  <a:ext uri="{0D108BD9-81ED-4DB2-BD59-A6C34878D82A}">
                    <a16:rowId xmlns:a16="http://schemas.microsoft.com/office/drawing/2014/main" val="820440937"/>
                  </a:ext>
                </a:extLst>
              </a:tr>
              <a:tr h="207161">
                <a:tc>
                  <a:txBody>
                    <a:bodyPr/>
                    <a:lstStyle/>
                    <a:p>
                      <a:pPr algn="ctr" fontAlgn="ctr"/>
                      <a:r>
                        <a:rPr lang="en-US" sz="1100" b="0" i="0" u="none" strike="noStrike">
                          <a:solidFill>
                            <a:srgbClr val="333333"/>
                          </a:solidFill>
                          <a:effectLst/>
                          <a:latin typeface="+mn-lt"/>
                        </a:rPr>
                        <a:t>2.1</a:t>
                      </a:r>
                    </a:p>
                  </a:txBody>
                  <a:tcPr marL="8511" marR="8511" marT="8511" marB="0" anchor="ctr">
                    <a:lnL>
                      <a:noFill/>
                    </a:lnL>
                    <a:lnR>
                      <a:noFill/>
                    </a:lnR>
                    <a:lnT>
                      <a:noFill/>
                    </a:lnT>
                    <a:lnB>
                      <a:noFill/>
                    </a:lnB>
                    <a:solidFill>
                      <a:schemeClr val="bg1"/>
                    </a:solidFill>
                  </a:tcPr>
                </a:tc>
                <a:tc>
                  <a:txBody>
                    <a:bodyPr/>
                    <a:lstStyle/>
                    <a:p>
                      <a:pPr algn="l" fontAlgn="t"/>
                      <a:r>
                        <a:rPr lang="en-US" sz="1100" b="0" i="0" u="none" strike="noStrike">
                          <a:solidFill>
                            <a:schemeClr val="tx1"/>
                          </a:solidFill>
                          <a:effectLst/>
                          <a:latin typeface="+mn-lt"/>
                        </a:rPr>
                        <a:t>Blue Bell Country Club</a:t>
                      </a:r>
                    </a:p>
                  </a:txBody>
                  <a:tcPr marL="8511" marR="8511" marT="8511" marB="0" anchor="ctr">
                    <a:lnL>
                      <a:noFill/>
                    </a:lnL>
                    <a:lnR>
                      <a:noFill/>
                    </a:lnR>
                    <a:lnT>
                      <a:noFill/>
                    </a:lnT>
                    <a:lnB>
                      <a:noFill/>
                    </a:lnB>
                    <a:solidFill>
                      <a:schemeClr val="bg1"/>
                    </a:solidFill>
                  </a:tcPr>
                </a:tc>
                <a:tc>
                  <a:txBody>
                    <a:bodyPr/>
                    <a:lstStyle/>
                    <a:p>
                      <a:pPr algn="l" fontAlgn="t"/>
                      <a:r>
                        <a:rPr lang="en-US" sz="1100" b="0" i="0" u="none" strike="noStrike">
                          <a:solidFill>
                            <a:schemeClr val="tx1"/>
                          </a:solidFill>
                          <a:effectLst/>
                          <a:latin typeface="+mn-lt"/>
                        </a:rPr>
                        <a:t>Whitpain Township </a:t>
                      </a:r>
                    </a:p>
                  </a:txBody>
                  <a:tcPr marL="8511" marR="8511" marT="8511" marB="0" anchor="ctr">
                    <a:lnL>
                      <a:noFill/>
                    </a:lnL>
                    <a:lnR>
                      <a:noFill/>
                    </a:lnR>
                    <a:lnT>
                      <a:noFill/>
                    </a:lnT>
                    <a:lnB>
                      <a:noFill/>
                    </a:lnB>
                    <a:solidFill>
                      <a:schemeClr val="bg1"/>
                    </a:solidFill>
                  </a:tcPr>
                </a:tc>
                <a:tc>
                  <a:txBody>
                    <a:bodyPr/>
                    <a:lstStyle/>
                    <a:p>
                      <a:pPr algn="ctr" fontAlgn="t"/>
                      <a:r>
                        <a:rPr lang="en-US" sz="1100" b="0" i="0" u="none" strike="noStrike">
                          <a:solidFill>
                            <a:schemeClr val="tx1"/>
                          </a:solidFill>
                          <a:effectLst/>
                          <a:latin typeface="+mn-lt"/>
                        </a:rPr>
                        <a:t>Outdoor</a:t>
                      </a:r>
                    </a:p>
                  </a:txBody>
                  <a:tcPr marL="8511" marR="8511" marT="8511" marB="0" anchor="ctr">
                    <a:lnL>
                      <a:noFill/>
                    </a:lnL>
                    <a:lnR>
                      <a:noFill/>
                    </a:lnR>
                    <a:lnT>
                      <a:noFill/>
                    </a:lnT>
                    <a:lnB>
                      <a:noFill/>
                    </a:lnB>
                    <a:solidFill>
                      <a:schemeClr val="accent3">
                        <a:lumMod val="40000"/>
                        <a:lumOff val="60000"/>
                      </a:schemeClr>
                    </a:solidFill>
                  </a:tcPr>
                </a:tc>
                <a:tc>
                  <a:txBody>
                    <a:bodyPr/>
                    <a:lstStyle/>
                    <a:p>
                      <a:pPr algn="ctr" fontAlgn="t"/>
                      <a:r>
                        <a:rPr lang="en-US" sz="1100" b="0" i="0" u="none" strike="noStrike" kern="1200">
                          <a:solidFill>
                            <a:srgbClr val="9C0006"/>
                          </a:solidFill>
                          <a:effectLst/>
                          <a:latin typeface="+mn-lt"/>
                          <a:ea typeface="+mn-ea"/>
                          <a:cs typeface="+mn-cs"/>
                        </a:rPr>
                        <a:t>No</a:t>
                      </a:r>
                    </a:p>
                  </a:txBody>
                  <a:tcPr marL="8511" marR="8511" marT="8511" marB="0" anchor="ctr">
                    <a:lnL>
                      <a:noFill/>
                    </a:lnL>
                    <a:lnR>
                      <a:noFill/>
                    </a:lnR>
                    <a:lnT>
                      <a:noFill/>
                    </a:lnT>
                    <a:lnB>
                      <a:noFill/>
                    </a:lnB>
                    <a:solidFill>
                      <a:srgbClr val="FFC7CE"/>
                    </a:solidFill>
                  </a:tcPr>
                </a:tc>
                <a:tc>
                  <a:txBody>
                    <a:bodyPr/>
                    <a:lstStyle/>
                    <a:p>
                      <a:pPr algn="l" fontAlgn="t"/>
                      <a:endParaRPr lang="en-US" sz="1100" b="0" i="0" u="none" strike="noStrike">
                        <a:solidFill>
                          <a:schemeClr val="tx1"/>
                        </a:solidFill>
                        <a:effectLst/>
                        <a:latin typeface="+mn-lt"/>
                      </a:endParaRPr>
                    </a:p>
                  </a:txBody>
                  <a:tcPr marL="8511" marR="8511" marT="8511" marB="0" anchor="ctr">
                    <a:lnL>
                      <a:noFill/>
                    </a:lnL>
                    <a:lnR>
                      <a:noFill/>
                    </a:lnR>
                    <a:lnT>
                      <a:noFill/>
                    </a:lnT>
                    <a:lnB>
                      <a:noFill/>
                    </a:lnB>
                    <a:solidFill>
                      <a:schemeClr val="bg1"/>
                    </a:solidFill>
                  </a:tcPr>
                </a:tc>
                <a:extLst>
                  <a:ext uri="{0D108BD9-81ED-4DB2-BD59-A6C34878D82A}">
                    <a16:rowId xmlns:a16="http://schemas.microsoft.com/office/drawing/2014/main" val="4120653447"/>
                  </a:ext>
                </a:extLst>
              </a:tr>
              <a:tr h="207161">
                <a:tc>
                  <a:txBody>
                    <a:bodyPr/>
                    <a:lstStyle/>
                    <a:p>
                      <a:pPr algn="ctr" fontAlgn="ctr"/>
                      <a:r>
                        <a:rPr lang="en-US" sz="1100" b="0" i="0" u="none" strike="noStrike">
                          <a:solidFill>
                            <a:srgbClr val="333333"/>
                          </a:solidFill>
                          <a:effectLst/>
                          <a:latin typeface="+mn-lt"/>
                        </a:rPr>
                        <a:t>3.4</a:t>
                      </a:r>
                    </a:p>
                  </a:txBody>
                  <a:tcPr marL="8511" marR="8511" marT="8511" marB="0" anchor="ctr">
                    <a:lnL>
                      <a:noFill/>
                    </a:lnL>
                    <a:lnR>
                      <a:noFill/>
                    </a:lnR>
                    <a:lnT>
                      <a:noFill/>
                    </a:lnT>
                    <a:lnB>
                      <a:noFill/>
                    </a:lnB>
                    <a:solidFill>
                      <a:schemeClr val="bg1">
                        <a:lumMod val="95000"/>
                      </a:schemeClr>
                    </a:solidFill>
                  </a:tcPr>
                </a:tc>
                <a:tc>
                  <a:txBody>
                    <a:bodyPr/>
                    <a:lstStyle/>
                    <a:p>
                      <a:pPr algn="l" fontAlgn="t"/>
                      <a:r>
                        <a:rPr lang="en-US" sz="1100" b="0" i="0" u="none" strike="noStrike">
                          <a:solidFill>
                            <a:schemeClr val="tx1"/>
                          </a:solidFill>
                          <a:effectLst/>
                          <a:latin typeface="+mn-lt"/>
                        </a:rPr>
                        <a:t>Wissahocken High School Natatorium</a:t>
                      </a:r>
                    </a:p>
                  </a:txBody>
                  <a:tcPr marL="8511" marR="8511" marT="8511" marB="0" anchor="ctr">
                    <a:lnL>
                      <a:noFill/>
                    </a:lnL>
                    <a:lnR>
                      <a:noFill/>
                    </a:lnR>
                    <a:lnT>
                      <a:noFill/>
                    </a:lnT>
                    <a:lnB>
                      <a:noFill/>
                    </a:lnB>
                    <a:solidFill>
                      <a:schemeClr val="bg1">
                        <a:lumMod val="95000"/>
                      </a:schemeClr>
                    </a:solidFill>
                  </a:tcPr>
                </a:tc>
                <a:tc>
                  <a:txBody>
                    <a:bodyPr/>
                    <a:lstStyle/>
                    <a:p>
                      <a:pPr algn="l" fontAlgn="t"/>
                      <a:r>
                        <a:rPr lang="en-US" sz="1100" b="0" i="0" u="none" strike="noStrike">
                          <a:solidFill>
                            <a:schemeClr val="tx1"/>
                          </a:solidFill>
                          <a:effectLst/>
                          <a:latin typeface="+mn-lt"/>
                        </a:rPr>
                        <a:t>Ambler</a:t>
                      </a:r>
                    </a:p>
                  </a:txBody>
                  <a:tcPr marL="8511" marR="8511" marT="8511" marB="0" anchor="ctr">
                    <a:lnL>
                      <a:noFill/>
                    </a:lnL>
                    <a:lnR>
                      <a:noFill/>
                    </a:lnR>
                    <a:lnT>
                      <a:noFill/>
                    </a:lnT>
                    <a:lnB>
                      <a:noFill/>
                    </a:lnB>
                    <a:solidFill>
                      <a:schemeClr val="bg1">
                        <a:lumMod val="95000"/>
                      </a:schemeClr>
                    </a:solidFill>
                  </a:tcPr>
                </a:tc>
                <a:tc>
                  <a:txBody>
                    <a:bodyPr/>
                    <a:lstStyle/>
                    <a:p>
                      <a:pPr algn="ctr" fontAlgn="t"/>
                      <a:r>
                        <a:rPr lang="en-US" sz="1100" b="0" i="0" u="none" strike="noStrike">
                          <a:solidFill>
                            <a:schemeClr val="tx1"/>
                          </a:solidFill>
                          <a:effectLst/>
                          <a:latin typeface="+mn-lt"/>
                        </a:rPr>
                        <a:t>Indoor</a:t>
                      </a:r>
                    </a:p>
                  </a:txBody>
                  <a:tcPr marL="8511" marR="8511" marT="8511" marB="0" anchor="ctr">
                    <a:lnL>
                      <a:noFill/>
                    </a:lnL>
                    <a:lnR>
                      <a:noFill/>
                    </a:lnR>
                    <a:lnT>
                      <a:noFill/>
                    </a:lnT>
                    <a:lnB>
                      <a:noFill/>
                    </a:lnB>
                    <a:solidFill>
                      <a:schemeClr val="accent2">
                        <a:lumMod val="60000"/>
                        <a:lumOff val="40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100" b="0" i="0" u="none" strike="noStrike">
                          <a:solidFill>
                            <a:srgbClr val="006100"/>
                          </a:solidFill>
                          <a:effectLst/>
                          <a:latin typeface="+mn-lt"/>
                        </a:rPr>
                        <a:t>Yes</a:t>
                      </a:r>
                    </a:p>
                  </a:txBody>
                  <a:tcPr marL="8511" marR="8511" marT="8511" marB="0" anchor="ctr">
                    <a:lnL>
                      <a:noFill/>
                    </a:lnL>
                    <a:lnR>
                      <a:noFill/>
                    </a:lnR>
                    <a:lnT>
                      <a:noFill/>
                    </a:lnT>
                    <a:lnB>
                      <a:noFill/>
                    </a:lnB>
                    <a:solidFill>
                      <a:srgbClr val="C6EFCE"/>
                    </a:solidFill>
                  </a:tcPr>
                </a:tc>
                <a:tc>
                  <a:txBody>
                    <a:bodyPr/>
                    <a:lstStyle/>
                    <a:p>
                      <a:pPr algn="l" fontAlgn="t"/>
                      <a:r>
                        <a:rPr lang="en-US" sz="1100" b="0" i="0" u="none" strike="noStrike">
                          <a:solidFill>
                            <a:schemeClr val="tx1"/>
                          </a:solidFill>
                          <a:effectLst/>
                          <a:latin typeface="+mn-lt"/>
                        </a:rPr>
                        <a:t>Free community swim (Wednesdays)</a:t>
                      </a:r>
                    </a:p>
                  </a:txBody>
                  <a:tcPr marL="8511" marR="8511" marT="8511" marB="0" anchor="ctr">
                    <a:lnL>
                      <a:noFill/>
                    </a:lnL>
                    <a:lnR>
                      <a:noFill/>
                    </a:lnR>
                    <a:lnT>
                      <a:noFill/>
                    </a:lnT>
                    <a:lnB>
                      <a:noFill/>
                    </a:lnB>
                    <a:solidFill>
                      <a:schemeClr val="bg1">
                        <a:lumMod val="95000"/>
                      </a:schemeClr>
                    </a:solidFill>
                  </a:tcPr>
                </a:tc>
                <a:extLst>
                  <a:ext uri="{0D108BD9-81ED-4DB2-BD59-A6C34878D82A}">
                    <a16:rowId xmlns:a16="http://schemas.microsoft.com/office/drawing/2014/main" val="994793476"/>
                  </a:ext>
                </a:extLst>
              </a:tr>
              <a:tr h="207161">
                <a:tc>
                  <a:txBody>
                    <a:bodyPr/>
                    <a:lstStyle/>
                    <a:p>
                      <a:pPr algn="ctr" fontAlgn="ctr"/>
                      <a:r>
                        <a:rPr lang="en-US" sz="1100" b="0" i="0" u="none" strike="noStrike">
                          <a:solidFill>
                            <a:srgbClr val="333333"/>
                          </a:solidFill>
                          <a:effectLst/>
                          <a:latin typeface="+mn-lt"/>
                        </a:rPr>
                        <a:t>3.4</a:t>
                      </a:r>
                    </a:p>
                  </a:txBody>
                  <a:tcPr marL="8511" marR="8511" marT="8511" marB="0" anchor="ctr">
                    <a:lnL>
                      <a:noFill/>
                    </a:lnL>
                    <a:lnR>
                      <a:noFill/>
                    </a:lnR>
                    <a:lnT>
                      <a:noFill/>
                    </a:lnT>
                    <a:lnB>
                      <a:noFill/>
                    </a:lnB>
                  </a:tcPr>
                </a:tc>
                <a:tc>
                  <a:txBody>
                    <a:bodyPr/>
                    <a:lstStyle/>
                    <a:p>
                      <a:pPr algn="l" fontAlgn="t"/>
                      <a:r>
                        <a:rPr lang="en-US" sz="1100" b="0" i="0" u="none" strike="noStrike">
                          <a:solidFill>
                            <a:schemeClr val="tx1"/>
                          </a:solidFill>
                          <a:effectLst/>
                          <a:latin typeface="+mn-lt"/>
                        </a:rPr>
                        <a:t>Plymouth Whitemarsh High School Swimming Pool</a:t>
                      </a:r>
                    </a:p>
                  </a:txBody>
                  <a:tcPr marL="8511" marR="8511" marT="8511" marB="0" anchor="ctr">
                    <a:lnL>
                      <a:noFill/>
                    </a:lnL>
                    <a:lnR>
                      <a:noFill/>
                    </a:lnR>
                    <a:lnT>
                      <a:noFill/>
                    </a:lnT>
                    <a:lnB>
                      <a:noFill/>
                    </a:lnB>
                  </a:tcPr>
                </a:tc>
                <a:tc>
                  <a:txBody>
                    <a:bodyPr/>
                    <a:lstStyle/>
                    <a:p>
                      <a:pPr algn="l" fontAlgn="t"/>
                      <a:r>
                        <a:rPr lang="en-US" sz="1100" b="0" i="0" u="none" strike="noStrike">
                          <a:solidFill>
                            <a:schemeClr val="tx1"/>
                          </a:solidFill>
                          <a:effectLst/>
                          <a:latin typeface="+mn-lt"/>
                        </a:rPr>
                        <a:t>Lafayette Hill</a:t>
                      </a:r>
                    </a:p>
                  </a:txBody>
                  <a:tcPr marL="8511" marR="8511" marT="8511" marB="0" anchor="ctr">
                    <a:lnL>
                      <a:noFill/>
                    </a:lnL>
                    <a:lnR>
                      <a:noFill/>
                    </a:lnR>
                    <a:lnT>
                      <a:noFill/>
                    </a:lnT>
                    <a:lnB>
                      <a:noFill/>
                    </a:lnB>
                  </a:tcPr>
                </a:tc>
                <a:tc>
                  <a:txBody>
                    <a:bodyPr/>
                    <a:lstStyle/>
                    <a:p>
                      <a:pPr algn="ctr" fontAlgn="t"/>
                      <a:r>
                        <a:rPr lang="en-US" sz="1100" b="0" i="0" u="none" strike="noStrike">
                          <a:solidFill>
                            <a:schemeClr val="tx1"/>
                          </a:solidFill>
                          <a:effectLst/>
                          <a:latin typeface="+mn-lt"/>
                        </a:rPr>
                        <a:t>Indoor</a:t>
                      </a:r>
                    </a:p>
                  </a:txBody>
                  <a:tcPr marL="8511" marR="8511" marT="8511" marB="0" anchor="ctr">
                    <a:lnL>
                      <a:noFill/>
                    </a:lnL>
                    <a:lnR>
                      <a:noFill/>
                    </a:lnR>
                    <a:lnT>
                      <a:noFill/>
                    </a:lnT>
                    <a:lnB>
                      <a:noFill/>
                    </a:lnB>
                    <a:solidFill>
                      <a:schemeClr val="accent2">
                        <a:lumMod val="60000"/>
                        <a:lumOff val="40000"/>
                      </a:schemeClr>
                    </a:solidFill>
                  </a:tcPr>
                </a:tc>
                <a:tc>
                  <a:txBody>
                    <a:bodyPr/>
                    <a:lstStyle/>
                    <a:p>
                      <a:pPr algn="ctr" fontAlgn="t"/>
                      <a:r>
                        <a:rPr lang="en-US" sz="1100" b="0" i="0" u="none" strike="noStrike">
                          <a:solidFill>
                            <a:srgbClr val="9C0006"/>
                          </a:solidFill>
                          <a:effectLst/>
                          <a:latin typeface="+mn-lt"/>
                        </a:rPr>
                        <a:t>No</a:t>
                      </a:r>
                    </a:p>
                  </a:txBody>
                  <a:tcPr marL="8511" marR="8511" marT="8511" marB="0" anchor="ctr">
                    <a:lnL>
                      <a:noFill/>
                    </a:lnL>
                    <a:lnR>
                      <a:noFill/>
                    </a:lnR>
                    <a:lnT>
                      <a:noFill/>
                    </a:lnT>
                    <a:lnB>
                      <a:noFill/>
                    </a:lnB>
                    <a:solidFill>
                      <a:srgbClr val="FFC7CE"/>
                    </a:solidFill>
                  </a:tcPr>
                </a:tc>
                <a:tc>
                  <a:txBody>
                    <a:bodyPr/>
                    <a:lstStyle/>
                    <a:p>
                      <a:pPr algn="l" fontAlgn="t"/>
                      <a:endParaRPr lang="en-US" sz="1100" b="0" i="0" u="none" strike="noStrike">
                        <a:solidFill>
                          <a:schemeClr val="tx1"/>
                        </a:solidFill>
                        <a:effectLst/>
                        <a:latin typeface="+mn-lt"/>
                      </a:endParaRPr>
                    </a:p>
                  </a:txBody>
                  <a:tcPr marL="8511" marR="8511" marT="8511" marB="0" anchor="ctr">
                    <a:lnL>
                      <a:noFill/>
                    </a:lnL>
                    <a:lnR>
                      <a:noFill/>
                    </a:lnR>
                    <a:lnT>
                      <a:noFill/>
                    </a:lnT>
                    <a:lnB>
                      <a:noFill/>
                    </a:lnB>
                  </a:tcPr>
                </a:tc>
                <a:extLst>
                  <a:ext uri="{0D108BD9-81ED-4DB2-BD59-A6C34878D82A}">
                    <a16:rowId xmlns:a16="http://schemas.microsoft.com/office/drawing/2014/main" val="190660636"/>
                  </a:ext>
                </a:extLst>
              </a:tr>
              <a:tr h="207161">
                <a:tc>
                  <a:txBody>
                    <a:bodyPr/>
                    <a:lstStyle/>
                    <a:p>
                      <a:pPr algn="ctr" fontAlgn="ctr"/>
                      <a:r>
                        <a:rPr lang="en-US" sz="1100" b="0" i="0" u="none" strike="noStrike">
                          <a:solidFill>
                            <a:srgbClr val="333333"/>
                          </a:solidFill>
                          <a:effectLst/>
                          <a:latin typeface="+mn-lt"/>
                        </a:rPr>
                        <a:t>4.0</a:t>
                      </a:r>
                    </a:p>
                  </a:txBody>
                  <a:tcPr marL="8511" marR="8511" marT="8511" marB="0" anchor="ctr">
                    <a:lnL>
                      <a:noFill/>
                    </a:lnL>
                    <a:lnR>
                      <a:noFill/>
                    </a:lnR>
                    <a:lnT>
                      <a:noFill/>
                    </a:lnT>
                    <a:lnB>
                      <a:noFill/>
                    </a:lnB>
                    <a:solidFill>
                      <a:srgbClr val="F2F2F2"/>
                    </a:solidFill>
                  </a:tcPr>
                </a:tc>
                <a:tc>
                  <a:txBody>
                    <a:bodyPr/>
                    <a:lstStyle/>
                    <a:p>
                      <a:pPr algn="l" fontAlgn="t"/>
                      <a:r>
                        <a:rPr lang="en-US" sz="1100" b="0" i="0" u="none" strike="noStrike">
                          <a:solidFill>
                            <a:schemeClr val="tx1"/>
                          </a:solidFill>
                          <a:effectLst/>
                          <a:latin typeface="+mn-lt"/>
                        </a:rPr>
                        <a:t>Germantown Academy</a:t>
                      </a:r>
                    </a:p>
                  </a:txBody>
                  <a:tcPr marL="8511" marR="8511" marT="8511" marB="0" anchor="ctr">
                    <a:lnL>
                      <a:noFill/>
                    </a:lnL>
                    <a:lnR>
                      <a:noFill/>
                    </a:lnR>
                    <a:lnT>
                      <a:noFill/>
                    </a:lnT>
                    <a:lnB>
                      <a:noFill/>
                    </a:lnB>
                    <a:solidFill>
                      <a:srgbClr val="F2F2F2"/>
                    </a:solidFill>
                  </a:tcPr>
                </a:tc>
                <a:tc>
                  <a:txBody>
                    <a:bodyPr/>
                    <a:lstStyle/>
                    <a:p>
                      <a:pPr algn="l" fontAlgn="t"/>
                      <a:r>
                        <a:rPr lang="en-US" sz="1100" b="0" i="0" u="none" strike="noStrike">
                          <a:solidFill>
                            <a:schemeClr val="tx1"/>
                          </a:solidFill>
                          <a:effectLst/>
                          <a:latin typeface="+mn-lt"/>
                        </a:rPr>
                        <a:t>Fort Washington</a:t>
                      </a:r>
                    </a:p>
                  </a:txBody>
                  <a:tcPr marL="8511" marR="8511" marT="8511" marB="0" anchor="ctr">
                    <a:lnL>
                      <a:noFill/>
                    </a:lnL>
                    <a:lnR>
                      <a:noFill/>
                    </a:lnR>
                    <a:lnT>
                      <a:noFill/>
                    </a:lnT>
                    <a:lnB>
                      <a:noFill/>
                    </a:lnB>
                    <a:solidFill>
                      <a:srgbClr val="F2F2F2"/>
                    </a:solidFill>
                  </a:tcPr>
                </a:tc>
                <a:tc>
                  <a:txBody>
                    <a:bodyPr/>
                    <a:lstStyle/>
                    <a:p>
                      <a:pPr algn="ctr" fontAlgn="t"/>
                      <a:r>
                        <a:rPr lang="en-US" sz="1100" b="0" i="0" u="none" strike="noStrike">
                          <a:solidFill>
                            <a:schemeClr val="tx1"/>
                          </a:solidFill>
                          <a:effectLst/>
                          <a:latin typeface="+mn-lt"/>
                        </a:rPr>
                        <a:t>Indoor</a:t>
                      </a:r>
                    </a:p>
                  </a:txBody>
                  <a:tcPr marL="8511" marR="8511" marT="8511" marB="0" anchor="ctr">
                    <a:lnL>
                      <a:noFill/>
                    </a:lnL>
                    <a:lnR>
                      <a:noFill/>
                    </a:lnR>
                    <a:lnT>
                      <a:noFill/>
                    </a:lnT>
                    <a:lnB>
                      <a:noFill/>
                    </a:lnB>
                    <a:solidFill>
                      <a:schemeClr val="accent2">
                        <a:lumMod val="60000"/>
                        <a:lumOff val="40000"/>
                      </a:schemeClr>
                    </a:solidFill>
                  </a:tcPr>
                </a:tc>
                <a:tc>
                  <a:txBody>
                    <a:bodyPr/>
                    <a:lstStyle/>
                    <a:p>
                      <a:pPr algn="ctr" fontAlgn="t"/>
                      <a:r>
                        <a:rPr lang="en-US" sz="1100" b="0" i="0" u="none" strike="noStrike">
                          <a:solidFill>
                            <a:srgbClr val="9C0006"/>
                          </a:solidFill>
                          <a:effectLst/>
                          <a:latin typeface="+mn-lt"/>
                        </a:rPr>
                        <a:t>No</a:t>
                      </a:r>
                    </a:p>
                  </a:txBody>
                  <a:tcPr marL="8511" marR="8511" marT="8511" marB="0" anchor="ctr">
                    <a:lnL>
                      <a:noFill/>
                    </a:lnL>
                    <a:lnR>
                      <a:noFill/>
                    </a:lnR>
                    <a:lnT>
                      <a:noFill/>
                    </a:lnT>
                    <a:lnB>
                      <a:noFill/>
                    </a:lnB>
                    <a:solidFill>
                      <a:srgbClr val="FFC7CE"/>
                    </a:solidFill>
                  </a:tcPr>
                </a:tc>
                <a:tc>
                  <a:txBody>
                    <a:bodyPr/>
                    <a:lstStyle/>
                    <a:p>
                      <a:pPr algn="l" fontAlgn="t"/>
                      <a:endParaRPr lang="en-US" sz="1100" b="0" i="0" u="none" strike="noStrike">
                        <a:solidFill>
                          <a:schemeClr val="tx1"/>
                        </a:solidFill>
                        <a:effectLst/>
                        <a:latin typeface="+mn-lt"/>
                      </a:endParaRPr>
                    </a:p>
                  </a:txBody>
                  <a:tcPr marL="8511" marR="8511" marT="8511" marB="0" anchor="ctr">
                    <a:lnL>
                      <a:noFill/>
                    </a:lnL>
                    <a:lnR>
                      <a:noFill/>
                    </a:lnR>
                    <a:lnT>
                      <a:noFill/>
                    </a:lnT>
                    <a:lnB>
                      <a:noFill/>
                    </a:lnB>
                    <a:solidFill>
                      <a:srgbClr val="F2F2F2"/>
                    </a:solidFill>
                  </a:tcPr>
                </a:tc>
                <a:extLst>
                  <a:ext uri="{0D108BD9-81ED-4DB2-BD59-A6C34878D82A}">
                    <a16:rowId xmlns:a16="http://schemas.microsoft.com/office/drawing/2014/main" val="3731001805"/>
                  </a:ext>
                </a:extLst>
              </a:tr>
              <a:tr h="256943">
                <a:tc>
                  <a:txBody>
                    <a:bodyPr/>
                    <a:lstStyle/>
                    <a:p>
                      <a:pPr algn="ctr" fontAlgn="ctr"/>
                      <a:r>
                        <a:rPr lang="en-US" sz="1100" b="0" i="0" u="none" strike="noStrike">
                          <a:solidFill>
                            <a:srgbClr val="333333"/>
                          </a:solidFill>
                          <a:effectLst/>
                          <a:latin typeface="+mn-lt"/>
                        </a:rPr>
                        <a:t>4.8</a:t>
                      </a:r>
                    </a:p>
                  </a:txBody>
                  <a:tcPr marL="8511" marR="8511" marT="8511" marB="0" anchor="ctr">
                    <a:lnL>
                      <a:noFill/>
                    </a:lnL>
                    <a:lnR>
                      <a:noFill/>
                    </a:lnR>
                    <a:lnT>
                      <a:noFill/>
                    </a:lnT>
                    <a:lnB>
                      <a:noFill/>
                    </a:lnB>
                  </a:tcPr>
                </a:tc>
                <a:tc>
                  <a:txBody>
                    <a:bodyPr/>
                    <a:lstStyle/>
                    <a:p>
                      <a:pPr algn="l" fontAlgn="t"/>
                      <a:r>
                        <a:rPr lang="en-US" sz="1100" b="0" i="0" u="none" strike="noStrike">
                          <a:solidFill>
                            <a:schemeClr val="tx1"/>
                          </a:solidFill>
                          <a:effectLst/>
                          <a:latin typeface="+mn-lt"/>
                        </a:rPr>
                        <a:t>Upper Dublin Community Pool</a:t>
                      </a:r>
                    </a:p>
                  </a:txBody>
                  <a:tcPr marL="8511" marR="8511" marT="8511" marB="0" anchor="ctr">
                    <a:lnL>
                      <a:noFill/>
                    </a:lnL>
                    <a:lnR>
                      <a:noFill/>
                    </a:lnR>
                    <a:lnT>
                      <a:noFill/>
                    </a:lnT>
                    <a:lnB>
                      <a:noFill/>
                    </a:lnB>
                  </a:tcPr>
                </a:tc>
                <a:tc>
                  <a:txBody>
                    <a:bodyPr/>
                    <a:lstStyle/>
                    <a:p>
                      <a:pPr algn="l" fontAlgn="t"/>
                      <a:r>
                        <a:rPr lang="en-US" sz="1100" b="0" i="0" u="none" strike="noStrike">
                          <a:solidFill>
                            <a:schemeClr val="tx1"/>
                          </a:solidFill>
                          <a:effectLst/>
                          <a:latin typeface="+mn-lt"/>
                        </a:rPr>
                        <a:t>Fort Washington</a:t>
                      </a:r>
                    </a:p>
                  </a:txBody>
                  <a:tcPr marL="8511" marR="8511" marT="8511" marB="0" anchor="ctr">
                    <a:lnL>
                      <a:noFill/>
                    </a:lnL>
                    <a:lnR>
                      <a:noFill/>
                    </a:lnR>
                    <a:lnT>
                      <a:noFill/>
                    </a:lnT>
                    <a:lnB>
                      <a:noFill/>
                    </a:lnB>
                  </a:tcPr>
                </a:tc>
                <a:tc>
                  <a:txBody>
                    <a:bodyPr/>
                    <a:lstStyle/>
                    <a:p>
                      <a:pPr algn="ctr" fontAlgn="t"/>
                      <a:r>
                        <a:rPr lang="en-US" sz="1100" b="0" i="0" u="none" strike="noStrike">
                          <a:solidFill>
                            <a:schemeClr val="tx1"/>
                          </a:solidFill>
                          <a:effectLst/>
                          <a:latin typeface="+mn-lt"/>
                        </a:rPr>
                        <a:t>Outdoor</a:t>
                      </a:r>
                    </a:p>
                  </a:txBody>
                  <a:tcPr marL="8511" marR="8511" marT="8511" marB="0" anchor="ctr">
                    <a:lnL>
                      <a:noFill/>
                    </a:lnL>
                    <a:lnR>
                      <a:noFill/>
                    </a:lnR>
                    <a:lnT>
                      <a:noFill/>
                    </a:lnT>
                    <a:lnB>
                      <a:noFill/>
                    </a:lnB>
                    <a:solidFill>
                      <a:schemeClr val="accent3">
                        <a:lumMod val="40000"/>
                        <a:lumOff val="60000"/>
                      </a:schemeClr>
                    </a:solidFill>
                  </a:tcPr>
                </a:tc>
                <a:tc>
                  <a:txBody>
                    <a:bodyPr/>
                    <a:lstStyle/>
                    <a:p>
                      <a:pPr algn="ctr" fontAlgn="t"/>
                      <a:r>
                        <a:rPr lang="en-US" sz="1100" b="0" i="0" u="none" strike="noStrike">
                          <a:solidFill>
                            <a:srgbClr val="006100"/>
                          </a:solidFill>
                          <a:effectLst/>
                          <a:latin typeface="+mn-lt"/>
                        </a:rPr>
                        <a:t>Yes</a:t>
                      </a:r>
                    </a:p>
                  </a:txBody>
                  <a:tcPr marL="8511" marR="8511" marT="8511" marB="0" anchor="ctr">
                    <a:lnL>
                      <a:noFill/>
                    </a:lnL>
                    <a:lnR>
                      <a:noFill/>
                    </a:lnR>
                    <a:lnT>
                      <a:noFill/>
                    </a:lnT>
                    <a:lnB>
                      <a:noFill/>
                    </a:lnB>
                    <a:solidFill>
                      <a:srgbClr val="C6EFCE"/>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100" b="0" i="0" u="none" strike="noStrike">
                          <a:solidFill>
                            <a:schemeClr val="tx1"/>
                          </a:solidFill>
                          <a:effectLst/>
                          <a:latin typeface="+mn-lt"/>
                        </a:rPr>
                        <a:t>Adults: $2-$6 weekdays, $4-$8 weekends</a:t>
                      </a:r>
                    </a:p>
                  </a:txBody>
                  <a:tcPr marL="8511" marR="8511" marT="8511" marB="0" anchor="ctr">
                    <a:lnL>
                      <a:noFill/>
                    </a:lnL>
                    <a:lnR>
                      <a:noFill/>
                    </a:lnR>
                    <a:lnT>
                      <a:noFill/>
                    </a:lnT>
                    <a:lnB>
                      <a:noFill/>
                    </a:lnB>
                  </a:tcPr>
                </a:tc>
                <a:extLst>
                  <a:ext uri="{0D108BD9-81ED-4DB2-BD59-A6C34878D82A}">
                    <a16:rowId xmlns:a16="http://schemas.microsoft.com/office/drawing/2014/main" val="2179463344"/>
                  </a:ext>
                </a:extLst>
              </a:tr>
              <a:tr h="207161">
                <a:tc>
                  <a:txBody>
                    <a:bodyPr/>
                    <a:lstStyle/>
                    <a:p>
                      <a:pPr algn="ctr" fontAlgn="ctr"/>
                      <a:r>
                        <a:rPr lang="en-US" sz="1100" b="0" i="0" u="none" strike="noStrike">
                          <a:solidFill>
                            <a:srgbClr val="333333"/>
                          </a:solidFill>
                          <a:effectLst/>
                          <a:latin typeface="+mn-lt"/>
                        </a:rPr>
                        <a:t>5.0</a:t>
                      </a:r>
                    </a:p>
                  </a:txBody>
                  <a:tcPr marL="8511" marR="8511" marT="8511" marB="0" anchor="ctr">
                    <a:lnL>
                      <a:noFill/>
                    </a:lnL>
                    <a:lnR>
                      <a:noFill/>
                    </a:lnR>
                    <a:lnT>
                      <a:noFill/>
                    </a:lnT>
                    <a:lnB>
                      <a:noFill/>
                    </a:lnB>
                    <a:solidFill>
                      <a:srgbClr val="F2F2F2"/>
                    </a:solidFill>
                  </a:tcPr>
                </a:tc>
                <a:tc>
                  <a:txBody>
                    <a:bodyPr/>
                    <a:lstStyle/>
                    <a:p>
                      <a:pPr algn="l" fontAlgn="t"/>
                      <a:r>
                        <a:rPr lang="en-US" sz="1100" b="0" i="0" u="none" strike="noStrike">
                          <a:solidFill>
                            <a:schemeClr val="tx1"/>
                          </a:solidFill>
                          <a:effectLst/>
                          <a:latin typeface="+mn-lt"/>
                        </a:rPr>
                        <a:t>Life Time Fitness - Fort Washington</a:t>
                      </a:r>
                    </a:p>
                  </a:txBody>
                  <a:tcPr marL="8511" marR="8511" marT="8511" marB="0" anchor="ctr">
                    <a:lnL>
                      <a:noFill/>
                    </a:lnL>
                    <a:lnR>
                      <a:noFill/>
                    </a:lnR>
                    <a:lnT>
                      <a:noFill/>
                    </a:lnT>
                    <a:lnB>
                      <a:noFill/>
                    </a:lnB>
                    <a:solidFill>
                      <a:srgbClr val="F2F2F2"/>
                    </a:solidFill>
                  </a:tcPr>
                </a:tc>
                <a:tc>
                  <a:txBody>
                    <a:bodyPr/>
                    <a:lstStyle/>
                    <a:p>
                      <a:pPr algn="l" fontAlgn="t"/>
                      <a:r>
                        <a:rPr lang="en-US" sz="1100" b="0" i="0" u="none" strike="noStrike">
                          <a:solidFill>
                            <a:schemeClr val="tx1"/>
                          </a:solidFill>
                          <a:effectLst/>
                          <a:latin typeface="+mn-lt"/>
                        </a:rPr>
                        <a:t>Fort Washington</a:t>
                      </a:r>
                    </a:p>
                  </a:txBody>
                  <a:tcPr marL="8511" marR="8511" marT="8511" marB="0" anchor="ctr">
                    <a:lnL>
                      <a:noFill/>
                    </a:lnL>
                    <a:lnR>
                      <a:noFill/>
                    </a:lnR>
                    <a:lnT>
                      <a:noFill/>
                    </a:lnT>
                    <a:lnB>
                      <a:noFill/>
                    </a:lnB>
                    <a:solidFill>
                      <a:srgbClr val="F2F2F2"/>
                    </a:solidFill>
                  </a:tcPr>
                </a:tc>
                <a:tc>
                  <a:txBody>
                    <a:bodyPr/>
                    <a:lstStyle/>
                    <a:p>
                      <a:pPr algn="ctr" fontAlgn="t"/>
                      <a:r>
                        <a:rPr lang="en-US" sz="1100" b="0" i="0" u="none" strike="noStrike">
                          <a:solidFill>
                            <a:schemeClr val="tx1"/>
                          </a:solidFill>
                          <a:effectLst/>
                          <a:latin typeface="+mn-lt"/>
                        </a:rPr>
                        <a:t>Indoor</a:t>
                      </a:r>
                    </a:p>
                  </a:txBody>
                  <a:tcPr marL="8511" marR="8511" marT="8511" marB="0" anchor="ctr">
                    <a:lnL>
                      <a:noFill/>
                    </a:lnL>
                    <a:lnR>
                      <a:noFill/>
                    </a:lnR>
                    <a:lnT>
                      <a:noFill/>
                    </a:lnT>
                    <a:lnB>
                      <a:noFill/>
                    </a:lnB>
                    <a:solidFill>
                      <a:schemeClr val="accent2">
                        <a:lumMod val="60000"/>
                        <a:lumOff val="40000"/>
                      </a:schemeClr>
                    </a:solidFill>
                  </a:tcPr>
                </a:tc>
                <a:tc>
                  <a:txBody>
                    <a:bodyPr/>
                    <a:lstStyle/>
                    <a:p>
                      <a:pPr algn="ctr" fontAlgn="t"/>
                      <a:r>
                        <a:rPr lang="en-US" sz="1100" b="0" i="0" u="none" strike="noStrike">
                          <a:solidFill>
                            <a:srgbClr val="006100"/>
                          </a:solidFill>
                          <a:effectLst/>
                          <a:latin typeface="+mn-lt"/>
                        </a:rPr>
                        <a:t>Yes</a:t>
                      </a:r>
                    </a:p>
                  </a:txBody>
                  <a:tcPr marL="8511" marR="8511" marT="8511" marB="0" anchor="ctr">
                    <a:lnL>
                      <a:noFill/>
                    </a:lnL>
                    <a:lnR>
                      <a:noFill/>
                    </a:lnR>
                    <a:lnT>
                      <a:noFill/>
                    </a:lnT>
                    <a:lnB>
                      <a:noFill/>
                    </a:lnB>
                    <a:solidFill>
                      <a:srgbClr val="C6EFCE"/>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100" b="0" i="0" u="none" strike="noStrike">
                          <a:solidFill>
                            <a:schemeClr val="tx1"/>
                          </a:solidFill>
                          <a:effectLst/>
                          <a:latin typeface="+mn-lt"/>
                        </a:rPr>
                        <a:t>Drop-in: $35</a:t>
                      </a:r>
                    </a:p>
                  </a:txBody>
                  <a:tcPr marL="8511" marR="8511" marT="8511" marB="0" anchor="ctr">
                    <a:lnL>
                      <a:noFill/>
                    </a:lnL>
                    <a:lnR>
                      <a:noFill/>
                    </a:lnR>
                    <a:lnT>
                      <a:noFill/>
                    </a:lnT>
                    <a:lnB>
                      <a:noFill/>
                    </a:lnB>
                    <a:solidFill>
                      <a:srgbClr val="F2F2F2"/>
                    </a:solidFill>
                  </a:tcPr>
                </a:tc>
                <a:extLst>
                  <a:ext uri="{0D108BD9-81ED-4DB2-BD59-A6C34878D82A}">
                    <a16:rowId xmlns:a16="http://schemas.microsoft.com/office/drawing/2014/main" val="195532111"/>
                  </a:ext>
                </a:extLst>
              </a:tr>
              <a:tr h="207161">
                <a:tc>
                  <a:txBody>
                    <a:bodyPr/>
                    <a:lstStyle/>
                    <a:p>
                      <a:pPr algn="ctr" fontAlgn="ctr"/>
                      <a:r>
                        <a:rPr lang="en-US" sz="1100" b="0" i="0" u="none" strike="noStrike">
                          <a:solidFill>
                            <a:srgbClr val="333333"/>
                          </a:solidFill>
                          <a:effectLst/>
                          <a:latin typeface="+mn-lt"/>
                        </a:rPr>
                        <a:t>5.1</a:t>
                      </a:r>
                    </a:p>
                  </a:txBody>
                  <a:tcPr marL="8511" marR="8511" marT="8511" marB="0" anchor="ctr">
                    <a:lnL>
                      <a:noFill/>
                    </a:lnL>
                    <a:lnR>
                      <a:noFill/>
                    </a:lnR>
                    <a:lnT>
                      <a:noFill/>
                    </a:lnT>
                    <a:lnB>
                      <a:noFill/>
                    </a:lnB>
                  </a:tcPr>
                </a:tc>
                <a:tc>
                  <a:txBody>
                    <a:bodyPr/>
                    <a:lstStyle/>
                    <a:p>
                      <a:pPr algn="l" fontAlgn="t"/>
                      <a:r>
                        <a:rPr lang="en-US" sz="1100" b="0" i="0" u="none" strike="noStrike">
                          <a:solidFill>
                            <a:schemeClr val="tx1"/>
                          </a:solidFill>
                          <a:effectLst/>
                          <a:latin typeface="+mn-lt"/>
                        </a:rPr>
                        <a:t>Ambler YMCA</a:t>
                      </a:r>
                    </a:p>
                  </a:txBody>
                  <a:tcPr marL="8511" marR="8511" marT="8511" marB="0" anchor="ctr">
                    <a:lnL>
                      <a:noFill/>
                    </a:lnL>
                    <a:lnR>
                      <a:noFill/>
                    </a:lnR>
                    <a:lnT>
                      <a:noFill/>
                    </a:lnT>
                    <a:lnB>
                      <a:noFill/>
                    </a:lnB>
                  </a:tcPr>
                </a:tc>
                <a:tc>
                  <a:txBody>
                    <a:bodyPr/>
                    <a:lstStyle/>
                    <a:p>
                      <a:pPr algn="l" fontAlgn="t"/>
                      <a:r>
                        <a:rPr lang="en-US" sz="1100" b="0" i="0" u="none" strike="noStrike">
                          <a:solidFill>
                            <a:schemeClr val="tx1"/>
                          </a:solidFill>
                          <a:effectLst/>
                          <a:latin typeface="+mn-lt"/>
                        </a:rPr>
                        <a:t>Ambler</a:t>
                      </a:r>
                    </a:p>
                  </a:txBody>
                  <a:tcPr marL="8511" marR="8511" marT="8511" marB="0" anchor="ctr">
                    <a:lnL>
                      <a:noFill/>
                    </a:lnL>
                    <a:lnR>
                      <a:noFill/>
                    </a:lnR>
                    <a:lnT>
                      <a:noFill/>
                    </a:lnT>
                    <a:lnB>
                      <a:noFill/>
                    </a:lnB>
                  </a:tcPr>
                </a:tc>
                <a:tc>
                  <a:txBody>
                    <a:bodyPr/>
                    <a:lstStyle/>
                    <a:p>
                      <a:pPr algn="ctr" fontAlgn="t"/>
                      <a:r>
                        <a:rPr lang="en-US" sz="1100" b="0" i="0" u="none" strike="noStrike">
                          <a:solidFill>
                            <a:schemeClr val="tx1"/>
                          </a:solidFill>
                          <a:effectLst/>
                          <a:latin typeface="+mn-lt"/>
                        </a:rPr>
                        <a:t>Indoor</a:t>
                      </a:r>
                    </a:p>
                  </a:txBody>
                  <a:tcPr marL="8511" marR="8511" marT="8511" marB="0" anchor="ctr">
                    <a:lnL>
                      <a:noFill/>
                    </a:lnL>
                    <a:lnR>
                      <a:noFill/>
                    </a:lnR>
                    <a:lnT>
                      <a:noFill/>
                    </a:lnT>
                    <a:lnB>
                      <a:noFill/>
                    </a:lnB>
                    <a:solidFill>
                      <a:schemeClr val="accent2">
                        <a:lumMod val="60000"/>
                        <a:lumOff val="40000"/>
                      </a:schemeClr>
                    </a:solidFill>
                  </a:tcPr>
                </a:tc>
                <a:tc>
                  <a:txBody>
                    <a:bodyPr/>
                    <a:lstStyle/>
                    <a:p>
                      <a:pPr algn="ctr" fontAlgn="t"/>
                      <a:r>
                        <a:rPr lang="en-US" sz="1100" b="0" i="0" u="none" strike="noStrike">
                          <a:solidFill>
                            <a:srgbClr val="9C0006"/>
                          </a:solidFill>
                          <a:effectLst/>
                          <a:latin typeface="+mn-lt"/>
                        </a:rPr>
                        <a:t>No</a:t>
                      </a:r>
                    </a:p>
                  </a:txBody>
                  <a:tcPr marL="8511" marR="8511" marT="8511" marB="0" anchor="ctr">
                    <a:lnL>
                      <a:noFill/>
                    </a:lnL>
                    <a:lnR>
                      <a:noFill/>
                    </a:lnR>
                    <a:lnT>
                      <a:noFill/>
                    </a:lnT>
                    <a:lnB>
                      <a:noFill/>
                    </a:lnB>
                    <a:solidFill>
                      <a:srgbClr val="FFC7CE"/>
                    </a:solidFill>
                  </a:tcPr>
                </a:tc>
                <a:tc>
                  <a:txBody>
                    <a:bodyPr/>
                    <a:lstStyle/>
                    <a:p>
                      <a:pPr algn="l" fontAlgn="t"/>
                      <a:endParaRPr lang="en-US" sz="1100" b="0" i="0" u="none" strike="noStrike">
                        <a:solidFill>
                          <a:schemeClr val="tx1"/>
                        </a:solidFill>
                        <a:effectLst/>
                        <a:latin typeface="+mn-lt"/>
                      </a:endParaRPr>
                    </a:p>
                  </a:txBody>
                  <a:tcPr marL="8511" marR="8511" marT="8511" marB="0" anchor="ctr">
                    <a:lnL>
                      <a:noFill/>
                    </a:lnL>
                    <a:lnR>
                      <a:noFill/>
                    </a:lnR>
                    <a:lnT>
                      <a:noFill/>
                    </a:lnT>
                    <a:lnB>
                      <a:noFill/>
                    </a:lnB>
                  </a:tcPr>
                </a:tc>
                <a:extLst>
                  <a:ext uri="{0D108BD9-81ED-4DB2-BD59-A6C34878D82A}">
                    <a16:rowId xmlns:a16="http://schemas.microsoft.com/office/drawing/2014/main" val="2598820721"/>
                  </a:ext>
                </a:extLst>
              </a:tr>
              <a:tr h="207161">
                <a:tc>
                  <a:txBody>
                    <a:bodyPr/>
                    <a:lstStyle/>
                    <a:p>
                      <a:pPr algn="ctr" fontAlgn="ctr"/>
                      <a:r>
                        <a:rPr lang="en-US" sz="1100" b="0" i="0" u="none" strike="noStrike">
                          <a:solidFill>
                            <a:srgbClr val="333333"/>
                          </a:solidFill>
                          <a:effectLst/>
                          <a:latin typeface="+mn-lt"/>
                        </a:rPr>
                        <a:t>5.9</a:t>
                      </a:r>
                    </a:p>
                  </a:txBody>
                  <a:tcPr marL="8511" marR="8511" marT="8511" marB="0" anchor="ctr">
                    <a:lnL>
                      <a:noFill/>
                    </a:lnL>
                    <a:lnR>
                      <a:noFill/>
                    </a:lnR>
                    <a:lnT>
                      <a:noFill/>
                    </a:lnT>
                    <a:lnB>
                      <a:noFill/>
                    </a:lnB>
                    <a:solidFill>
                      <a:srgbClr val="F2F2F2"/>
                    </a:solidFill>
                  </a:tcPr>
                </a:tc>
                <a:tc>
                  <a:txBody>
                    <a:bodyPr/>
                    <a:lstStyle/>
                    <a:p>
                      <a:pPr algn="l" fontAlgn="t"/>
                      <a:r>
                        <a:rPr lang="en-US" sz="1100" b="0" i="0" u="none" strike="noStrike">
                          <a:solidFill>
                            <a:schemeClr val="tx1"/>
                          </a:solidFill>
                          <a:effectLst/>
                          <a:latin typeface="+mn-lt"/>
                        </a:rPr>
                        <a:t>Upper Merion Area Middle &amp; High School Pool</a:t>
                      </a:r>
                    </a:p>
                  </a:txBody>
                  <a:tcPr marL="8511" marR="8511" marT="8511" marB="0" anchor="ctr">
                    <a:lnL>
                      <a:noFill/>
                    </a:lnL>
                    <a:lnR>
                      <a:noFill/>
                    </a:lnR>
                    <a:lnT>
                      <a:noFill/>
                    </a:lnT>
                    <a:lnB>
                      <a:noFill/>
                    </a:lnB>
                    <a:solidFill>
                      <a:srgbClr val="F2F2F2"/>
                    </a:solidFill>
                  </a:tcPr>
                </a:tc>
                <a:tc>
                  <a:txBody>
                    <a:bodyPr/>
                    <a:lstStyle/>
                    <a:p>
                      <a:pPr algn="l" fontAlgn="t"/>
                      <a:r>
                        <a:rPr lang="en-US" sz="1100" b="0" i="0" u="none" strike="noStrike">
                          <a:solidFill>
                            <a:schemeClr val="tx1"/>
                          </a:solidFill>
                          <a:effectLst/>
                          <a:latin typeface="+mn-lt"/>
                        </a:rPr>
                        <a:t>King of Prussia</a:t>
                      </a:r>
                    </a:p>
                  </a:txBody>
                  <a:tcPr marL="8511" marR="8511" marT="8511" marB="0" anchor="ctr">
                    <a:lnL>
                      <a:noFill/>
                    </a:lnL>
                    <a:lnR>
                      <a:noFill/>
                    </a:lnR>
                    <a:lnT>
                      <a:noFill/>
                    </a:lnT>
                    <a:lnB>
                      <a:noFill/>
                    </a:lnB>
                    <a:solidFill>
                      <a:srgbClr val="F2F2F2"/>
                    </a:solidFill>
                  </a:tcPr>
                </a:tc>
                <a:tc>
                  <a:txBody>
                    <a:bodyPr/>
                    <a:lstStyle/>
                    <a:p>
                      <a:pPr algn="ctr" fontAlgn="t"/>
                      <a:r>
                        <a:rPr lang="en-US" sz="1100" b="0" i="0" u="none" strike="noStrike">
                          <a:solidFill>
                            <a:schemeClr val="tx1"/>
                          </a:solidFill>
                          <a:effectLst/>
                          <a:latin typeface="+mn-lt"/>
                        </a:rPr>
                        <a:t>Indoor</a:t>
                      </a:r>
                    </a:p>
                  </a:txBody>
                  <a:tcPr marL="8511" marR="8511" marT="8511" marB="0" anchor="ctr">
                    <a:lnL>
                      <a:noFill/>
                    </a:lnL>
                    <a:lnR>
                      <a:noFill/>
                    </a:lnR>
                    <a:lnT>
                      <a:noFill/>
                    </a:lnT>
                    <a:lnB>
                      <a:noFill/>
                    </a:lnB>
                    <a:solidFill>
                      <a:schemeClr val="accent2">
                        <a:lumMod val="60000"/>
                        <a:lumOff val="40000"/>
                      </a:schemeClr>
                    </a:solidFill>
                  </a:tcPr>
                </a:tc>
                <a:tc>
                  <a:txBody>
                    <a:bodyPr/>
                    <a:lstStyle/>
                    <a:p>
                      <a:pPr algn="ctr" fontAlgn="t"/>
                      <a:r>
                        <a:rPr lang="en-US" sz="1100" b="0" i="0" u="none" strike="noStrike">
                          <a:solidFill>
                            <a:srgbClr val="9C0006"/>
                          </a:solidFill>
                          <a:effectLst/>
                          <a:latin typeface="+mn-lt"/>
                        </a:rPr>
                        <a:t>No</a:t>
                      </a:r>
                    </a:p>
                  </a:txBody>
                  <a:tcPr marL="8511" marR="8511" marT="8511" marB="0" anchor="ctr">
                    <a:lnL>
                      <a:noFill/>
                    </a:lnL>
                    <a:lnR>
                      <a:noFill/>
                    </a:lnR>
                    <a:lnT>
                      <a:noFill/>
                    </a:lnT>
                    <a:lnB>
                      <a:noFill/>
                    </a:lnB>
                    <a:solidFill>
                      <a:srgbClr val="FFC7CE"/>
                    </a:solidFill>
                  </a:tcPr>
                </a:tc>
                <a:tc>
                  <a:txBody>
                    <a:bodyPr/>
                    <a:lstStyle/>
                    <a:p>
                      <a:pPr algn="l" fontAlgn="t"/>
                      <a:endParaRPr lang="en-US" sz="1100" b="0" i="0" u="none" strike="noStrike">
                        <a:solidFill>
                          <a:schemeClr val="tx1"/>
                        </a:solidFill>
                        <a:effectLst/>
                        <a:latin typeface="+mn-lt"/>
                      </a:endParaRPr>
                    </a:p>
                  </a:txBody>
                  <a:tcPr marL="8511" marR="8511" marT="8511" marB="0" anchor="ctr">
                    <a:lnL>
                      <a:noFill/>
                    </a:lnL>
                    <a:lnR>
                      <a:noFill/>
                    </a:lnR>
                    <a:lnT>
                      <a:noFill/>
                    </a:lnT>
                    <a:lnB>
                      <a:noFill/>
                    </a:lnB>
                    <a:solidFill>
                      <a:srgbClr val="F2F2F2"/>
                    </a:solidFill>
                  </a:tcPr>
                </a:tc>
                <a:extLst>
                  <a:ext uri="{0D108BD9-81ED-4DB2-BD59-A6C34878D82A}">
                    <a16:rowId xmlns:a16="http://schemas.microsoft.com/office/drawing/2014/main" val="1074692206"/>
                  </a:ext>
                </a:extLst>
              </a:tr>
            </a:tbl>
          </a:graphicData>
        </a:graphic>
      </p:graphicFrame>
      <p:sp>
        <p:nvSpPr>
          <p:cNvPr id="6" name="Rectangle 5">
            <a:extLst>
              <a:ext uri="{FF2B5EF4-FFF2-40B4-BE49-F238E27FC236}">
                <a16:creationId xmlns:a16="http://schemas.microsoft.com/office/drawing/2014/main" id="{CCCEE087-CE2F-416C-8963-3062A70E1442}"/>
              </a:ext>
            </a:extLst>
          </p:cNvPr>
          <p:cNvSpPr/>
          <p:nvPr/>
        </p:nvSpPr>
        <p:spPr>
          <a:xfrm>
            <a:off x="2386130" y="6554184"/>
            <a:ext cx="7419739" cy="303816"/>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A933A04-C1AC-41A0-9939-4219288EAF20}"/>
              </a:ext>
            </a:extLst>
          </p:cNvPr>
          <p:cNvSpPr/>
          <p:nvPr/>
        </p:nvSpPr>
        <p:spPr>
          <a:xfrm>
            <a:off x="6199631" y="6554184"/>
            <a:ext cx="1645921" cy="303816"/>
          </a:xfrm>
          <a:prstGeom prst="rect">
            <a:avLst/>
          </a:prstGeom>
          <a:solidFill>
            <a:srgbClr val="6FB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5F7B322-0267-47A4-8636-522E7B850333}"/>
              </a:ext>
            </a:extLst>
          </p:cNvPr>
          <p:cNvSpPr txBox="1"/>
          <p:nvPr/>
        </p:nvSpPr>
        <p:spPr>
          <a:xfrm>
            <a:off x="2386130" y="6554184"/>
            <a:ext cx="7419739" cy="584775"/>
          </a:xfrm>
          <a:prstGeom prst="rect">
            <a:avLst/>
          </a:prstGeom>
          <a:noFill/>
        </p:spPr>
        <p:txBody>
          <a:bodyPr wrap="square" rtlCol="0">
            <a:spAutoFit/>
          </a:bodyPr>
          <a:lstStyle/>
          <a:p>
            <a:r>
              <a:rPr lang="en-US" sz="1400">
                <a:solidFill>
                  <a:schemeClr val="bg2"/>
                </a:solidFill>
              </a:rPr>
              <a:t>Market Study Overview	    Socio-Economic Trends    </a:t>
            </a:r>
            <a:r>
              <a:rPr lang="en-US" sz="1400" b="1">
                <a:solidFill>
                  <a:schemeClr val="bg1"/>
                </a:solidFill>
              </a:rPr>
              <a:t>Competitive Supply     </a:t>
            </a:r>
            <a:r>
              <a:rPr lang="en-US" sz="1400">
                <a:solidFill>
                  <a:schemeClr val="bg2"/>
                </a:solidFill>
              </a:rPr>
              <a:t>Market Study Takeaways</a:t>
            </a:r>
          </a:p>
          <a:p>
            <a:endParaRPr lang="en-US"/>
          </a:p>
        </p:txBody>
      </p:sp>
      <p:sp>
        <p:nvSpPr>
          <p:cNvPr id="10" name="TextBox 9">
            <a:extLst>
              <a:ext uri="{FF2B5EF4-FFF2-40B4-BE49-F238E27FC236}">
                <a16:creationId xmlns:a16="http://schemas.microsoft.com/office/drawing/2014/main" id="{AB46D036-EB55-42A9-9E4A-7563FAFBCEDB}"/>
              </a:ext>
            </a:extLst>
          </p:cNvPr>
          <p:cNvSpPr txBox="1"/>
          <p:nvPr/>
        </p:nvSpPr>
        <p:spPr>
          <a:xfrm>
            <a:off x="2045224" y="1225671"/>
            <a:ext cx="8610600" cy="2279663"/>
          </a:xfrm>
          <a:prstGeom prst="rect">
            <a:avLst/>
          </a:prstGeom>
          <a:noFill/>
        </p:spPr>
        <p:txBody>
          <a:bodyPr wrap="square" rtlCol="0">
            <a:spAutoFit/>
          </a:bodyPr>
          <a:lstStyle/>
          <a:p>
            <a:pPr algn="just" fontAlgn="b">
              <a:lnSpc>
                <a:spcPct val="112000"/>
              </a:lnSpc>
            </a:pPr>
            <a:r>
              <a:rPr lang="en-US">
                <a:solidFill>
                  <a:srgbClr val="C00000"/>
                </a:solidFill>
                <a:latin typeface="Franklin Gothic Medium"/>
              </a:rPr>
              <a:t>Half of all parcels in the Township already served by a pool</a:t>
            </a:r>
          </a:p>
          <a:p>
            <a:pPr algn="just" fontAlgn="b">
              <a:lnSpc>
                <a:spcPct val="112000"/>
              </a:lnSpc>
            </a:pPr>
            <a:endParaRPr lang="en-US" sz="1600">
              <a:solidFill>
                <a:srgbClr val="C00000"/>
              </a:solidFill>
              <a:latin typeface="Franklin Gothic Medium"/>
            </a:endParaRPr>
          </a:p>
          <a:p>
            <a:pPr algn="just" fontAlgn="b">
              <a:lnSpc>
                <a:spcPct val="112000"/>
              </a:lnSpc>
            </a:pPr>
            <a:r>
              <a:rPr lang="en-US" sz="1400">
                <a:ea typeface="Calibri" panose="020F0502020204030204" pitchFamily="34" charset="0"/>
                <a:cs typeface="Times New Roman" panose="02020603050405020304" pitchFamily="18" charset="0"/>
              </a:rPr>
              <a:t>According to GIS data from Montgomery County, 51 percent of all parcels in Whitpain Township are served by a private community pool or a pool on an individual private lot.</a:t>
            </a:r>
          </a:p>
          <a:p>
            <a:pPr algn="just" fontAlgn="b">
              <a:lnSpc>
                <a:spcPct val="112000"/>
              </a:lnSpc>
            </a:pPr>
            <a:endParaRPr lang="en-US" sz="1400">
              <a:ea typeface="Calibri" panose="020F0502020204030204" pitchFamily="34" charset="0"/>
              <a:cs typeface="Times New Roman" panose="02020603050405020304" pitchFamily="18" charset="0"/>
            </a:endParaRPr>
          </a:p>
          <a:p>
            <a:pPr algn="just" fontAlgn="b">
              <a:lnSpc>
                <a:spcPct val="112000"/>
              </a:lnSpc>
            </a:pPr>
            <a:r>
              <a:rPr lang="en-US" sz="1400">
                <a:ea typeface="Calibri" panose="020F0502020204030204" pitchFamily="34" charset="0"/>
                <a:cs typeface="Times New Roman" panose="02020603050405020304" pitchFamily="18" charset="0"/>
              </a:rPr>
              <a:t>There are at least 10 large swimming pools in the 15-minute PMA (an approximately six-mile radius), with five providing public access and two located outdoors.</a:t>
            </a:r>
          </a:p>
          <a:p>
            <a:pPr algn="just" fontAlgn="b">
              <a:lnSpc>
                <a:spcPct val="112000"/>
              </a:lnSpc>
            </a:pPr>
            <a:endParaRPr lang="en-US" sz="1400">
              <a:ea typeface="Calibri" panose="020F0502020204030204" pitchFamily="34" charset="0"/>
              <a:cs typeface="Times New Roman" panose="02020603050405020304" pitchFamily="18" charset="0"/>
            </a:endParaRPr>
          </a:p>
          <a:p>
            <a:pPr algn="just" fontAlgn="b">
              <a:lnSpc>
                <a:spcPct val="112000"/>
              </a:lnSpc>
            </a:pPr>
            <a:endParaRPr lang="en-US" sz="105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07634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69810" y="710843"/>
            <a:ext cx="8610600" cy="461665"/>
          </a:xfrm>
          <a:prstGeom prst="rect">
            <a:avLst/>
          </a:prstGeom>
          <a:noFill/>
        </p:spPr>
        <p:txBody>
          <a:bodyPr wrap="square" rtlCol="0">
            <a:spAutoFit/>
          </a:bodyPr>
          <a:lstStyle/>
          <a:p>
            <a:r>
              <a:rPr lang="en-US" sz="2400">
                <a:solidFill>
                  <a:schemeClr val="accent1"/>
                </a:solidFill>
                <a:latin typeface="+mj-lt"/>
              </a:rPr>
              <a:t>Key Findings: </a:t>
            </a:r>
            <a:r>
              <a:rPr lang="en-US" sz="2400" b="1" u="sng">
                <a:latin typeface="+mj-lt"/>
              </a:rPr>
              <a:t>Splash Pads</a:t>
            </a:r>
          </a:p>
        </p:txBody>
      </p:sp>
      <p:sp>
        <p:nvSpPr>
          <p:cNvPr id="4" name="TextBox 3"/>
          <p:cNvSpPr txBox="1"/>
          <p:nvPr/>
        </p:nvSpPr>
        <p:spPr>
          <a:xfrm>
            <a:off x="1969810" y="1263889"/>
            <a:ext cx="8610600" cy="3010824"/>
          </a:xfrm>
          <a:prstGeom prst="rect">
            <a:avLst/>
          </a:prstGeom>
          <a:noFill/>
        </p:spPr>
        <p:txBody>
          <a:bodyPr wrap="square" rtlCol="0">
            <a:spAutoFit/>
          </a:bodyPr>
          <a:lstStyle/>
          <a:p>
            <a:pPr algn="just" fontAlgn="b">
              <a:lnSpc>
                <a:spcPct val="112000"/>
              </a:lnSpc>
            </a:pPr>
            <a:r>
              <a:rPr lang="en-US">
                <a:solidFill>
                  <a:srgbClr val="C00000"/>
                </a:solidFill>
                <a:latin typeface="Franklin Gothic Medium"/>
              </a:rPr>
              <a:t>Eight suburban area splash pads within a 30-minute drive</a:t>
            </a:r>
          </a:p>
          <a:p>
            <a:pPr algn="just" fontAlgn="b">
              <a:lnSpc>
                <a:spcPct val="112000"/>
              </a:lnSpc>
            </a:pPr>
            <a:endParaRPr lang="en-US" sz="1600">
              <a:solidFill>
                <a:srgbClr val="C00000"/>
              </a:solidFill>
              <a:latin typeface="Franklin Gothic Medium"/>
            </a:endParaRPr>
          </a:p>
          <a:p>
            <a:pPr algn="just" fontAlgn="b">
              <a:lnSpc>
                <a:spcPct val="112000"/>
              </a:lnSpc>
            </a:pPr>
            <a:r>
              <a:rPr lang="en-US" sz="1400" err="1">
                <a:ea typeface="Calibri" panose="020F0502020204030204" pitchFamily="34" charset="0"/>
                <a:cs typeface="Times New Roman" panose="02020603050405020304" pitchFamily="18" charset="0"/>
              </a:rPr>
              <a:t>Alverthorpe</a:t>
            </a:r>
            <a:r>
              <a:rPr lang="en-US" sz="1400">
                <a:ea typeface="Calibri" panose="020F0502020204030204" pitchFamily="34" charset="0"/>
                <a:cs typeface="Times New Roman" panose="02020603050405020304" pitchFamily="18" charset="0"/>
              </a:rPr>
              <a:t> Park in Abington Township features a lake, wading pool, Par-3 golf course, as well as other recreation and open space amenities.</a:t>
            </a:r>
          </a:p>
          <a:p>
            <a:pPr algn="just" fontAlgn="b">
              <a:lnSpc>
                <a:spcPct val="112000"/>
              </a:lnSpc>
            </a:pPr>
            <a:endParaRPr lang="en-US" sz="1400">
              <a:ea typeface="Calibri" panose="020F0502020204030204" pitchFamily="34" charset="0"/>
              <a:cs typeface="Times New Roman" panose="02020603050405020304" pitchFamily="18" charset="0"/>
            </a:endParaRPr>
          </a:p>
          <a:p>
            <a:pPr algn="just" fontAlgn="b">
              <a:lnSpc>
                <a:spcPct val="112000"/>
              </a:lnSpc>
            </a:pPr>
            <a:r>
              <a:rPr lang="en-US" sz="1400">
                <a:ea typeface="Calibri" panose="020F0502020204030204" pitchFamily="34" charset="0"/>
                <a:cs typeface="Times New Roman" panose="02020603050405020304" pitchFamily="18" charset="0"/>
              </a:rPr>
              <a:t>The park offers both year-round (Par-3 golf, tennis courts, basketball courts, playground, and fishing) and summer activities (mini golf, wading pool, camping), as well as various rental facilities (picnic shelter and tables, pre-school pavilion, min-golf pavilion). </a:t>
            </a:r>
          </a:p>
          <a:p>
            <a:pPr algn="just" fontAlgn="b">
              <a:lnSpc>
                <a:spcPct val="112000"/>
              </a:lnSpc>
            </a:pPr>
            <a:endParaRPr lang="en-US" sz="1400">
              <a:ea typeface="Calibri" panose="020F0502020204030204" pitchFamily="34" charset="0"/>
              <a:cs typeface="Times New Roman" panose="02020603050405020304" pitchFamily="18" charset="0"/>
            </a:endParaRPr>
          </a:p>
          <a:p>
            <a:pPr algn="just" fontAlgn="b">
              <a:lnSpc>
                <a:spcPct val="112000"/>
              </a:lnSpc>
            </a:pPr>
            <a:r>
              <a:rPr lang="en-US" sz="1400">
                <a:ea typeface="Calibri" panose="020F0502020204030204" pitchFamily="34" charset="0"/>
                <a:cs typeface="Times New Roman" panose="02020603050405020304" pitchFamily="18" charset="0"/>
              </a:rPr>
              <a:t> </a:t>
            </a:r>
          </a:p>
          <a:p>
            <a:pPr algn="just" fontAlgn="b">
              <a:lnSpc>
                <a:spcPct val="112000"/>
              </a:lnSpc>
            </a:pPr>
            <a:endParaRPr lang="en-US" sz="1400">
              <a:ea typeface="Calibri" panose="020F0502020204030204" pitchFamily="34" charset="0"/>
              <a:cs typeface="Times New Roman" panose="02020603050405020304" pitchFamily="18" charset="0"/>
            </a:endParaRPr>
          </a:p>
          <a:p>
            <a:pPr algn="just" fontAlgn="b">
              <a:lnSpc>
                <a:spcPct val="112000"/>
              </a:lnSpc>
            </a:pPr>
            <a:endParaRPr lang="en-US" sz="1050">
              <a:ea typeface="Calibri" panose="020F0502020204030204" pitchFamily="34" charset="0"/>
              <a:cs typeface="Times New Roman" panose="02020603050405020304" pitchFamily="18" charset="0"/>
            </a:endParaRPr>
          </a:p>
        </p:txBody>
      </p:sp>
      <p:sp>
        <p:nvSpPr>
          <p:cNvPr id="11" name="TextBox 10"/>
          <p:cNvSpPr txBox="1"/>
          <p:nvPr/>
        </p:nvSpPr>
        <p:spPr>
          <a:xfrm>
            <a:off x="5638801" y="2973315"/>
            <a:ext cx="65" cy="276999"/>
          </a:xfrm>
          <a:prstGeom prst="rect">
            <a:avLst/>
          </a:prstGeom>
          <a:noFill/>
        </p:spPr>
        <p:txBody>
          <a:bodyPr wrap="none" lIns="0" tIns="0" rIns="0" bIns="0" rtlCol="0">
            <a:spAutoFit/>
          </a:bodyPr>
          <a:lstStyle/>
          <a:p>
            <a:endParaRPr lang="en-US"/>
          </a:p>
        </p:txBody>
      </p:sp>
      <p:sp>
        <p:nvSpPr>
          <p:cNvPr id="5" name="Rectangle 4">
            <a:extLst>
              <a:ext uri="{FF2B5EF4-FFF2-40B4-BE49-F238E27FC236}">
                <a16:creationId xmlns:a16="http://schemas.microsoft.com/office/drawing/2014/main" id="{11D00C02-3028-4417-90D6-7F9B237FAA6E}"/>
              </a:ext>
            </a:extLst>
          </p:cNvPr>
          <p:cNvSpPr/>
          <p:nvPr/>
        </p:nvSpPr>
        <p:spPr>
          <a:xfrm>
            <a:off x="2386130" y="6554184"/>
            <a:ext cx="7419739" cy="303816"/>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ED938D-0DA1-437E-B817-2551E080BAF3}"/>
              </a:ext>
            </a:extLst>
          </p:cNvPr>
          <p:cNvSpPr/>
          <p:nvPr/>
        </p:nvSpPr>
        <p:spPr>
          <a:xfrm>
            <a:off x="6199631" y="6554184"/>
            <a:ext cx="1645921" cy="303816"/>
          </a:xfrm>
          <a:prstGeom prst="rect">
            <a:avLst/>
          </a:prstGeom>
          <a:solidFill>
            <a:srgbClr val="6FB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45ADEC3-50CC-43F7-8D1F-1D91E37468C6}"/>
              </a:ext>
            </a:extLst>
          </p:cNvPr>
          <p:cNvSpPr txBox="1"/>
          <p:nvPr/>
        </p:nvSpPr>
        <p:spPr>
          <a:xfrm>
            <a:off x="2386130" y="6554184"/>
            <a:ext cx="7419739" cy="584775"/>
          </a:xfrm>
          <a:prstGeom prst="rect">
            <a:avLst/>
          </a:prstGeom>
          <a:noFill/>
        </p:spPr>
        <p:txBody>
          <a:bodyPr wrap="square" rtlCol="0">
            <a:spAutoFit/>
          </a:bodyPr>
          <a:lstStyle/>
          <a:p>
            <a:r>
              <a:rPr lang="en-US" sz="1400">
                <a:solidFill>
                  <a:schemeClr val="bg2"/>
                </a:solidFill>
              </a:rPr>
              <a:t>Market Study Overview	    Socio-Economic Trends    </a:t>
            </a:r>
            <a:r>
              <a:rPr lang="en-US" sz="1400" b="1">
                <a:solidFill>
                  <a:schemeClr val="bg1"/>
                </a:solidFill>
              </a:rPr>
              <a:t>Competitive Supply     </a:t>
            </a:r>
            <a:r>
              <a:rPr lang="en-US" sz="1400">
                <a:solidFill>
                  <a:schemeClr val="bg2"/>
                </a:solidFill>
              </a:rPr>
              <a:t>Market Study Takeaways</a:t>
            </a:r>
          </a:p>
          <a:p>
            <a:endParaRPr lang="en-US"/>
          </a:p>
        </p:txBody>
      </p:sp>
      <p:graphicFrame>
        <p:nvGraphicFramePr>
          <p:cNvPr id="8" name="Table 7">
            <a:extLst>
              <a:ext uri="{FF2B5EF4-FFF2-40B4-BE49-F238E27FC236}">
                <a16:creationId xmlns:a16="http://schemas.microsoft.com/office/drawing/2014/main" id="{9C5485E5-601E-4D86-B2FE-E3E6E70F13A9}"/>
              </a:ext>
            </a:extLst>
          </p:cNvPr>
          <p:cNvGraphicFramePr>
            <a:graphicFrameLocks noGrp="1"/>
          </p:cNvGraphicFramePr>
          <p:nvPr/>
        </p:nvGraphicFramePr>
        <p:xfrm>
          <a:off x="1708735" y="3607687"/>
          <a:ext cx="8776385" cy="2653140"/>
        </p:xfrm>
        <a:graphic>
          <a:graphicData uri="http://schemas.openxmlformats.org/drawingml/2006/table">
            <a:tbl>
              <a:tblPr/>
              <a:tblGrid>
                <a:gridCol w="745605">
                  <a:extLst>
                    <a:ext uri="{9D8B030D-6E8A-4147-A177-3AD203B41FA5}">
                      <a16:colId xmlns:a16="http://schemas.microsoft.com/office/drawing/2014/main" val="3674093708"/>
                    </a:ext>
                  </a:extLst>
                </a:gridCol>
                <a:gridCol w="2828608">
                  <a:extLst>
                    <a:ext uri="{9D8B030D-6E8A-4147-A177-3AD203B41FA5}">
                      <a16:colId xmlns:a16="http://schemas.microsoft.com/office/drawing/2014/main" val="3691565140"/>
                    </a:ext>
                  </a:extLst>
                </a:gridCol>
                <a:gridCol w="1159726">
                  <a:extLst>
                    <a:ext uri="{9D8B030D-6E8A-4147-A177-3AD203B41FA5}">
                      <a16:colId xmlns:a16="http://schemas.microsoft.com/office/drawing/2014/main" val="449757066"/>
                    </a:ext>
                  </a:extLst>
                </a:gridCol>
                <a:gridCol w="4042446">
                  <a:extLst>
                    <a:ext uri="{9D8B030D-6E8A-4147-A177-3AD203B41FA5}">
                      <a16:colId xmlns:a16="http://schemas.microsoft.com/office/drawing/2014/main" val="4213171674"/>
                    </a:ext>
                  </a:extLst>
                </a:gridCol>
              </a:tblGrid>
              <a:tr h="655290">
                <a:tc>
                  <a:txBody>
                    <a:bodyPr/>
                    <a:lstStyle/>
                    <a:p>
                      <a:pPr algn="ctr" fontAlgn="b"/>
                      <a:r>
                        <a:rPr lang="en-US" sz="1100" b="0" i="0" u="none" strike="noStrike">
                          <a:solidFill>
                            <a:srgbClr val="FFFFFF"/>
                          </a:solidFill>
                          <a:effectLst/>
                          <a:latin typeface="+mn-lt"/>
                        </a:rPr>
                        <a:t>Driving Distance (Miles)</a:t>
                      </a:r>
                    </a:p>
                  </a:txBody>
                  <a:tcPr marL="8317" marR="8317" marT="8317" marB="0" anchor="ctr">
                    <a:lnL>
                      <a:noFill/>
                    </a:lnL>
                    <a:lnR>
                      <a:noFill/>
                    </a:lnR>
                    <a:lnT>
                      <a:noFill/>
                    </a:lnT>
                    <a:lnB>
                      <a:noFill/>
                    </a:lnB>
                    <a:solidFill>
                      <a:srgbClr val="5B9BD5"/>
                    </a:solidFill>
                  </a:tcPr>
                </a:tc>
                <a:tc>
                  <a:txBody>
                    <a:bodyPr/>
                    <a:lstStyle/>
                    <a:p>
                      <a:pPr algn="l" fontAlgn="b"/>
                      <a:r>
                        <a:rPr lang="en-US" sz="1100" b="0" i="0" u="none" strike="noStrike">
                          <a:solidFill>
                            <a:srgbClr val="FFFFFF"/>
                          </a:solidFill>
                          <a:effectLst/>
                          <a:latin typeface="+mn-lt"/>
                        </a:rPr>
                        <a:t>Name</a:t>
                      </a:r>
                    </a:p>
                  </a:txBody>
                  <a:tcPr marL="8317" marR="8317" marT="8317" marB="0" anchor="ctr">
                    <a:lnL>
                      <a:noFill/>
                    </a:lnL>
                    <a:lnR>
                      <a:noFill/>
                    </a:lnR>
                    <a:lnT>
                      <a:noFill/>
                    </a:lnT>
                    <a:lnB>
                      <a:noFill/>
                    </a:lnB>
                    <a:solidFill>
                      <a:srgbClr val="5B9BD5"/>
                    </a:solidFill>
                  </a:tcPr>
                </a:tc>
                <a:tc>
                  <a:txBody>
                    <a:bodyPr/>
                    <a:lstStyle/>
                    <a:p>
                      <a:pPr algn="l" fontAlgn="b"/>
                      <a:r>
                        <a:rPr lang="en-US" sz="1100" b="0" i="0" u="none" strike="noStrike">
                          <a:solidFill>
                            <a:srgbClr val="FFFFFF"/>
                          </a:solidFill>
                          <a:effectLst/>
                          <a:latin typeface="+mn-lt"/>
                        </a:rPr>
                        <a:t>Town</a:t>
                      </a:r>
                    </a:p>
                  </a:txBody>
                  <a:tcPr marL="8317" marR="8317" marT="8317" marB="0" anchor="ctr">
                    <a:lnL>
                      <a:noFill/>
                    </a:lnL>
                    <a:lnR>
                      <a:noFill/>
                    </a:lnR>
                    <a:lnT>
                      <a:noFill/>
                    </a:lnT>
                    <a:lnB>
                      <a:noFill/>
                    </a:lnB>
                    <a:solidFill>
                      <a:srgbClr val="5B9BD5"/>
                    </a:solidFill>
                  </a:tcPr>
                </a:tc>
                <a:tc>
                  <a:txBody>
                    <a:bodyPr/>
                    <a:lstStyle/>
                    <a:p>
                      <a:pPr algn="l" fontAlgn="b"/>
                      <a:r>
                        <a:rPr lang="en-US" sz="1100" b="0" i="0" u="none" strike="noStrike">
                          <a:solidFill>
                            <a:srgbClr val="FFFFFF"/>
                          </a:solidFill>
                          <a:effectLst/>
                          <a:latin typeface="+mn-lt"/>
                        </a:rPr>
                        <a:t>Description</a:t>
                      </a:r>
                    </a:p>
                  </a:txBody>
                  <a:tcPr marL="8317" marR="8317" marT="8317" marB="0" anchor="ctr">
                    <a:lnL>
                      <a:noFill/>
                    </a:lnL>
                    <a:lnR>
                      <a:noFill/>
                    </a:lnR>
                    <a:lnT>
                      <a:noFill/>
                    </a:lnT>
                    <a:lnB>
                      <a:noFill/>
                    </a:lnB>
                    <a:solidFill>
                      <a:srgbClr val="5B9BD5"/>
                    </a:solidFill>
                  </a:tcPr>
                </a:tc>
                <a:extLst>
                  <a:ext uri="{0D108BD9-81ED-4DB2-BD59-A6C34878D82A}">
                    <a16:rowId xmlns:a16="http://schemas.microsoft.com/office/drawing/2014/main" val="1280344549"/>
                  </a:ext>
                </a:extLst>
              </a:tr>
              <a:tr h="440413">
                <a:tc>
                  <a:txBody>
                    <a:bodyPr/>
                    <a:lstStyle/>
                    <a:p>
                      <a:pPr algn="ctr" fontAlgn="b"/>
                      <a:r>
                        <a:rPr lang="en-US" sz="1100" b="0" i="0" u="none" strike="noStrike">
                          <a:solidFill>
                            <a:srgbClr val="000000"/>
                          </a:solidFill>
                          <a:effectLst/>
                          <a:latin typeface="+mn-lt"/>
                        </a:rPr>
                        <a:t>7.9</a:t>
                      </a:r>
                    </a:p>
                  </a:txBody>
                  <a:tcPr marL="8317" marR="8317" marT="8317" marB="0" anchor="ctr">
                    <a:lnL>
                      <a:noFill/>
                    </a:lnL>
                    <a:lnR>
                      <a:noFill/>
                    </a:lnR>
                    <a:lnT>
                      <a:noFill/>
                    </a:lnT>
                    <a:lnB>
                      <a:noFill/>
                    </a:lnB>
                  </a:tcPr>
                </a:tc>
                <a:tc>
                  <a:txBody>
                    <a:bodyPr/>
                    <a:lstStyle/>
                    <a:p>
                      <a:pPr algn="l" fontAlgn="b"/>
                      <a:r>
                        <a:rPr lang="en-US" sz="1100" b="0" i="0" u="none" strike="noStrike">
                          <a:solidFill>
                            <a:srgbClr val="000000"/>
                          </a:solidFill>
                          <a:effectLst/>
                          <a:latin typeface="+mn-lt"/>
                        </a:rPr>
                        <a:t>Montgomery Twp. Community &amp; Rec. Center </a:t>
                      </a:r>
                    </a:p>
                  </a:txBody>
                  <a:tcPr marL="8317" marR="8317" marT="8317" marB="0" anchor="ctr">
                    <a:lnL>
                      <a:noFill/>
                    </a:lnL>
                    <a:lnR>
                      <a:noFill/>
                    </a:lnR>
                    <a:lnT>
                      <a:noFill/>
                    </a:lnT>
                    <a:lnB>
                      <a:noFill/>
                    </a:lnB>
                  </a:tcPr>
                </a:tc>
                <a:tc>
                  <a:txBody>
                    <a:bodyPr/>
                    <a:lstStyle/>
                    <a:p>
                      <a:pPr algn="l" fontAlgn="b"/>
                      <a:r>
                        <a:rPr lang="en-US" sz="1100" b="0" i="0" u="none" strike="noStrike">
                          <a:solidFill>
                            <a:srgbClr val="000000"/>
                          </a:solidFill>
                          <a:effectLst/>
                          <a:latin typeface="+mn-lt"/>
                        </a:rPr>
                        <a:t>Montgomeryville</a:t>
                      </a:r>
                    </a:p>
                  </a:txBody>
                  <a:tcPr marL="8317" marR="8317" marT="8317" marB="0" anchor="ctr">
                    <a:lnL>
                      <a:noFill/>
                    </a:lnL>
                    <a:lnR>
                      <a:noFill/>
                    </a:lnR>
                    <a:lnT>
                      <a:noFill/>
                    </a:lnT>
                    <a:lnB>
                      <a:noFill/>
                    </a:lnB>
                  </a:tcPr>
                </a:tc>
                <a:tc>
                  <a:txBody>
                    <a:bodyPr/>
                    <a:lstStyle/>
                    <a:p>
                      <a:pPr algn="l" fontAlgn="b"/>
                      <a:r>
                        <a:rPr lang="en-US" sz="1100" b="0" i="0" u="none" strike="noStrike">
                          <a:solidFill>
                            <a:srgbClr val="000000"/>
                          </a:solidFill>
                          <a:effectLst/>
                          <a:latin typeface="+mn-lt"/>
                        </a:rPr>
                        <a:t>Shade sail section with smaller sprinklers for younger children and a section with larger sprinklers for older children</a:t>
                      </a:r>
                    </a:p>
                  </a:txBody>
                  <a:tcPr marL="8317" marR="8317" marT="8317" marB="0" anchor="ctr">
                    <a:lnL>
                      <a:noFill/>
                    </a:lnL>
                    <a:lnR>
                      <a:noFill/>
                    </a:lnR>
                    <a:lnT>
                      <a:noFill/>
                    </a:lnT>
                    <a:lnB>
                      <a:noFill/>
                    </a:lnB>
                  </a:tcPr>
                </a:tc>
                <a:extLst>
                  <a:ext uri="{0D108BD9-81ED-4DB2-BD59-A6C34878D82A}">
                    <a16:rowId xmlns:a16="http://schemas.microsoft.com/office/drawing/2014/main" val="1505593277"/>
                  </a:ext>
                </a:extLst>
              </a:tr>
              <a:tr h="440413">
                <a:tc>
                  <a:txBody>
                    <a:bodyPr/>
                    <a:lstStyle/>
                    <a:p>
                      <a:pPr algn="ctr" fontAlgn="b"/>
                      <a:r>
                        <a:rPr lang="en-US" sz="1100" b="0" i="0" u="none" strike="noStrike">
                          <a:solidFill>
                            <a:srgbClr val="000000"/>
                          </a:solidFill>
                          <a:effectLst/>
                          <a:latin typeface="+mn-lt"/>
                        </a:rPr>
                        <a:t>10.3</a:t>
                      </a:r>
                    </a:p>
                  </a:txBody>
                  <a:tcPr marL="8317" marR="8317" marT="8317" marB="0" anchor="ctr">
                    <a:lnL>
                      <a:noFill/>
                    </a:lnL>
                    <a:lnR>
                      <a:noFill/>
                    </a:lnR>
                    <a:lnT>
                      <a:noFill/>
                    </a:lnT>
                    <a:lnB>
                      <a:noFill/>
                    </a:lnB>
                    <a:solidFill>
                      <a:schemeClr val="bg1">
                        <a:lumMod val="95000"/>
                      </a:schemeClr>
                    </a:solidFill>
                  </a:tcPr>
                </a:tc>
                <a:tc>
                  <a:txBody>
                    <a:bodyPr/>
                    <a:lstStyle/>
                    <a:p>
                      <a:pPr algn="l" fontAlgn="b"/>
                      <a:r>
                        <a:rPr lang="en-US" sz="1100" b="0" i="0" u="none" strike="noStrike">
                          <a:solidFill>
                            <a:srgbClr val="000000"/>
                          </a:solidFill>
                          <a:effectLst/>
                          <a:latin typeface="+mn-lt"/>
                        </a:rPr>
                        <a:t>Everybody's Playground </a:t>
                      </a:r>
                    </a:p>
                  </a:txBody>
                  <a:tcPr marL="8317" marR="8317" marT="8317" marB="0" anchor="ctr">
                    <a:lnL>
                      <a:noFill/>
                    </a:lnL>
                    <a:lnR>
                      <a:noFill/>
                    </a:lnR>
                    <a:lnT>
                      <a:noFill/>
                    </a:lnT>
                    <a:lnB>
                      <a:noFill/>
                    </a:lnB>
                    <a:solidFill>
                      <a:schemeClr val="bg1">
                        <a:lumMod val="95000"/>
                      </a:schemeClr>
                    </a:solidFill>
                  </a:tcPr>
                </a:tc>
                <a:tc>
                  <a:txBody>
                    <a:bodyPr/>
                    <a:lstStyle/>
                    <a:p>
                      <a:pPr algn="l" fontAlgn="b"/>
                      <a:r>
                        <a:rPr lang="en-US" sz="1100" b="0" i="0" u="none" strike="noStrike">
                          <a:solidFill>
                            <a:srgbClr val="000000"/>
                          </a:solidFill>
                          <a:effectLst/>
                          <a:latin typeface="+mn-lt"/>
                        </a:rPr>
                        <a:t>Horsham</a:t>
                      </a:r>
                    </a:p>
                  </a:txBody>
                  <a:tcPr marL="8317" marR="8317" marT="8317" marB="0" anchor="ctr">
                    <a:lnL>
                      <a:noFill/>
                    </a:lnL>
                    <a:lnR>
                      <a:noFill/>
                    </a:lnR>
                    <a:lnT>
                      <a:noFill/>
                    </a:lnT>
                    <a:lnB>
                      <a:noFill/>
                    </a:lnB>
                    <a:solidFill>
                      <a:schemeClr val="bg1">
                        <a:lumMod val="95000"/>
                      </a:schemeClr>
                    </a:solidFill>
                  </a:tcPr>
                </a:tc>
                <a:tc>
                  <a:txBody>
                    <a:bodyPr/>
                    <a:lstStyle/>
                    <a:p>
                      <a:pPr algn="l" fontAlgn="b"/>
                      <a:r>
                        <a:rPr lang="en-US" sz="1100" b="0" i="0" u="none" strike="noStrike">
                          <a:solidFill>
                            <a:srgbClr val="000000"/>
                          </a:solidFill>
                          <a:effectLst/>
                          <a:latin typeface="+mn-lt"/>
                        </a:rPr>
                        <a:t>Located within Lukens Park, playground has a spray station for hot summer days</a:t>
                      </a:r>
                    </a:p>
                  </a:txBody>
                  <a:tcPr marL="8317" marR="8317" marT="8317" marB="0" anchor="ctr">
                    <a:lnL>
                      <a:noFill/>
                    </a:lnL>
                    <a:lnR>
                      <a:noFill/>
                    </a:lnR>
                    <a:lnT>
                      <a:noFill/>
                    </a:lnT>
                    <a:lnB>
                      <a:noFill/>
                    </a:lnB>
                    <a:solidFill>
                      <a:schemeClr val="bg1">
                        <a:lumMod val="95000"/>
                      </a:schemeClr>
                    </a:solidFill>
                  </a:tcPr>
                </a:tc>
                <a:extLst>
                  <a:ext uri="{0D108BD9-81ED-4DB2-BD59-A6C34878D82A}">
                    <a16:rowId xmlns:a16="http://schemas.microsoft.com/office/drawing/2014/main" val="271289047"/>
                  </a:ext>
                </a:extLst>
              </a:tr>
              <a:tr h="225537">
                <a:tc>
                  <a:txBody>
                    <a:bodyPr/>
                    <a:lstStyle/>
                    <a:p>
                      <a:pPr algn="ctr" fontAlgn="b"/>
                      <a:r>
                        <a:rPr lang="en-US" sz="1100" b="0" i="0" u="none" strike="noStrike">
                          <a:solidFill>
                            <a:srgbClr val="000000"/>
                          </a:solidFill>
                          <a:effectLst/>
                          <a:latin typeface="+mn-lt"/>
                        </a:rPr>
                        <a:t>13.3</a:t>
                      </a:r>
                    </a:p>
                  </a:txBody>
                  <a:tcPr marL="8317" marR="8317" marT="8317" marB="0" anchor="ctr">
                    <a:lnL>
                      <a:noFill/>
                    </a:lnL>
                    <a:lnR>
                      <a:noFill/>
                    </a:lnR>
                    <a:lnT>
                      <a:noFill/>
                    </a:lnT>
                    <a:lnB>
                      <a:noFill/>
                    </a:lnB>
                  </a:tcPr>
                </a:tc>
                <a:tc>
                  <a:txBody>
                    <a:bodyPr/>
                    <a:lstStyle/>
                    <a:p>
                      <a:pPr algn="l" fontAlgn="b"/>
                      <a:r>
                        <a:rPr lang="en-US" sz="1100" b="0" i="0" u="none" strike="noStrike">
                          <a:solidFill>
                            <a:srgbClr val="000000"/>
                          </a:solidFill>
                          <a:effectLst/>
                          <a:latin typeface="+mn-lt"/>
                        </a:rPr>
                        <a:t>Freedom Playground at Haverford Reserve </a:t>
                      </a:r>
                    </a:p>
                  </a:txBody>
                  <a:tcPr marL="8317" marR="8317" marT="8317" marB="0" anchor="ctr">
                    <a:lnL>
                      <a:noFill/>
                    </a:lnL>
                    <a:lnR>
                      <a:noFill/>
                    </a:lnR>
                    <a:lnT>
                      <a:noFill/>
                    </a:lnT>
                    <a:lnB>
                      <a:noFill/>
                    </a:lnB>
                  </a:tcPr>
                </a:tc>
                <a:tc>
                  <a:txBody>
                    <a:bodyPr/>
                    <a:lstStyle/>
                    <a:p>
                      <a:pPr algn="l" fontAlgn="b"/>
                      <a:r>
                        <a:rPr lang="en-US" sz="1100" b="0" i="0" u="none" strike="noStrike">
                          <a:solidFill>
                            <a:srgbClr val="000000"/>
                          </a:solidFill>
                          <a:effectLst/>
                          <a:latin typeface="+mn-lt"/>
                        </a:rPr>
                        <a:t>Haverford</a:t>
                      </a:r>
                    </a:p>
                  </a:txBody>
                  <a:tcPr marL="8317" marR="8317" marT="8317" marB="0" anchor="ctr">
                    <a:lnL>
                      <a:noFill/>
                    </a:lnL>
                    <a:lnR>
                      <a:noFill/>
                    </a:lnR>
                    <a:lnT>
                      <a:noFill/>
                    </a:lnT>
                    <a:lnB>
                      <a:noFill/>
                    </a:lnB>
                  </a:tcPr>
                </a:tc>
                <a:tc>
                  <a:txBody>
                    <a:bodyPr/>
                    <a:lstStyle/>
                    <a:p>
                      <a:pPr algn="l" fontAlgn="b"/>
                      <a:r>
                        <a:rPr lang="en-US" sz="1100" b="0" i="0" u="none" strike="noStrike">
                          <a:solidFill>
                            <a:srgbClr val="000000"/>
                          </a:solidFill>
                          <a:effectLst/>
                          <a:latin typeface="+mn-lt"/>
                        </a:rPr>
                        <a:t>The water misters at Freedom Playground</a:t>
                      </a:r>
                    </a:p>
                  </a:txBody>
                  <a:tcPr marL="8317" marR="8317" marT="8317" marB="0" anchor="ctr">
                    <a:lnL>
                      <a:noFill/>
                    </a:lnL>
                    <a:lnR>
                      <a:noFill/>
                    </a:lnR>
                    <a:lnT>
                      <a:noFill/>
                    </a:lnT>
                    <a:lnB>
                      <a:noFill/>
                    </a:lnB>
                  </a:tcPr>
                </a:tc>
                <a:extLst>
                  <a:ext uri="{0D108BD9-81ED-4DB2-BD59-A6C34878D82A}">
                    <a16:rowId xmlns:a16="http://schemas.microsoft.com/office/drawing/2014/main" val="4118754787"/>
                  </a:ext>
                </a:extLst>
              </a:tr>
              <a:tr h="440413">
                <a:tc>
                  <a:txBody>
                    <a:bodyPr/>
                    <a:lstStyle/>
                    <a:p>
                      <a:pPr algn="ctr" fontAlgn="b"/>
                      <a:r>
                        <a:rPr lang="en-US" sz="1100" b="0" i="0" u="none" strike="noStrike">
                          <a:solidFill>
                            <a:srgbClr val="000000"/>
                          </a:solidFill>
                          <a:effectLst/>
                          <a:latin typeface="+mn-lt"/>
                        </a:rPr>
                        <a:t>13.6</a:t>
                      </a:r>
                    </a:p>
                  </a:txBody>
                  <a:tcPr marL="8317" marR="8317" marT="8317" marB="0" anchor="ctr">
                    <a:lnL>
                      <a:noFill/>
                    </a:lnL>
                    <a:lnR>
                      <a:noFill/>
                    </a:lnR>
                    <a:lnT>
                      <a:noFill/>
                    </a:lnT>
                    <a:lnB>
                      <a:noFill/>
                    </a:lnB>
                    <a:solidFill>
                      <a:schemeClr val="accent4">
                        <a:lumMod val="20000"/>
                        <a:lumOff val="80000"/>
                      </a:schemeClr>
                    </a:solidFill>
                  </a:tcPr>
                </a:tc>
                <a:tc>
                  <a:txBody>
                    <a:bodyPr/>
                    <a:lstStyle/>
                    <a:p>
                      <a:pPr algn="l" fontAlgn="b"/>
                      <a:r>
                        <a:rPr lang="en-US" sz="1100" b="0" i="0" u="none" strike="noStrike">
                          <a:solidFill>
                            <a:srgbClr val="000000"/>
                          </a:solidFill>
                          <a:effectLst/>
                          <a:latin typeface="+mn-lt"/>
                        </a:rPr>
                        <a:t>Alverthorpe Park </a:t>
                      </a:r>
                    </a:p>
                  </a:txBody>
                  <a:tcPr marL="8317" marR="8317" marT="8317" marB="0" anchor="ctr">
                    <a:lnL>
                      <a:noFill/>
                    </a:lnL>
                    <a:lnR>
                      <a:noFill/>
                    </a:lnR>
                    <a:lnT>
                      <a:noFill/>
                    </a:lnT>
                    <a:lnB>
                      <a:noFill/>
                    </a:lnB>
                    <a:solidFill>
                      <a:schemeClr val="accent4">
                        <a:lumMod val="20000"/>
                        <a:lumOff val="80000"/>
                      </a:schemeClr>
                    </a:solidFill>
                  </a:tcPr>
                </a:tc>
                <a:tc>
                  <a:txBody>
                    <a:bodyPr/>
                    <a:lstStyle/>
                    <a:p>
                      <a:pPr algn="l" fontAlgn="b"/>
                      <a:r>
                        <a:rPr lang="en-US" sz="1100" b="0" i="0" u="none" strike="noStrike">
                          <a:solidFill>
                            <a:srgbClr val="000000"/>
                          </a:solidFill>
                          <a:effectLst/>
                          <a:latin typeface="+mn-lt"/>
                        </a:rPr>
                        <a:t>Jenkintown</a:t>
                      </a:r>
                    </a:p>
                  </a:txBody>
                  <a:tcPr marL="8317" marR="8317" marT="8317" marB="0" anchor="ctr">
                    <a:lnL>
                      <a:noFill/>
                    </a:lnL>
                    <a:lnR>
                      <a:noFill/>
                    </a:lnR>
                    <a:lnT>
                      <a:noFill/>
                    </a:lnT>
                    <a:lnB>
                      <a:noFill/>
                    </a:lnB>
                    <a:solidFill>
                      <a:schemeClr val="accent4">
                        <a:lumMod val="20000"/>
                        <a:lumOff val="80000"/>
                      </a:schemeClr>
                    </a:solidFill>
                  </a:tcPr>
                </a:tc>
                <a:tc>
                  <a:txBody>
                    <a:bodyPr/>
                    <a:lstStyle/>
                    <a:p>
                      <a:pPr algn="l" fontAlgn="b"/>
                      <a:r>
                        <a:rPr lang="en-US" sz="1100" b="0" i="0" u="none" strike="noStrike">
                          <a:solidFill>
                            <a:srgbClr val="000000"/>
                          </a:solidFill>
                          <a:effectLst/>
                          <a:latin typeface="+mn-lt"/>
                        </a:rPr>
                        <a:t>The site has a lake, wading pool, a Par 3 golf course, as well as various other recreation and open-space amenities.</a:t>
                      </a:r>
                    </a:p>
                  </a:txBody>
                  <a:tcPr marL="8317" marR="8317" marT="8317" marB="0"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3369386955"/>
                  </a:ext>
                </a:extLst>
              </a:tr>
              <a:tr h="225537">
                <a:tc>
                  <a:txBody>
                    <a:bodyPr/>
                    <a:lstStyle/>
                    <a:p>
                      <a:pPr algn="ctr" fontAlgn="b"/>
                      <a:r>
                        <a:rPr lang="en-US" sz="1100" b="0" i="0" u="none" strike="noStrike">
                          <a:solidFill>
                            <a:srgbClr val="000000"/>
                          </a:solidFill>
                          <a:effectLst/>
                          <a:latin typeface="+mn-lt"/>
                        </a:rPr>
                        <a:t>14.2</a:t>
                      </a:r>
                    </a:p>
                  </a:txBody>
                  <a:tcPr marL="8317" marR="8317" marT="8317" marB="0" anchor="ctr">
                    <a:lnL>
                      <a:noFill/>
                    </a:lnL>
                    <a:lnR>
                      <a:noFill/>
                    </a:lnR>
                    <a:lnT>
                      <a:noFill/>
                    </a:lnT>
                    <a:lnB>
                      <a:noFill/>
                    </a:lnB>
                  </a:tcPr>
                </a:tc>
                <a:tc>
                  <a:txBody>
                    <a:bodyPr/>
                    <a:lstStyle/>
                    <a:p>
                      <a:pPr algn="l" fontAlgn="b"/>
                      <a:r>
                        <a:rPr lang="en-US" sz="1100" b="0" i="0" u="none" strike="noStrike">
                          <a:solidFill>
                            <a:srgbClr val="000000"/>
                          </a:solidFill>
                          <a:effectLst/>
                          <a:latin typeface="+mn-lt"/>
                        </a:rPr>
                        <a:t>Masons Mill Park </a:t>
                      </a:r>
                    </a:p>
                  </a:txBody>
                  <a:tcPr marL="8317" marR="8317" marT="8317" marB="0" anchor="ctr">
                    <a:lnL>
                      <a:noFill/>
                    </a:lnL>
                    <a:lnR>
                      <a:noFill/>
                    </a:lnR>
                    <a:lnT>
                      <a:noFill/>
                    </a:lnT>
                    <a:lnB>
                      <a:noFill/>
                    </a:lnB>
                  </a:tcPr>
                </a:tc>
                <a:tc>
                  <a:txBody>
                    <a:bodyPr/>
                    <a:lstStyle/>
                    <a:p>
                      <a:pPr algn="l" fontAlgn="b"/>
                      <a:r>
                        <a:rPr lang="en-US" sz="1100" b="0" i="0" u="none" strike="noStrike">
                          <a:solidFill>
                            <a:srgbClr val="000000"/>
                          </a:solidFill>
                          <a:effectLst/>
                          <a:latin typeface="+mn-lt"/>
                        </a:rPr>
                        <a:t>Huntingdon Valley</a:t>
                      </a:r>
                    </a:p>
                  </a:txBody>
                  <a:tcPr marL="8317" marR="8317" marT="8317" marB="0" anchor="ctr">
                    <a:lnL>
                      <a:noFill/>
                    </a:lnL>
                    <a:lnR>
                      <a:noFill/>
                    </a:lnR>
                    <a:lnT>
                      <a:noFill/>
                    </a:lnT>
                    <a:lnB>
                      <a:noFill/>
                    </a:lnB>
                  </a:tcPr>
                </a:tc>
                <a:tc>
                  <a:txBody>
                    <a:bodyPr/>
                    <a:lstStyle/>
                    <a:p>
                      <a:pPr algn="l" fontAlgn="b"/>
                      <a:r>
                        <a:rPr lang="en-US" sz="1100" b="0" i="0" u="none" strike="noStrike">
                          <a:solidFill>
                            <a:srgbClr val="000000"/>
                          </a:solidFill>
                          <a:effectLst/>
                          <a:latin typeface="+mn-lt"/>
                        </a:rPr>
                        <a:t>This 76-acre park also provides a fun water spray pole.</a:t>
                      </a:r>
                    </a:p>
                  </a:txBody>
                  <a:tcPr marL="8317" marR="8317" marT="8317" marB="0" anchor="ctr">
                    <a:lnL>
                      <a:noFill/>
                    </a:lnL>
                    <a:lnR>
                      <a:noFill/>
                    </a:lnR>
                    <a:lnT>
                      <a:noFill/>
                    </a:lnT>
                    <a:lnB>
                      <a:noFill/>
                    </a:lnB>
                  </a:tcPr>
                </a:tc>
                <a:extLst>
                  <a:ext uri="{0D108BD9-81ED-4DB2-BD59-A6C34878D82A}">
                    <a16:rowId xmlns:a16="http://schemas.microsoft.com/office/drawing/2014/main" val="112881327"/>
                  </a:ext>
                </a:extLst>
              </a:tr>
              <a:tr h="225537">
                <a:tc>
                  <a:txBody>
                    <a:bodyPr/>
                    <a:lstStyle/>
                    <a:p>
                      <a:pPr algn="ctr" fontAlgn="b"/>
                      <a:r>
                        <a:rPr lang="en-US" sz="1100" b="0" i="0" u="none" strike="noStrike">
                          <a:solidFill>
                            <a:srgbClr val="000000"/>
                          </a:solidFill>
                          <a:effectLst/>
                          <a:latin typeface="+mn-lt"/>
                        </a:rPr>
                        <a:t>15.7</a:t>
                      </a:r>
                    </a:p>
                  </a:txBody>
                  <a:tcPr marL="8317" marR="8317" marT="8317" marB="0" anchor="ctr">
                    <a:lnL>
                      <a:noFill/>
                    </a:lnL>
                    <a:lnR>
                      <a:noFill/>
                    </a:lnR>
                    <a:lnT>
                      <a:noFill/>
                    </a:lnT>
                    <a:lnB>
                      <a:noFill/>
                    </a:lnB>
                    <a:solidFill>
                      <a:schemeClr val="bg1">
                        <a:lumMod val="95000"/>
                      </a:schemeClr>
                    </a:solidFill>
                  </a:tcPr>
                </a:tc>
                <a:tc>
                  <a:txBody>
                    <a:bodyPr/>
                    <a:lstStyle/>
                    <a:p>
                      <a:pPr algn="l" fontAlgn="b"/>
                      <a:r>
                        <a:rPr lang="en-US" sz="1100" b="0" i="0" u="none" strike="noStrike">
                          <a:solidFill>
                            <a:srgbClr val="000000"/>
                          </a:solidFill>
                          <a:effectLst/>
                          <a:latin typeface="+mn-lt"/>
                        </a:rPr>
                        <a:t>Warwick Community Park </a:t>
                      </a:r>
                    </a:p>
                  </a:txBody>
                  <a:tcPr marL="8317" marR="8317" marT="8317" marB="0" anchor="ctr">
                    <a:lnL>
                      <a:noFill/>
                    </a:lnL>
                    <a:lnR>
                      <a:noFill/>
                    </a:lnR>
                    <a:lnT>
                      <a:noFill/>
                    </a:lnT>
                    <a:lnB>
                      <a:noFill/>
                    </a:lnB>
                    <a:solidFill>
                      <a:schemeClr val="bg1">
                        <a:lumMod val="95000"/>
                      </a:schemeClr>
                    </a:solidFill>
                  </a:tcPr>
                </a:tc>
                <a:tc>
                  <a:txBody>
                    <a:bodyPr/>
                    <a:lstStyle/>
                    <a:p>
                      <a:pPr algn="l" fontAlgn="b"/>
                      <a:r>
                        <a:rPr lang="en-US" sz="1100" b="0" i="0" u="none" strike="noStrike">
                          <a:solidFill>
                            <a:srgbClr val="000000"/>
                          </a:solidFill>
                          <a:effectLst/>
                          <a:latin typeface="+mn-lt"/>
                        </a:rPr>
                        <a:t>Jamison</a:t>
                      </a:r>
                    </a:p>
                  </a:txBody>
                  <a:tcPr marL="8317" marR="8317" marT="8317" marB="0" anchor="ctr">
                    <a:lnL>
                      <a:noFill/>
                    </a:lnL>
                    <a:lnR>
                      <a:noFill/>
                    </a:lnR>
                    <a:lnT>
                      <a:noFill/>
                    </a:lnT>
                    <a:lnB>
                      <a:noFill/>
                    </a:lnB>
                    <a:solidFill>
                      <a:schemeClr val="bg1">
                        <a:lumMod val="95000"/>
                      </a:schemeClr>
                    </a:solidFill>
                  </a:tcPr>
                </a:tc>
                <a:tc>
                  <a:txBody>
                    <a:bodyPr/>
                    <a:lstStyle/>
                    <a:p>
                      <a:pPr algn="l" fontAlgn="b"/>
                      <a:r>
                        <a:rPr lang="en-US" sz="1100" b="0" i="0" u="none" strike="noStrike">
                          <a:solidFill>
                            <a:srgbClr val="000000"/>
                          </a:solidFill>
                          <a:effectLst/>
                          <a:latin typeface="+mn-lt"/>
                        </a:rPr>
                        <a:t>Spray pole at this Warwick Township park</a:t>
                      </a:r>
                    </a:p>
                  </a:txBody>
                  <a:tcPr marL="8317" marR="8317" marT="8317" marB="0" anchor="ctr">
                    <a:lnL>
                      <a:noFill/>
                    </a:lnL>
                    <a:lnR>
                      <a:noFill/>
                    </a:lnR>
                    <a:lnT>
                      <a:noFill/>
                    </a:lnT>
                    <a:lnB>
                      <a:noFill/>
                    </a:lnB>
                    <a:solidFill>
                      <a:schemeClr val="bg1">
                        <a:lumMod val="95000"/>
                      </a:schemeClr>
                    </a:solidFill>
                  </a:tcPr>
                </a:tc>
                <a:extLst>
                  <a:ext uri="{0D108BD9-81ED-4DB2-BD59-A6C34878D82A}">
                    <a16:rowId xmlns:a16="http://schemas.microsoft.com/office/drawing/2014/main" val="595353727"/>
                  </a:ext>
                </a:extLst>
              </a:tr>
            </a:tbl>
          </a:graphicData>
        </a:graphic>
      </p:graphicFrame>
    </p:spTree>
    <p:extLst>
      <p:ext uri="{BB962C8B-B14F-4D97-AF65-F5344CB8AC3E}">
        <p14:creationId xmlns:p14="http://schemas.microsoft.com/office/powerpoint/2010/main" val="2101501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69809" y="710843"/>
            <a:ext cx="8610600" cy="461665"/>
          </a:xfrm>
          <a:prstGeom prst="rect">
            <a:avLst/>
          </a:prstGeom>
          <a:noFill/>
        </p:spPr>
        <p:txBody>
          <a:bodyPr wrap="square" rtlCol="0">
            <a:spAutoFit/>
          </a:bodyPr>
          <a:lstStyle/>
          <a:p>
            <a:r>
              <a:rPr lang="en-US" sz="2400">
                <a:solidFill>
                  <a:schemeClr val="accent1"/>
                </a:solidFill>
                <a:latin typeface="+mj-lt"/>
              </a:rPr>
              <a:t>Key Findings: </a:t>
            </a:r>
            <a:r>
              <a:rPr lang="en-US" sz="2400" b="1" u="sng">
                <a:latin typeface="+mj-lt"/>
              </a:rPr>
              <a:t>Skating Rinks</a:t>
            </a:r>
          </a:p>
        </p:txBody>
      </p:sp>
      <p:sp>
        <p:nvSpPr>
          <p:cNvPr id="4" name="TextBox 3"/>
          <p:cNvSpPr txBox="1"/>
          <p:nvPr/>
        </p:nvSpPr>
        <p:spPr>
          <a:xfrm>
            <a:off x="1969809" y="1263889"/>
            <a:ext cx="8610600" cy="3262432"/>
          </a:xfrm>
          <a:prstGeom prst="rect">
            <a:avLst/>
          </a:prstGeom>
          <a:noFill/>
        </p:spPr>
        <p:txBody>
          <a:bodyPr wrap="square" rtlCol="0">
            <a:spAutoFit/>
          </a:bodyPr>
          <a:lstStyle/>
          <a:p>
            <a:pPr algn="just" fontAlgn="b">
              <a:lnSpc>
                <a:spcPct val="112000"/>
              </a:lnSpc>
            </a:pPr>
            <a:r>
              <a:rPr lang="en-US">
                <a:solidFill>
                  <a:srgbClr val="C00000"/>
                </a:solidFill>
                <a:latin typeface="Franklin Gothic Medium"/>
              </a:rPr>
              <a:t>Seven skating rinks in 30-minute SMA</a:t>
            </a:r>
          </a:p>
          <a:p>
            <a:pPr algn="just" fontAlgn="b">
              <a:lnSpc>
                <a:spcPct val="112000"/>
              </a:lnSpc>
            </a:pPr>
            <a:endParaRPr lang="en-US" sz="1600">
              <a:solidFill>
                <a:srgbClr val="C00000"/>
              </a:solidFill>
              <a:latin typeface="Franklin Gothic Medium"/>
            </a:endParaRPr>
          </a:p>
          <a:p>
            <a:pPr algn="just" fontAlgn="b">
              <a:lnSpc>
                <a:spcPct val="112000"/>
              </a:lnSpc>
            </a:pPr>
            <a:r>
              <a:rPr lang="en-US" sz="1400">
                <a:ea typeface="Calibri" panose="020F0502020204030204" pitchFamily="34" charset="0"/>
                <a:cs typeface="Times New Roman" panose="02020603050405020304" pitchFamily="18" charset="0"/>
              </a:rPr>
              <a:t>While there are no skating rinks in the 15-minute PMA, there are seven skating rinks in the 30-minute SMA </a:t>
            </a:r>
            <a:r>
              <a:rPr lang="en-US" sz="1400" u="sng">
                <a:ea typeface="Calibri" panose="020F0502020204030204" pitchFamily="34" charset="0"/>
                <a:cs typeface="Times New Roman" panose="02020603050405020304" pitchFamily="18" charset="0"/>
              </a:rPr>
              <a:t>(all indoor ice-skating rinks)</a:t>
            </a:r>
            <a:r>
              <a:rPr lang="en-US" sz="1400">
                <a:ea typeface="Calibri" panose="020F0502020204030204" pitchFamily="34" charset="0"/>
                <a:cs typeface="Times New Roman" panose="02020603050405020304" pitchFamily="18" charset="0"/>
              </a:rPr>
              <a:t>. Most facilities offer public and member access, lessons, and event space for birthday parties.</a:t>
            </a:r>
          </a:p>
          <a:p>
            <a:pPr algn="just" fontAlgn="b">
              <a:lnSpc>
                <a:spcPct val="112000"/>
              </a:lnSpc>
            </a:pPr>
            <a:endParaRPr lang="en-US" sz="1400">
              <a:ea typeface="Calibri" panose="020F0502020204030204" pitchFamily="34" charset="0"/>
              <a:cs typeface="Times New Roman" panose="02020603050405020304" pitchFamily="18" charset="0"/>
            </a:endParaRPr>
          </a:p>
          <a:p>
            <a:pPr algn="just" fontAlgn="b">
              <a:lnSpc>
                <a:spcPct val="112000"/>
              </a:lnSpc>
            </a:pPr>
            <a:r>
              <a:rPr lang="en-US" sz="1400">
                <a:ea typeface="Calibri" panose="020F0502020204030204" pitchFamily="34" charset="0"/>
                <a:cs typeface="Times New Roman" panose="02020603050405020304" pitchFamily="18" charset="0"/>
              </a:rPr>
              <a:t>Located just outside the 15-minute PMA, the Wissahickon Skating Club is the closest facility to Mermaid Lake. Operating as a private, not-for-profit, this family-oriented indoor skating club offers both member and public sessions for ice skating and hockey (both senior and youth) and two birthday party rooms ($100-$150 flat fees).</a:t>
            </a:r>
          </a:p>
          <a:p>
            <a:pPr algn="just" fontAlgn="b">
              <a:lnSpc>
                <a:spcPct val="112000"/>
              </a:lnSpc>
            </a:pPr>
            <a:endParaRPr lang="en-US" sz="1400">
              <a:ea typeface="Calibri" panose="020F0502020204030204" pitchFamily="34" charset="0"/>
              <a:cs typeface="Times New Roman" panose="02020603050405020304" pitchFamily="18" charset="0"/>
            </a:endParaRPr>
          </a:p>
          <a:p>
            <a:pPr algn="just" fontAlgn="b">
              <a:lnSpc>
                <a:spcPct val="112000"/>
              </a:lnSpc>
            </a:pPr>
            <a:endParaRPr lang="en-US" sz="1400">
              <a:ea typeface="Calibri" panose="020F0502020204030204" pitchFamily="34" charset="0"/>
              <a:cs typeface="Times New Roman" panose="02020603050405020304" pitchFamily="18" charset="0"/>
            </a:endParaRPr>
          </a:p>
          <a:p>
            <a:pPr algn="just" fontAlgn="b">
              <a:lnSpc>
                <a:spcPct val="112000"/>
              </a:lnSpc>
            </a:pPr>
            <a:endParaRPr lang="en-US" sz="1400">
              <a:ea typeface="Calibri" panose="020F0502020204030204" pitchFamily="34" charset="0"/>
              <a:cs typeface="Times New Roman" panose="02020603050405020304" pitchFamily="18" charset="0"/>
            </a:endParaRPr>
          </a:p>
          <a:p>
            <a:pPr algn="just">
              <a:lnSpc>
                <a:spcPct val="112000"/>
              </a:lnSpc>
            </a:pPr>
            <a:endParaRPr lang="en-US" sz="1050">
              <a:cs typeface="Franklin Gothic Book"/>
            </a:endParaRPr>
          </a:p>
        </p:txBody>
      </p:sp>
      <p:sp>
        <p:nvSpPr>
          <p:cNvPr id="11" name="TextBox 10"/>
          <p:cNvSpPr txBox="1"/>
          <p:nvPr/>
        </p:nvSpPr>
        <p:spPr>
          <a:xfrm>
            <a:off x="5638801" y="2973315"/>
            <a:ext cx="65" cy="276999"/>
          </a:xfrm>
          <a:prstGeom prst="rect">
            <a:avLst/>
          </a:prstGeom>
          <a:noFill/>
        </p:spPr>
        <p:txBody>
          <a:bodyPr wrap="none" lIns="0" tIns="0" rIns="0" bIns="0" rtlCol="0">
            <a:spAutoFit/>
          </a:bodyPr>
          <a:lstStyle/>
          <a:p>
            <a:endParaRPr lang="en-US"/>
          </a:p>
        </p:txBody>
      </p:sp>
      <p:sp>
        <p:nvSpPr>
          <p:cNvPr id="5" name="Rectangle 4">
            <a:extLst>
              <a:ext uri="{FF2B5EF4-FFF2-40B4-BE49-F238E27FC236}">
                <a16:creationId xmlns:a16="http://schemas.microsoft.com/office/drawing/2014/main" id="{9A6050D2-8D9B-4F1A-BEF5-27A7939CC22A}"/>
              </a:ext>
            </a:extLst>
          </p:cNvPr>
          <p:cNvSpPr/>
          <p:nvPr/>
        </p:nvSpPr>
        <p:spPr>
          <a:xfrm>
            <a:off x="2386130" y="6554184"/>
            <a:ext cx="7419739" cy="303816"/>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7C68355-E915-4787-B626-ACAF1F9340EC}"/>
              </a:ext>
            </a:extLst>
          </p:cNvPr>
          <p:cNvSpPr/>
          <p:nvPr/>
        </p:nvSpPr>
        <p:spPr>
          <a:xfrm>
            <a:off x="6199631" y="6554184"/>
            <a:ext cx="1645921" cy="303816"/>
          </a:xfrm>
          <a:prstGeom prst="rect">
            <a:avLst/>
          </a:prstGeom>
          <a:solidFill>
            <a:srgbClr val="6FB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23B5473-7CAD-4B1A-88BF-3B08BDCF6178}"/>
              </a:ext>
            </a:extLst>
          </p:cNvPr>
          <p:cNvSpPr txBox="1"/>
          <p:nvPr/>
        </p:nvSpPr>
        <p:spPr>
          <a:xfrm>
            <a:off x="2386130" y="6554184"/>
            <a:ext cx="7419739" cy="584775"/>
          </a:xfrm>
          <a:prstGeom prst="rect">
            <a:avLst/>
          </a:prstGeom>
          <a:noFill/>
        </p:spPr>
        <p:txBody>
          <a:bodyPr wrap="square" rtlCol="0">
            <a:spAutoFit/>
          </a:bodyPr>
          <a:lstStyle/>
          <a:p>
            <a:r>
              <a:rPr lang="en-US" sz="1400">
                <a:solidFill>
                  <a:schemeClr val="bg2"/>
                </a:solidFill>
              </a:rPr>
              <a:t>Market Study Overview	    Socio-Economic Trends    </a:t>
            </a:r>
            <a:r>
              <a:rPr lang="en-US" sz="1400" b="1">
                <a:solidFill>
                  <a:schemeClr val="bg1"/>
                </a:solidFill>
              </a:rPr>
              <a:t>Competitive Supply     </a:t>
            </a:r>
            <a:r>
              <a:rPr lang="en-US" sz="1400">
                <a:solidFill>
                  <a:schemeClr val="bg2"/>
                </a:solidFill>
              </a:rPr>
              <a:t>Market Study Takeaways</a:t>
            </a:r>
          </a:p>
          <a:p>
            <a:endParaRPr lang="en-US"/>
          </a:p>
        </p:txBody>
      </p:sp>
      <p:graphicFrame>
        <p:nvGraphicFramePr>
          <p:cNvPr id="8" name="Table 7">
            <a:extLst>
              <a:ext uri="{FF2B5EF4-FFF2-40B4-BE49-F238E27FC236}">
                <a16:creationId xmlns:a16="http://schemas.microsoft.com/office/drawing/2014/main" id="{B055EF00-1C62-4C72-AA2A-13544A084F1D}"/>
              </a:ext>
            </a:extLst>
          </p:cNvPr>
          <p:cNvGraphicFramePr>
            <a:graphicFrameLocks noGrp="1"/>
          </p:cNvGraphicFramePr>
          <p:nvPr/>
        </p:nvGraphicFramePr>
        <p:xfrm>
          <a:off x="1708734" y="3607687"/>
          <a:ext cx="8776387" cy="2907566"/>
        </p:xfrm>
        <a:graphic>
          <a:graphicData uri="http://schemas.openxmlformats.org/drawingml/2006/table">
            <a:tbl>
              <a:tblPr/>
              <a:tblGrid>
                <a:gridCol w="807726">
                  <a:extLst>
                    <a:ext uri="{9D8B030D-6E8A-4147-A177-3AD203B41FA5}">
                      <a16:colId xmlns:a16="http://schemas.microsoft.com/office/drawing/2014/main" val="1575055960"/>
                    </a:ext>
                  </a:extLst>
                </a:gridCol>
                <a:gridCol w="2341756">
                  <a:extLst>
                    <a:ext uri="{9D8B030D-6E8A-4147-A177-3AD203B41FA5}">
                      <a16:colId xmlns:a16="http://schemas.microsoft.com/office/drawing/2014/main" val="2594043990"/>
                    </a:ext>
                  </a:extLst>
                </a:gridCol>
                <a:gridCol w="1053547">
                  <a:extLst>
                    <a:ext uri="{9D8B030D-6E8A-4147-A177-3AD203B41FA5}">
                      <a16:colId xmlns:a16="http://schemas.microsoft.com/office/drawing/2014/main" val="164909344"/>
                    </a:ext>
                  </a:extLst>
                </a:gridCol>
                <a:gridCol w="752950">
                  <a:extLst>
                    <a:ext uri="{9D8B030D-6E8A-4147-A177-3AD203B41FA5}">
                      <a16:colId xmlns:a16="http://schemas.microsoft.com/office/drawing/2014/main" val="3453017533"/>
                    </a:ext>
                  </a:extLst>
                </a:gridCol>
                <a:gridCol w="747132">
                  <a:extLst>
                    <a:ext uri="{9D8B030D-6E8A-4147-A177-3AD203B41FA5}">
                      <a16:colId xmlns:a16="http://schemas.microsoft.com/office/drawing/2014/main" val="3489335954"/>
                    </a:ext>
                  </a:extLst>
                </a:gridCol>
                <a:gridCol w="3073276">
                  <a:extLst>
                    <a:ext uri="{9D8B030D-6E8A-4147-A177-3AD203B41FA5}">
                      <a16:colId xmlns:a16="http://schemas.microsoft.com/office/drawing/2014/main" val="868384873"/>
                    </a:ext>
                  </a:extLst>
                </a:gridCol>
              </a:tblGrid>
              <a:tr h="850147">
                <a:tc>
                  <a:txBody>
                    <a:bodyPr/>
                    <a:lstStyle/>
                    <a:p>
                      <a:pPr algn="ctr" fontAlgn="b"/>
                      <a:r>
                        <a:rPr lang="en-US" sz="1100" b="0" i="0" u="none" strike="noStrike">
                          <a:solidFill>
                            <a:srgbClr val="FFFFFF"/>
                          </a:solidFill>
                          <a:effectLst/>
                          <a:latin typeface="+mn-lt"/>
                        </a:rPr>
                        <a:t>Driving Distance (Miles)</a:t>
                      </a:r>
                    </a:p>
                  </a:txBody>
                  <a:tcPr marL="9525" marR="9525" marT="9525" marB="0" anchor="ctr">
                    <a:lnL>
                      <a:noFill/>
                    </a:lnL>
                    <a:lnR>
                      <a:noFill/>
                    </a:lnR>
                    <a:lnT>
                      <a:noFill/>
                    </a:lnT>
                    <a:lnB>
                      <a:noFill/>
                    </a:lnB>
                    <a:solidFill>
                      <a:srgbClr val="5B9BD5"/>
                    </a:solidFill>
                  </a:tcPr>
                </a:tc>
                <a:tc>
                  <a:txBody>
                    <a:bodyPr/>
                    <a:lstStyle/>
                    <a:p>
                      <a:pPr algn="ctr" fontAlgn="b"/>
                      <a:r>
                        <a:rPr lang="en-US" sz="1100" b="0" i="0" u="none" strike="noStrike">
                          <a:solidFill>
                            <a:srgbClr val="FFFFFF"/>
                          </a:solidFill>
                          <a:effectLst/>
                          <a:latin typeface="+mn-lt"/>
                        </a:rPr>
                        <a:t>Business Name</a:t>
                      </a:r>
                    </a:p>
                  </a:txBody>
                  <a:tcPr marL="9525" marR="9525" marT="9525" marB="0" anchor="ctr">
                    <a:lnL>
                      <a:noFill/>
                    </a:lnL>
                    <a:lnR>
                      <a:noFill/>
                    </a:lnR>
                    <a:lnT>
                      <a:noFill/>
                    </a:lnT>
                    <a:lnB>
                      <a:noFill/>
                    </a:lnB>
                    <a:solidFill>
                      <a:srgbClr val="5B9BD5"/>
                    </a:solidFill>
                  </a:tcPr>
                </a:tc>
                <a:tc>
                  <a:txBody>
                    <a:bodyPr/>
                    <a:lstStyle/>
                    <a:p>
                      <a:pPr algn="ctr" fontAlgn="b"/>
                      <a:r>
                        <a:rPr lang="en-US" sz="1100" b="0" i="0" u="none" strike="noStrike">
                          <a:solidFill>
                            <a:srgbClr val="FFFFFF"/>
                          </a:solidFill>
                          <a:effectLst/>
                          <a:latin typeface="+mn-lt"/>
                        </a:rPr>
                        <a:t>Town</a:t>
                      </a:r>
                    </a:p>
                  </a:txBody>
                  <a:tcPr marL="9525" marR="9525" marT="9525" marB="0" anchor="ctr">
                    <a:lnL>
                      <a:noFill/>
                    </a:lnL>
                    <a:lnR>
                      <a:noFill/>
                    </a:lnR>
                    <a:lnT>
                      <a:noFill/>
                    </a:lnT>
                    <a:lnB>
                      <a:noFill/>
                    </a:lnB>
                    <a:solidFill>
                      <a:srgbClr val="5B9BD5"/>
                    </a:solidFill>
                  </a:tcPr>
                </a:tc>
                <a:tc>
                  <a:txBody>
                    <a:bodyPr/>
                    <a:lstStyle/>
                    <a:p>
                      <a:pPr algn="ctr" fontAlgn="b"/>
                      <a:r>
                        <a:rPr lang="en-US" sz="1100" b="0" i="0" u="none" strike="noStrike">
                          <a:solidFill>
                            <a:srgbClr val="FFFFFF"/>
                          </a:solidFill>
                          <a:effectLst/>
                          <a:latin typeface="+mn-lt"/>
                        </a:rPr>
                        <a:t>Skating Rink Type</a:t>
                      </a:r>
                    </a:p>
                  </a:txBody>
                  <a:tcPr marL="9525" marR="9525" marT="9525" marB="0" anchor="ctr">
                    <a:lnL>
                      <a:noFill/>
                    </a:lnL>
                    <a:lnR>
                      <a:noFill/>
                    </a:lnR>
                    <a:lnT>
                      <a:noFill/>
                    </a:lnT>
                    <a:lnB>
                      <a:noFill/>
                    </a:lnB>
                    <a:solidFill>
                      <a:srgbClr val="5B9BD5"/>
                    </a:solidFill>
                  </a:tcPr>
                </a:tc>
                <a:tc>
                  <a:txBody>
                    <a:bodyPr/>
                    <a:lstStyle/>
                    <a:p>
                      <a:pPr algn="ctr" fontAlgn="b"/>
                      <a:r>
                        <a:rPr lang="en-US" sz="1100" b="0" i="0" u="none" strike="noStrike">
                          <a:solidFill>
                            <a:srgbClr val="FFFFFF"/>
                          </a:solidFill>
                          <a:effectLst/>
                          <a:latin typeface="+mn-lt"/>
                        </a:rPr>
                        <a:t>Type</a:t>
                      </a:r>
                    </a:p>
                  </a:txBody>
                  <a:tcPr marL="9525" marR="9525" marT="9525" marB="0" anchor="ctr">
                    <a:lnL>
                      <a:noFill/>
                    </a:lnL>
                    <a:lnR>
                      <a:noFill/>
                    </a:lnR>
                    <a:lnT>
                      <a:noFill/>
                    </a:lnT>
                    <a:lnB>
                      <a:noFill/>
                    </a:lnB>
                    <a:solidFill>
                      <a:srgbClr val="5B9BD5"/>
                    </a:solidFill>
                  </a:tcPr>
                </a:tc>
                <a:tc>
                  <a:txBody>
                    <a:bodyPr/>
                    <a:lstStyle/>
                    <a:p>
                      <a:pPr algn="ctr" fontAlgn="b"/>
                      <a:r>
                        <a:rPr lang="en-US" sz="1100" b="0" i="0" u="none" strike="noStrike">
                          <a:solidFill>
                            <a:srgbClr val="FFFFFF"/>
                          </a:solidFill>
                          <a:effectLst/>
                          <a:latin typeface="+mn-lt"/>
                        </a:rPr>
                        <a:t>Pricing</a:t>
                      </a:r>
                    </a:p>
                  </a:txBody>
                  <a:tcPr marL="9525" marR="9525" marT="9525" marB="0" anchor="ctr">
                    <a:lnL>
                      <a:noFill/>
                    </a:lnL>
                    <a:lnR>
                      <a:noFill/>
                    </a:lnR>
                    <a:lnT>
                      <a:noFill/>
                    </a:lnT>
                    <a:lnB>
                      <a:noFill/>
                    </a:lnB>
                    <a:solidFill>
                      <a:srgbClr val="5B9BD5"/>
                    </a:solidFill>
                  </a:tcPr>
                </a:tc>
                <a:extLst>
                  <a:ext uri="{0D108BD9-81ED-4DB2-BD59-A6C34878D82A}">
                    <a16:rowId xmlns:a16="http://schemas.microsoft.com/office/drawing/2014/main" val="2837568600"/>
                  </a:ext>
                </a:extLst>
              </a:tr>
              <a:tr h="293917">
                <a:tc>
                  <a:txBody>
                    <a:bodyPr/>
                    <a:lstStyle/>
                    <a:p>
                      <a:pPr algn="ctr" fontAlgn="b"/>
                      <a:r>
                        <a:rPr lang="en-US" sz="1100" b="0" i="0" u="none" strike="noStrike">
                          <a:solidFill>
                            <a:srgbClr val="000000"/>
                          </a:solidFill>
                          <a:effectLst/>
                          <a:latin typeface="+mn-lt"/>
                        </a:rPr>
                        <a:t>9.6</a:t>
                      </a:r>
                    </a:p>
                  </a:txBody>
                  <a:tcPr marL="9525" marR="9525" marT="9525" marB="0" anchor="ctr">
                    <a:lnL>
                      <a:noFill/>
                    </a:lnL>
                    <a:lnR>
                      <a:noFill/>
                    </a:lnR>
                    <a:lnT>
                      <a:noFill/>
                    </a:lnT>
                    <a:lnB>
                      <a:noFill/>
                    </a:lnB>
                  </a:tcPr>
                </a:tc>
                <a:tc>
                  <a:txBody>
                    <a:bodyPr/>
                    <a:lstStyle/>
                    <a:p>
                      <a:pPr algn="ctr" fontAlgn="b"/>
                      <a:r>
                        <a:rPr lang="en-US" sz="1100" b="0" i="0" u="none" strike="noStrike">
                          <a:solidFill>
                            <a:srgbClr val="000000"/>
                          </a:solidFill>
                          <a:effectLst/>
                          <a:latin typeface="+mn-lt"/>
                        </a:rPr>
                        <a:t>Wissahickon Skating Club</a:t>
                      </a:r>
                    </a:p>
                  </a:txBody>
                  <a:tcPr marL="9525" marR="9525" marT="9525" marB="0" anchor="ctr">
                    <a:lnL>
                      <a:noFill/>
                    </a:lnL>
                    <a:lnR>
                      <a:noFill/>
                    </a:lnR>
                    <a:lnT>
                      <a:noFill/>
                    </a:lnT>
                    <a:lnB>
                      <a:noFill/>
                    </a:lnB>
                  </a:tcPr>
                </a:tc>
                <a:tc>
                  <a:txBody>
                    <a:bodyPr/>
                    <a:lstStyle/>
                    <a:p>
                      <a:pPr algn="ctr" fontAlgn="b"/>
                      <a:r>
                        <a:rPr lang="en-US" sz="1100" b="0" i="0" u="none" strike="noStrike">
                          <a:solidFill>
                            <a:srgbClr val="000000"/>
                          </a:solidFill>
                          <a:effectLst/>
                          <a:latin typeface="+mn-lt"/>
                        </a:rPr>
                        <a:t>Philadelphia</a:t>
                      </a:r>
                    </a:p>
                  </a:txBody>
                  <a:tcPr marL="9525" marR="9525" marT="9525" marB="0" anchor="ctr">
                    <a:lnL>
                      <a:noFill/>
                    </a:lnL>
                    <a:lnR>
                      <a:noFill/>
                    </a:lnR>
                    <a:lnT>
                      <a:noFill/>
                    </a:lnT>
                    <a:lnB>
                      <a:noFill/>
                    </a:lnB>
                  </a:tcPr>
                </a:tc>
                <a:tc>
                  <a:txBody>
                    <a:bodyPr/>
                    <a:lstStyle/>
                    <a:p>
                      <a:pPr algn="ctr" fontAlgn="b"/>
                      <a:r>
                        <a:rPr lang="en-US" sz="1100" b="0" i="0" u="none" strike="noStrike">
                          <a:solidFill>
                            <a:srgbClr val="006100"/>
                          </a:solidFill>
                          <a:effectLst/>
                          <a:latin typeface="+mn-lt"/>
                        </a:rPr>
                        <a:t>Ice</a:t>
                      </a:r>
                    </a:p>
                  </a:txBody>
                  <a:tcPr marL="9525" marR="9525" marT="9525" marB="0" anchor="ctr">
                    <a:lnL>
                      <a:noFill/>
                    </a:lnL>
                    <a:lnR>
                      <a:noFill/>
                    </a:lnR>
                    <a:lnT>
                      <a:noFill/>
                    </a:lnT>
                    <a:lnB>
                      <a:noFill/>
                    </a:lnB>
                    <a:solidFill>
                      <a:srgbClr val="C6EFCE"/>
                    </a:solidFill>
                  </a:tcPr>
                </a:tc>
                <a:tc>
                  <a:txBody>
                    <a:bodyPr/>
                    <a:lstStyle/>
                    <a:p>
                      <a:pPr algn="ctr" fontAlgn="b"/>
                      <a:r>
                        <a:rPr lang="en-US" sz="1100" b="0" i="0" u="none" strike="noStrike">
                          <a:solidFill>
                            <a:srgbClr val="9C5700"/>
                          </a:solidFill>
                          <a:effectLst/>
                          <a:latin typeface="+mn-lt"/>
                        </a:rPr>
                        <a:t>Indoor</a:t>
                      </a:r>
                    </a:p>
                  </a:txBody>
                  <a:tcPr marL="9525" marR="9525" marT="9525" marB="0" anchor="ctr">
                    <a:lnL>
                      <a:noFill/>
                    </a:lnL>
                    <a:lnR>
                      <a:noFill/>
                    </a:lnR>
                    <a:lnT>
                      <a:noFill/>
                    </a:lnT>
                    <a:lnB>
                      <a:noFill/>
                    </a:lnB>
                    <a:solidFill>
                      <a:srgbClr val="FFEB9C"/>
                    </a:solidFill>
                  </a:tcPr>
                </a:tc>
                <a:tc>
                  <a:txBody>
                    <a:bodyPr/>
                    <a:lstStyle/>
                    <a:p>
                      <a:pPr algn="ctr" fontAlgn="b"/>
                      <a:r>
                        <a:rPr lang="en-US" sz="1100" b="0" i="0" u="none" strike="noStrike">
                          <a:solidFill>
                            <a:srgbClr val="000000"/>
                          </a:solidFill>
                          <a:effectLst/>
                          <a:latin typeface="+mn-lt"/>
                        </a:rPr>
                        <a:t>Admission: $7 Skate rental: $3</a:t>
                      </a:r>
                    </a:p>
                  </a:txBody>
                  <a:tcPr marL="9525" marR="9525" marT="9525" marB="0" anchor="ctr">
                    <a:lnL>
                      <a:noFill/>
                    </a:lnL>
                    <a:lnR>
                      <a:noFill/>
                    </a:lnR>
                    <a:lnT>
                      <a:noFill/>
                    </a:lnT>
                    <a:lnB>
                      <a:noFill/>
                    </a:lnB>
                  </a:tcPr>
                </a:tc>
                <a:extLst>
                  <a:ext uri="{0D108BD9-81ED-4DB2-BD59-A6C34878D82A}">
                    <a16:rowId xmlns:a16="http://schemas.microsoft.com/office/drawing/2014/main" val="2505883731"/>
                  </a:ext>
                </a:extLst>
              </a:tr>
              <a:tr h="293917">
                <a:tc>
                  <a:txBody>
                    <a:bodyPr/>
                    <a:lstStyle/>
                    <a:p>
                      <a:pPr algn="ctr" fontAlgn="b"/>
                      <a:r>
                        <a:rPr lang="en-US" sz="1100" b="0" i="0" u="none" strike="noStrike">
                          <a:solidFill>
                            <a:srgbClr val="000000"/>
                          </a:solidFill>
                          <a:effectLst/>
                          <a:latin typeface="+mn-lt"/>
                        </a:rPr>
                        <a:t>10.8</a:t>
                      </a:r>
                    </a:p>
                  </a:txBody>
                  <a:tcPr marL="9525" marR="9525" marT="9525" marB="0" anchor="ctr">
                    <a:lnL>
                      <a:noFill/>
                    </a:lnL>
                    <a:lnR>
                      <a:noFill/>
                    </a:lnR>
                    <a:lnT>
                      <a:noFill/>
                    </a:lnT>
                    <a:lnB>
                      <a:noFill/>
                    </a:lnB>
                  </a:tcPr>
                </a:tc>
                <a:tc>
                  <a:txBody>
                    <a:bodyPr/>
                    <a:lstStyle/>
                    <a:p>
                      <a:pPr algn="ctr" fontAlgn="b"/>
                      <a:r>
                        <a:rPr lang="en-US" sz="1100" b="0" i="0" u="none" strike="noStrike">
                          <a:solidFill>
                            <a:srgbClr val="000000"/>
                          </a:solidFill>
                          <a:effectLst/>
                          <a:latin typeface="+mn-lt"/>
                        </a:rPr>
                        <a:t>Oaks Center Ice Hockey Rink</a:t>
                      </a:r>
                    </a:p>
                  </a:txBody>
                  <a:tcPr marL="9525" marR="9525" marT="9525" marB="0" anchor="ctr">
                    <a:lnL>
                      <a:noFill/>
                    </a:lnL>
                    <a:lnR>
                      <a:noFill/>
                    </a:lnR>
                    <a:lnT>
                      <a:noFill/>
                    </a:lnT>
                    <a:lnB>
                      <a:noFill/>
                    </a:lnB>
                  </a:tcPr>
                </a:tc>
                <a:tc>
                  <a:txBody>
                    <a:bodyPr/>
                    <a:lstStyle/>
                    <a:p>
                      <a:pPr algn="ctr" fontAlgn="b"/>
                      <a:r>
                        <a:rPr lang="en-US" sz="1100" b="0" i="0" u="none" strike="noStrike">
                          <a:solidFill>
                            <a:srgbClr val="000000"/>
                          </a:solidFill>
                          <a:effectLst/>
                          <a:latin typeface="+mn-lt"/>
                        </a:rPr>
                        <a:t>Oaks</a:t>
                      </a:r>
                    </a:p>
                  </a:txBody>
                  <a:tcPr marL="9525" marR="9525" marT="9525" marB="0" anchor="ctr">
                    <a:lnL>
                      <a:noFill/>
                    </a:lnL>
                    <a:lnR>
                      <a:noFill/>
                    </a:lnR>
                    <a:lnT>
                      <a:noFill/>
                    </a:lnT>
                    <a:lnB>
                      <a:noFill/>
                    </a:lnB>
                  </a:tcPr>
                </a:tc>
                <a:tc>
                  <a:txBody>
                    <a:bodyPr/>
                    <a:lstStyle/>
                    <a:p>
                      <a:pPr algn="ctr" fontAlgn="b"/>
                      <a:r>
                        <a:rPr lang="en-US" sz="1100" b="0" i="0" u="none" strike="noStrike">
                          <a:solidFill>
                            <a:srgbClr val="006100"/>
                          </a:solidFill>
                          <a:effectLst/>
                          <a:latin typeface="+mn-lt"/>
                        </a:rPr>
                        <a:t>Ice</a:t>
                      </a:r>
                    </a:p>
                  </a:txBody>
                  <a:tcPr marL="9525" marR="9525" marT="9525" marB="0" anchor="ctr">
                    <a:lnL>
                      <a:noFill/>
                    </a:lnL>
                    <a:lnR>
                      <a:noFill/>
                    </a:lnR>
                    <a:lnT>
                      <a:noFill/>
                    </a:lnT>
                    <a:lnB>
                      <a:noFill/>
                    </a:lnB>
                    <a:solidFill>
                      <a:srgbClr val="C6EFCE"/>
                    </a:solidFill>
                  </a:tcPr>
                </a:tc>
                <a:tc>
                  <a:txBody>
                    <a:bodyPr/>
                    <a:lstStyle/>
                    <a:p>
                      <a:pPr algn="ctr" fontAlgn="b"/>
                      <a:r>
                        <a:rPr lang="en-US" sz="1100" b="0" i="0" u="none" strike="noStrike">
                          <a:solidFill>
                            <a:srgbClr val="9C5700"/>
                          </a:solidFill>
                          <a:effectLst/>
                          <a:latin typeface="+mn-lt"/>
                        </a:rPr>
                        <a:t>Indoor</a:t>
                      </a:r>
                    </a:p>
                  </a:txBody>
                  <a:tcPr marL="9525" marR="9525" marT="9525" marB="0" anchor="ctr">
                    <a:lnL>
                      <a:noFill/>
                    </a:lnL>
                    <a:lnR>
                      <a:noFill/>
                    </a:lnR>
                    <a:lnT>
                      <a:noFill/>
                    </a:lnT>
                    <a:lnB>
                      <a:noFill/>
                    </a:lnB>
                    <a:solidFill>
                      <a:srgbClr val="FFEB9C"/>
                    </a:solidFill>
                  </a:tcPr>
                </a:tc>
                <a:tc>
                  <a:txBody>
                    <a:bodyPr/>
                    <a:lstStyle/>
                    <a:p>
                      <a:pPr algn="ctr" fontAlgn="b"/>
                      <a:r>
                        <a:rPr lang="en-US" sz="1100" b="0" i="0" u="none" strike="noStrike">
                          <a:solidFill>
                            <a:srgbClr val="000000"/>
                          </a:solidFill>
                          <a:effectLst/>
                          <a:latin typeface="+mn-lt"/>
                        </a:rPr>
                        <a:t>Admission: $7 Skate rental: $3</a:t>
                      </a:r>
                    </a:p>
                  </a:txBody>
                  <a:tcPr marL="9525" marR="9525" marT="9525" marB="0" anchor="ctr">
                    <a:lnL>
                      <a:noFill/>
                    </a:lnL>
                    <a:lnR>
                      <a:noFill/>
                    </a:lnR>
                    <a:lnT>
                      <a:noFill/>
                    </a:lnT>
                    <a:lnB>
                      <a:noFill/>
                    </a:lnB>
                  </a:tcPr>
                </a:tc>
                <a:extLst>
                  <a:ext uri="{0D108BD9-81ED-4DB2-BD59-A6C34878D82A}">
                    <a16:rowId xmlns:a16="http://schemas.microsoft.com/office/drawing/2014/main" val="270584421"/>
                  </a:ext>
                </a:extLst>
              </a:tr>
              <a:tr h="293917">
                <a:tc>
                  <a:txBody>
                    <a:bodyPr/>
                    <a:lstStyle/>
                    <a:p>
                      <a:pPr algn="ctr" fontAlgn="b"/>
                      <a:r>
                        <a:rPr lang="en-US" sz="1100" b="0" i="0" u="none" strike="noStrike">
                          <a:solidFill>
                            <a:srgbClr val="000000"/>
                          </a:solidFill>
                          <a:effectLst/>
                          <a:latin typeface="+mn-lt"/>
                        </a:rPr>
                        <a:t>11</a:t>
                      </a:r>
                    </a:p>
                  </a:txBody>
                  <a:tcPr marL="9525" marR="9525" marT="9525" marB="0" anchor="ctr">
                    <a:lnL>
                      <a:noFill/>
                    </a:lnL>
                    <a:lnR>
                      <a:noFill/>
                    </a:lnR>
                    <a:lnT>
                      <a:noFill/>
                    </a:lnT>
                    <a:lnB>
                      <a:noFill/>
                    </a:lnB>
                  </a:tcPr>
                </a:tc>
                <a:tc>
                  <a:txBody>
                    <a:bodyPr/>
                    <a:lstStyle/>
                    <a:p>
                      <a:pPr algn="ctr" fontAlgn="b"/>
                      <a:r>
                        <a:rPr lang="en-US" sz="1100" b="0" i="0" u="none" strike="noStrike">
                          <a:solidFill>
                            <a:srgbClr val="000000"/>
                          </a:solidFill>
                          <a:effectLst/>
                          <a:latin typeface="+mn-lt"/>
                        </a:rPr>
                        <a:t>Hatfield Ice World</a:t>
                      </a:r>
                    </a:p>
                  </a:txBody>
                  <a:tcPr marL="9525" marR="9525" marT="9525" marB="0" anchor="ctr">
                    <a:lnL>
                      <a:noFill/>
                    </a:lnL>
                    <a:lnR>
                      <a:noFill/>
                    </a:lnR>
                    <a:lnT>
                      <a:noFill/>
                    </a:lnT>
                    <a:lnB>
                      <a:noFill/>
                    </a:lnB>
                  </a:tcPr>
                </a:tc>
                <a:tc>
                  <a:txBody>
                    <a:bodyPr/>
                    <a:lstStyle/>
                    <a:p>
                      <a:pPr algn="ctr" fontAlgn="b"/>
                      <a:r>
                        <a:rPr lang="en-US" sz="1100" b="0" i="0" u="none" strike="noStrike">
                          <a:solidFill>
                            <a:srgbClr val="000000"/>
                          </a:solidFill>
                          <a:effectLst/>
                          <a:latin typeface="+mn-lt"/>
                        </a:rPr>
                        <a:t>Colmar</a:t>
                      </a:r>
                    </a:p>
                  </a:txBody>
                  <a:tcPr marL="9525" marR="9525" marT="9525" marB="0" anchor="ctr">
                    <a:lnL>
                      <a:noFill/>
                    </a:lnL>
                    <a:lnR>
                      <a:noFill/>
                    </a:lnR>
                    <a:lnT>
                      <a:noFill/>
                    </a:lnT>
                    <a:lnB>
                      <a:noFill/>
                    </a:lnB>
                  </a:tcPr>
                </a:tc>
                <a:tc>
                  <a:txBody>
                    <a:bodyPr/>
                    <a:lstStyle/>
                    <a:p>
                      <a:pPr algn="ctr" fontAlgn="b"/>
                      <a:r>
                        <a:rPr lang="en-US" sz="1100" b="0" i="0" u="none" strike="noStrike">
                          <a:solidFill>
                            <a:srgbClr val="006100"/>
                          </a:solidFill>
                          <a:effectLst/>
                          <a:latin typeface="+mn-lt"/>
                        </a:rPr>
                        <a:t>Ice</a:t>
                      </a:r>
                    </a:p>
                  </a:txBody>
                  <a:tcPr marL="9525" marR="9525" marT="9525" marB="0" anchor="ctr">
                    <a:lnL>
                      <a:noFill/>
                    </a:lnL>
                    <a:lnR>
                      <a:noFill/>
                    </a:lnR>
                    <a:lnT>
                      <a:noFill/>
                    </a:lnT>
                    <a:lnB>
                      <a:noFill/>
                    </a:lnB>
                    <a:solidFill>
                      <a:srgbClr val="C6EFCE"/>
                    </a:solidFill>
                  </a:tcPr>
                </a:tc>
                <a:tc>
                  <a:txBody>
                    <a:bodyPr/>
                    <a:lstStyle/>
                    <a:p>
                      <a:pPr algn="ctr" fontAlgn="b"/>
                      <a:r>
                        <a:rPr lang="en-US" sz="1100" b="0" i="0" u="none" strike="noStrike">
                          <a:solidFill>
                            <a:srgbClr val="9C5700"/>
                          </a:solidFill>
                          <a:effectLst/>
                          <a:latin typeface="+mn-lt"/>
                        </a:rPr>
                        <a:t>Indoor</a:t>
                      </a:r>
                    </a:p>
                  </a:txBody>
                  <a:tcPr marL="9525" marR="9525" marT="9525" marB="0" anchor="ctr">
                    <a:lnL>
                      <a:noFill/>
                    </a:lnL>
                    <a:lnR>
                      <a:noFill/>
                    </a:lnR>
                    <a:lnT>
                      <a:noFill/>
                    </a:lnT>
                    <a:lnB>
                      <a:noFill/>
                    </a:lnB>
                    <a:solidFill>
                      <a:srgbClr val="FFEB9C"/>
                    </a:solidFill>
                  </a:tcPr>
                </a:tc>
                <a:tc>
                  <a:txBody>
                    <a:bodyPr/>
                    <a:lstStyle/>
                    <a:p>
                      <a:pPr algn="ctr" fontAlgn="b"/>
                      <a:r>
                        <a:rPr lang="en-US" sz="1100" b="0" i="0" u="none" strike="noStrike">
                          <a:solidFill>
                            <a:srgbClr val="000000"/>
                          </a:solidFill>
                          <a:effectLst/>
                          <a:latin typeface="+mn-lt"/>
                        </a:rPr>
                        <a:t>Admission: $10, Skate rental: $3</a:t>
                      </a:r>
                    </a:p>
                  </a:txBody>
                  <a:tcPr marL="9525" marR="9525" marT="9525" marB="0" anchor="ctr">
                    <a:lnL>
                      <a:noFill/>
                    </a:lnL>
                    <a:lnR>
                      <a:noFill/>
                    </a:lnR>
                    <a:lnT>
                      <a:noFill/>
                    </a:lnT>
                    <a:lnB>
                      <a:noFill/>
                    </a:lnB>
                  </a:tcPr>
                </a:tc>
                <a:extLst>
                  <a:ext uri="{0D108BD9-81ED-4DB2-BD59-A6C34878D82A}">
                    <a16:rowId xmlns:a16="http://schemas.microsoft.com/office/drawing/2014/main" val="1514871386"/>
                  </a:ext>
                </a:extLst>
              </a:tr>
              <a:tr h="293917">
                <a:tc>
                  <a:txBody>
                    <a:bodyPr/>
                    <a:lstStyle/>
                    <a:p>
                      <a:pPr algn="ctr" fontAlgn="b"/>
                      <a:r>
                        <a:rPr lang="en-US" sz="1100" b="0" i="0" u="none" strike="noStrike">
                          <a:solidFill>
                            <a:srgbClr val="000000"/>
                          </a:solidFill>
                          <a:effectLst/>
                          <a:latin typeface="+mn-lt"/>
                        </a:rPr>
                        <a:t>12</a:t>
                      </a:r>
                    </a:p>
                  </a:txBody>
                  <a:tcPr marL="9525" marR="9525" marT="9525" marB="0" anchor="ctr">
                    <a:lnL>
                      <a:noFill/>
                    </a:lnL>
                    <a:lnR>
                      <a:noFill/>
                    </a:lnR>
                    <a:lnT>
                      <a:noFill/>
                    </a:lnT>
                    <a:lnB>
                      <a:noFill/>
                    </a:lnB>
                  </a:tcPr>
                </a:tc>
                <a:tc>
                  <a:txBody>
                    <a:bodyPr/>
                    <a:lstStyle/>
                    <a:p>
                      <a:pPr algn="ctr" fontAlgn="b"/>
                      <a:r>
                        <a:rPr lang="en-US" sz="1100" b="0" i="0" u="none" strike="noStrike">
                          <a:solidFill>
                            <a:srgbClr val="000000"/>
                          </a:solidFill>
                          <a:effectLst/>
                          <a:latin typeface="+mn-lt"/>
                        </a:rPr>
                        <a:t>Wintersport Ice Sports Arena</a:t>
                      </a:r>
                    </a:p>
                  </a:txBody>
                  <a:tcPr marL="9525" marR="9525" marT="9525" marB="0" anchor="ctr">
                    <a:lnL>
                      <a:noFill/>
                    </a:lnL>
                    <a:lnR>
                      <a:noFill/>
                    </a:lnR>
                    <a:lnT>
                      <a:noFill/>
                    </a:lnT>
                    <a:lnB>
                      <a:noFill/>
                    </a:lnB>
                  </a:tcPr>
                </a:tc>
                <a:tc>
                  <a:txBody>
                    <a:bodyPr/>
                    <a:lstStyle/>
                    <a:p>
                      <a:pPr algn="ctr" fontAlgn="b"/>
                      <a:r>
                        <a:rPr lang="en-US" sz="1100" b="0" i="0" u="none" strike="noStrike">
                          <a:solidFill>
                            <a:srgbClr val="000000"/>
                          </a:solidFill>
                          <a:effectLst/>
                          <a:latin typeface="+mn-lt"/>
                        </a:rPr>
                        <a:t>Willow Grove</a:t>
                      </a:r>
                    </a:p>
                  </a:txBody>
                  <a:tcPr marL="9525" marR="9525" marT="9525" marB="0" anchor="ctr">
                    <a:lnL>
                      <a:noFill/>
                    </a:lnL>
                    <a:lnR>
                      <a:noFill/>
                    </a:lnR>
                    <a:lnT>
                      <a:noFill/>
                    </a:lnT>
                    <a:lnB>
                      <a:noFill/>
                    </a:lnB>
                  </a:tcPr>
                </a:tc>
                <a:tc>
                  <a:txBody>
                    <a:bodyPr/>
                    <a:lstStyle/>
                    <a:p>
                      <a:pPr algn="ctr" fontAlgn="b"/>
                      <a:r>
                        <a:rPr lang="en-US" sz="1100" b="0" i="0" u="none" strike="noStrike">
                          <a:solidFill>
                            <a:srgbClr val="006100"/>
                          </a:solidFill>
                          <a:effectLst/>
                          <a:latin typeface="+mn-lt"/>
                        </a:rPr>
                        <a:t>Ice</a:t>
                      </a:r>
                    </a:p>
                  </a:txBody>
                  <a:tcPr marL="9525" marR="9525" marT="9525" marB="0" anchor="ctr">
                    <a:lnL>
                      <a:noFill/>
                    </a:lnL>
                    <a:lnR>
                      <a:noFill/>
                    </a:lnR>
                    <a:lnT>
                      <a:noFill/>
                    </a:lnT>
                    <a:lnB>
                      <a:noFill/>
                    </a:lnB>
                    <a:solidFill>
                      <a:srgbClr val="C6EFCE"/>
                    </a:solidFill>
                  </a:tcPr>
                </a:tc>
                <a:tc>
                  <a:txBody>
                    <a:bodyPr/>
                    <a:lstStyle/>
                    <a:p>
                      <a:pPr algn="ctr" fontAlgn="b"/>
                      <a:r>
                        <a:rPr lang="en-US" sz="1100" b="0" i="0" u="none" strike="noStrike">
                          <a:solidFill>
                            <a:srgbClr val="9C5700"/>
                          </a:solidFill>
                          <a:effectLst/>
                          <a:latin typeface="+mn-lt"/>
                        </a:rPr>
                        <a:t>Indoor</a:t>
                      </a:r>
                    </a:p>
                  </a:txBody>
                  <a:tcPr marL="9525" marR="9525" marT="9525" marB="0" anchor="ctr">
                    <a:lnL>
                      <a:noFill/>
                    </a:lnL>
                    <a:lnR>
                      <a:noFill/>
                    </a:lnR>
                    <a:lnT>
                      <a:noFill/>
                    </a:lnT>
                    <a:lnB>
                      <a:noFill/>
                    </a:lnB>
                    <a:solidFill>
                      <a:srgbClr val="FFEB9C"/>
                    </a:solidFill>
                  </a:tcPr>
                </a:tc>
                <a:tc>
                  <a:txBody>
                    <a:bodyPr/>
                    <a:lstStyle/>
                    <a:p>
                      <a:pPr algn="ctr" fontAlgn="b"/>
                      <a:r>
                        <a:rPr lang="en-US" sz="1100" b="0" i="0" u="none" strike="noStrike">
                          <a:solidFill>
                            <a:srgbClr val="000000"/>
                          </a:solidFill>
                          <a:effectLst/>
                          <a:latin typeface="+mn-lt"/>
                        </a:rPr>
                        <a:t>$10 Admission &amp; includes skate rentals</a:t>
                      </a:r>
                    </a:p>
                  </a:txBody>
                  <a:tcPr marL="9525" marR="9525" marT="9525" marB="0" anchor="ctr">
                    <a:lnL>
                      <a:noFill/>
                    </a:lnL>
                    <a:lnR>
                      <a:noFill/>
                    </a:lnR>
                    <a:lnT>
                      <a:noFill/>
                    </a:lnT>
                    <a:lnB>
                      <a:noFill/>
                    </a:lnB>
                  </a:tcPr>
                </a:tc>
                <a:extLst>
                  <a:ext uri="{0D108BD9-81ED-4DB2-BD59-A6C34878D82A}">
                    <a16:rowId xmlns:a16="http://schemas.microsoft.com/office/drawing/2014/main" val="2219494155"/>
                  </a:ext>
                </a:extLst>
              </a:tr>
              <a:tr h="293917">
                <a:tc>
                  <a:txBody>
                    <a:bodyPr/>
                    <a:lstStyle/>
                    <a:p>
                      <a:pPr algn="ctr" fontAlgn="b"/>
                      <a:r>
                        <a:rPr lang="en-US" sz="1100" b="0" i="0" u="none" strike="noStrike">
                          <a:solidFill>
                            <a:srgbClr val="000000"/>
                          </a:solidFill>
                          <a:effectLst/>
                          <a:latin typeface="+mn-lt"/>
                        </a:rPr>
                        <a:t>12</a:t>
                      </a:r>
                    </a:p>
                  </a:txBody>
                  <a:tcPr marL="9525" marR="9525" marT="9525" marB="0" anchor="ctr">
                    <a:lnL>
                      <a:noFill/>
                    </a:lnL>
                    <a:lnR>
                      <a:noFill/>
                    </a:lnR>
                    <a:lnT>
                      <a:noFill/>
                    </a:lnT>
                    <a:lnB>
                      <a:noFill/>
                    </a:lnB>
                  </a:tcPr>
                </a:tc>
                <a:tc>
                  <a:txBody>
                    <a:bodyPr/>
                    <a:lstStyle/>
                    <a:p>
                      <a:pPr algn="ctr" fontAlgn="b"/>
                      <a:r>
                        <a:rPr lang="en-US" sz="1100" b="0" i="0" u="none" strike="noStrike">
                          <a:solidFill>
                            <a:srgbClr val="000000"/>
                          </a:solidFill>
                          <a:effectLst/>
                          <a:latin typeface="+mn-lt"/>
                        </a:rPr>
                        <a:t>In Line 309</a:t>
                      </a:r>
                    </a:p>
                  </a:txBody>
                  <a:tcPr marL="9525" marR="9525" marT="9525" marB="0" anchor="ctr">
                    <a:lnL>
                      <a:noFill/>
                    </a:lnL>
                    <a:lnR>
                      <a:noFill/>
                    </a:lnR>
                    <a:lnT>
                      <a:noFill/>
                    </a:lnT>
                    <a:lnB>
                      <a:noFill/>
                    </a:lnB>
                  </a:tcPr>
                </a:tc>
                <a:tc>
                  <a:txBody>
                    <a:bodyPr/>
                    <a:lstStyle/>
                    <a:p>
                      <a:pPr algn="ctr" fontAlgn="b"/>
                      <a:r>
                        <a:rPr lang="en-US" sz="1100" b="0" i="0" u="none" strike="noStrike">
                          <a:solidFill>
                            <a:srgbClr val="000000"/>
                          </a:solidFill>
                          <a:effectLst/>
                          <a:latin typeface="+mn-lt"/>
                        </a:rPr>
                        <a:t>Hatfield</a:t>
                      </a:r>
                    </a:p>
                  </a:txBody>
                  <a:tcPr marL="9525" marR="9525" marT="9525" marB="0" anchor="ctr">
                    <a:lnL>
                      <a:noFill/>
                    </a:lnL>
                    <a:lnR>
                      <a:noFill/>
                    </a:lnR>
                    <a:lnT>
                      <a:noFill/>
                    </a:lnT>
                    <a:lnB>
                      <a:noFill/>
                    </a:lnB>
                  </a:tcPr>
                </a:tc>
                <a:tc>
                  <a:txBody>
                    <a:bodyPr/>
                    <a:lstStyle/>
                    <a:p>
                      <a:pPr algn="ctr" fontAlgn="b"/>
                      <a:r>
                        <a:rPr lang="en-US" sz="1100" b="0" i="0" u="none" strike="noStrike">
                          <a:solidFill>
                            <a:srgbClr val="9C0006"/>
                          </a:solidFill>
                          <a:effectLst/>
                          <a:latin typeface="+mn-lt"/>
                        </a:rPr>
                        <a:t>Roller</a:t>
                      </a:r>
                    </a:p>
                  </a:txBody>
                  <a:tcPr marL="9525" marR="9525" marT="9525" marB="0" anchor="ctr">
                    <a:lnL>
                      <a:noFill/>
                    </a:lnL>
                    <a:lnR>
                      <a:noFill/>
                    </a:lnR>
                    <a:lnT>
                      <a:noFill/>
                    </a:lnT>
                    <a:lnB>
                      <a:noFill/>
                    </a:lnB>
                    <a:solidFill>
                      <a:srgbClr val="FFC7CE"/>
                    </a:solidFill>
                  </a:tcPr>
                </a:tc>
                <a:tc>
                  <a:txBody>
                    <a:bodyPr/>
                    <a:lstStyle/>
                    <a:p>
                      <a:pPr algn="ctr" fontAlgn="b"/>
                      <a:r>
                        <a:rPr lang="en-US" sz="1100" b="0" i="0" u="none" strike="noStrike">
                          <a:solidFill>
                            <a:srgbClr val="9C5700"/>
                          </a:solidFill>
                          <a:effectLst/>
                          <a:latin typeface="+mn-lt"/>
                        </a:rPr>
                        <a:t>Indoor</a:t>
                      </a:r>
                    </a:p>
                  </a:txBody>
                  <a:tcPr marL="9525" marR="9525" marT="9525" marB="0" anchor="ctr">
                    <a:lnL>
                      <a:noFill/>
                    </a:lnL>
                    <a:lnR>
                      <a:noFill/>
                    </a:lnR>
                    <a:lnT>
                      <a:noFill/>
                    </a:lnT>
                    <a:lnB>
                      <a:noFill/>
                    </a:lnB>
                    <a:solidFill>
                      <a:srgbClr val="FFEB9C"/>
                    </a:solidFill>
                  </a:tcPr>
                </a:tc>
                <a:tc>
                  <a:txBody>
                    <a:bodyPr/>
                    <a:lstStyle/>
                    <a:p>
                      <a:pPr algn="ctr" fontAlgn="b"/>
                      <a:r>
                        <a:rPr lang="en-US" sz="1100" b="0" i="0" u="none" strike="noStrike">
                          <a:solidFill>
                            <a:srgbClr val="000000"/>
                          </a:solidFill>
                          <a:effectLst/>
                          <a:latin typeface="+mn-lt"/>
                        </a:rPr>
                        <a:t>$12 Admission &amp; includes skate rentals</a:t>
                      </a:r>
                    </a:p>
                  </a:txBody>
                  <a:tcPr marL="9525" marR="9525" marT="9525" marB="0" anchor="ctr">
                    <a:lnL>
                      <a:noFill/>
                    </a:lnL>
                    <a:lnR>
                      <a:noFill/>
                    </a:lnR>
                    <a:lnT>
                      <a:noFill/>
                    </a:lnT>
                    <a:lnB>
                      <a:noFill/>
                    </a:lnB>
                  </a:tcPr>
                </a:tc>
                <a:extLst>
                  <a:ext uri="{0D108BD9-81ED-4DB2-BD59-A6C34878D82A}">
                    <a16:rowId xmlns:a16="http://schemas.microsoft.com/office/drawing/2014/main" val="593861811"/>
                  </a:ext>
                </a:extLst>
              </a:tr>
              <a:tr h="293917">
                <a:tc>
                  <a:txBody>
                    <a:bodyPr/>
                    <a:lstStyle/>
                    <a:p>
                      <a:pPr algn="ctr" fontAlgn="b"/>
                      <a:r>
                        <a:rPr lang="en-US" sz="1100" b="0" i="0" u="none" strike="noStrike">
                          <a:solidFill>
                            <a:srgbClr val="000000"/>
                          </a:solidFill>
                          <a:effectLst/>
                          <a:latin typeface="+mn-lt"/>
                        </a:rPr>
                        <a:t>12.1</a:t>
                      </a:r>
                    </a:p>
                  </a:txBody>
                  <a:tcPr marL="9525" marR="9525" marT="9525" marB="0" anchor="ctr">
                    <a:lnL>
                      <a:noFill/>
                    </a:lnL>
                    <a:lnR>
                      <a:noFill/>
                    </a:lnR>
                    <a:lnT>
                      <a:noFill/>
                    </a:lnT>
                    <a:lnB>
                      <a:noFill/>
                    </a:lnB>
                  </a:tcPr>
                </a:tc>
                <a:tc>
                  <a:txBody>
                    <a:bodyPr/>
                    <a:lstStyle/>
                    <a:p>
                      <a:pPr algn="ctr" fontAlgn="b"/>
                      <a:r>
                        <a:rPr lang="en-US" sz="1100" b="0" i="0" u="none" strike="noStrike">
                          <a:solidFill>
                            <a:srgbClr val="000000"/>
                          </a:solidFill>
                          <a:effectLst/>
                          <a:latin typeface="+mn-lt"/>
                        </a:rPr>
                        <a:t>Philadelphia Skating Club</a:t>
                      </a:r>
                    </a:p>
                  </a:txBody>
                  <a:tcPr marL="9525" marR="9525" marT="9525" marB="0" anchor="ctr">
                    <a:lnL>
                      <a:noFill/>
                    </a:lnL>
                    <a:lnR>
                      <a:noFill/>
                    </a:lnR>
                    <a:lnT>
                      <a:noFill/>
                    </a:lnT>
                    <a:lnB>
                      <a:noFill/>
                    </a:lnB>
                  </a:tcPr>
                </a:tc>
                <a:tc>
                  <a:txBody>
                    <a:bodyPr/>
                    <a:lstStyle/>
                    <a:p>
                      <a:pPr algn="ctr" fontAlgn="b"/>
                      <a:r>
                        <a:rPr lang="en-US" sz="1100" b="0" i="0" u="none" strike="noStrike">
                          <a:solidFill>
                            <a:srgbClr val="000000"/>
                          </a:solidFill>
                          <a:effectLst/>
                          <a:latin typeface="+mn-lt"/>
                        </a:rPr>
                        <a:t>Ardmore</a:t>
                      </a:r>
                    </a:p>
                  </a:txBody>
                  <a:tcPr marL="9525" marR="9525" marT="9525" marB="0" anchor="ctr">
                    <a:lnL>
                      <a:noFill/>
                    </a:lnL>
                    <a:lnR>
                      <a:noFill/>
                    </a:lnR>
                    <a:lnT>
                      <a:noFill/>
                    </a:lnT>
                    <a:lnB>
                      <a:noFill/>
                    </a:lnB>
                  </a:tcPr>
                </a:tc>
                <a:tc>
                  <a:txBody>
                    <a:bodyPr/>
                    <a:lstStyle/>
                    <a:p>
                      <a:pPr algn="ctr" fontAlgn="b"/>
                      <a:r>
                        <a:rPr lang="en-US" sz="1100" b="0" i="0" u="none" strike="noStrike">
                          <a:solidFill>
                            <a:srgbClr val="006100"/>
                          </a:solidFill>
                          <a:effectLst/>
                          <a:latin typeface="+mn-lt"/>
                        </a:rPr>
                        <a:t>Ice</a:t>
                      </a:r>
                    </a:p>
                  </a:txBody>
                  <a:tcPr marL="9525" marR="9525" marT="9525" marB="0" anchor="ctr">
                    <a:lnL>
                      <a:noFill/>
                    </a:lnL>
                    <a:lnR>
                      <a:noFill/>
                    </a:lnR>
                    <a:lnT>
                      <a:noFill/>
                    </a:lnT>
                    <a:lnB>
                      <a:noFill/>
                    </a:lnB>
                    <a:solidFill>
                      <a:srgbClr val="C6EFCE"/>
                    </a:solidFill>
                  </a:tcPr>
                </a:tc>
                <a:tc>
                  <a:txBody>
                    <a:bodyPr/>
                    <a:lstStyle/>
                    <a:p>
                      <a:pPr algn="ctr" fontAlgn="b"/>
                      <a:r>
                        <a:rPr lang="en-US" sz="1100" b="0" i="0" u="none" strike="noStrike">
                          <a:solidFill>
                            <a:srgbClr val="9C5700"/>
                          </a:solidFill>
                          <a:effectLst/>
                          <a:latin typeface="+mn-lt"/>
                        </a:rPr>
                        <a:t>Indoor</a:t>
                      </a:r>
                    </a:p>
                  </a:txBody>
                  <a:tcPr marL="9525" marR="9525" marT="9525" marB="0" anchor="ctr">
                    <a:lnL>
                      <a:noFill/>
                    </a:lnL>
                    <a:lnR>
                      <a:noFill/>
                    </a:lnR>
                    <a:lnT>
                      <a:noFill/>
                    </a:lnT>
                    <a:lnB>
                      <a:noFill/>
                    </a:lnB>
                    <a:solidFill>
                      <a:srgbClr val="FFEB9C"/>
                    </a:solidFill>
                  </a:tcPr>
                </a:tc>
                <a:tc>
                  <a:txBody>
                    <a:bodyPr/>
                    <a:lstStyle/>
                    <a:p>
                      <a:pPr algn="ctr" fontAlgn="b"/>
                      <a:r>
                        <a:rPr lang="en-US" sz="1100" b="0" i="0" u="none" strike="noStrike">
                          <a:solidFill>
                            <a:srgbClr val="000000"/>
                          </a:solidFill>
                          <a:effectLst/>
                          <a:latin typeface="+mn-lt"/>
                        </a:rPr>
                        <a:t>Admission: $10, Skate rental: $5</a:t>
                      </a:r>
                    </a:p>
                  </a:txBody>
                  <a:tcPr marL="9525" marR="9525" marT="9525" marB="0" anchor="ctr">
                    <a:lnL>
                      <a:noFill/>
                    </a:lnL>
                    <a:lnR>
                      <a:noFill/>
                    </a:lnR>
                    <a:lnT>
                      <a:noFill/>
                    </a:lnT>
                    <a:lnB>
                      <a:noFill/>
                    </a:lnB>
                  </a:tcPr>
                </a:tc>
                <a:extLst>
                  <a:ext uri="{0D108BD9-81ED-4DB2-BD59-A6C34878D82A}">
                    <a16:rowId xmlns:a16="http://schemas.microsoft.com/office/drawing/2014/main" val="167078554"/>
                  </a:ext>
                </a:extLst>
              </a:tr>
              <a:tr h="293917">
                <a:tc>
                  <a:txBody>
                    <a:bodyPr/>
                    <a:lstStyle/>
                    <a:p>
                      <a:pPr algn="ctr" fontAlgn="b"/>
                      <a:r>
                        <a:rPr lang="en-US" sz="1100" b="0" i="0" u="none" strike="noStrike">
                          <a:solidFill>
                            <a:srgbClr val="000000"/>
                          </a:solidFill>
                          <a:effectLst/>
                          <a:latin typeface="+mn-lt"/>
                        </a:rPr>
                        <a:t>13.9</a:t>
                      </a:r>
                    </a:p>
                  </a:txBody>
                  <a:tcPr marL="9525" marR="9525" marT="9525" marB="0" anchor="ctr">
                    <a:lnL>
                      <a:noFill/>
                    </a:lnL>
                    <a:lnR>
                      <a:noFill/>
                    </a:lnR>
                    <a:lnT>
                      <a:noFill/>
                    </a:lnT>
                    <a:lnB>
                      <a:noFill/>
                    </a:lnB>
                  </a:tcPr>
                </a:tc>
                <a:tc>
                  <a:txBody>
                    <a:bodyPr/>
                    <a:lstStyle/>
                    <a:p>
                      <a:pPr algn="ctr" fontAlgn="b"/>
                      <a:r>
                        <a:rPr lang="en-US" sz="1100" b="0" i="0" u="none" strike="noStrike">
                          <a:solidFill>
                            <a:srgbClr val="000000"/>
                          </a:solidFill>
                          <a:effectLst/>
                          <a:latin typeface="+mn-lt"/>
                        </a:rPr>
                        <a:t>Bucks County Ice Sports Ctr</a:t>
                      </a:r>
                    </a:p>
                  </a:txBody>
                  <a:tcPr marL="9525" marR="9525" marT="9525" marB="0" anchor="ctr">
                    <a:lnL>
                      <a:noFill/>
                    </a:lnL>
                    <a:lnR>
                      <a:noFill/>
                    </a:lnR>
                    <a:lnT>
                      <a:noFill/>
                    </a:lnT>
                    <a:lnB>
                      <a:noFill/>
                    </a:lnB>
                  </a:tcPr>
                </a:tc>
                <a:tc>
                  <a:txBody>
                    <a:bodyPr/>
                    <a:lstStyle/>
                    <a:p>
                      <a:pPr algn="ctr" fontAlgn="b"/>
                      <a:r>
                        <a:rPr lang="en-US" sz="1100" b="0" i="0" u="none" strike="noStrike">
                          <a:solidFill>
                            <a:srgbClr val="000000"/>
                          </a:solidFill>
                          <a:effectLst/>
                          <a:latin typeface="+mn-lt"/>
                        </a:rPr>
                        <a:t>Warminster</a:t>
                      </a:r>
                    </a:p>
                  </a:txBody>
                  <a:tcPr marL="9525" marR="9525" marT="9525" marB="0" anchor="ctr">
                    <a:lnL>
                      <a:noFill/>
                    </a:lnL>
                    <a:lnR>
                      <a:noFill/>
                    </a:lnR>
                    <a:lnT>
                      <a:noFill/>
                    </a:lnT>
                    <a:lnB>
                      <a:noFill/>
                    </a:lnB>
                  </a:tcPr>
                </a:tc>
                <a:tc>
                  <a:txBody>
                    <a:bodyPr/>
                    <a:lstStyle/>
                    <a:p>
                      <a:pPr algn="ctr" fontAlgn="b"/>
                      <a:r>
                        <a:rPr lang="en-US" sz="1100" b="0" i="0" u="none" strike="noStrike">
                          <a:solidFill>
                            <a:srgbClr val="006100"/>
                          </a:solidFill>
                          <a:effectLst/>
                          <a:latin typeface="+mn-lt"/>
                        </a:rPr>
                        <a:t>Ice</a:t>
                      </a:r>
                    </a:p>
                  </a:txBody>
                  <a:tcPr marL="9525" marR="9525" marT="9525" marB="0" anchor="ctr">
                    <a:lnL>
                      <a:noFill/>
                    </a:lnL>
                    <a:lnR>
                      <a:noFill/>
                    </a:lnR>
                    <a:lnT>
                      <a:noFill/>
                    </a:lnT>
                    <a:lnB>
                      <a:noFill/>
                    </a:lnB>
                    <a:solidFill>
                      <a:srgbClr val="C6EFCE"/>
                    </a:solidFill>
                  </a:tcPr>
                </a:tc>
                <a:tc>
                  <a:txBody>
                    <a:bodyPr/>
                    <a:lstStyle/>
                    <a:p>
                      <a:pPr algn="ctr" fontAlgn="b"/>
                      <a:r>
                        <a:rPr lang="en-US" sz="1100" b="0" i="0" u="none" strike="noStrike">
                          <a:solidFill>
                            <a:srgbClr val="9C5700"/>
                          </a:solidFill>
                          <a:effectLst/>
                          <a:latin typeface="+mn-lt"/>
                        </a:rPr>
                        <a:t>Indoor</a:t>
                      </a:r>
                    </a:p>
                  </a:txBody>
                  <a:tcPr marL="9525" marR="9525" marT="9525" marB="0" anchor="ctr">
                    <a:lnL>
                      <a:noFill/>
                    </a:lnL>
                    <a:lnR>
                      <a:noFill/>
                    </a:lnR>
                    <a:lnT>
                      <a:noFill/>
                    </a:lnT>
                    <a:lnB>
                      <a:noFill/>
                    </a:lnB>
                    <a:solidFill>
                      <a:srgbClr val="FFEB9C"/>
                    </a:solidFill>
                  </a:tcPr>
                </a:tc>
                <a:tc>
                  <a:txBody>
                    <a:bodyPr/>
                    <a:lstStyle/>
                    <a:p>
                      <a:pPr algn="ctr" fontAlgn="b"/>
                      <a:r>
                        <a:rPr lang="en-US" sz="1100" b="0" i="0" u="none" strike="noStrike">
                          <a:solidFill>
                            <a:srgbClr val="000000"/>
                          </a:solidFill>
                          <a:effectLst/>
                          <a:latin typeface="+mn-lt"/>
                        </a:rPr>
                        <a:t>Admission: $15</a:t>
                      </a:r>
                    </a:p>
                  </a:txBody>
                  <a:tcPr marL="9525" marR="9525" marT="9525" marB="0" anchor="ctr">
                    <a:lnL>
                      <a:noFill/>
                    </a:lnL>
                    <a:lnR>
                      <a:noFill/>
                    </a:lnR>
                    <a:lnT>
                      <a:noFill/>
                    </a:lnT>
                    <a:lnB>
                      <a:noFill/>
                    </a:lnB>
                  </a:tcPr>
                </a:tc>
                <a:extLst>
                  <a:ext uri="{0D108BD9-81ED-4DB2-BD59-A6C34878D82A}">
                    <a16:rowId xmlns:a16="http://schemas.microsoft.com/office/drawing/2014/main" val="358269329"/>
                  </a:ext>
                </a:extLst>
              </a:tr>
            </a:tbl>
          </a:graphicData>
        </a:graphic>
      </p:graphicFrame>
    </p:spTree>
    <p:extLst>
      <p:ext uri="{BB962C8B-B14F-4D97-AF65-F5344CB8AC3E}">
        <p14:creationId xmlns:p14="http://schemas.microsoft.com/office/powerpoint/2010/main" val="133067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16944" y="710843"/>
            <a:ext cx="8610600" cy="461665"/>
          </a:xfrm>
          <a:prstGeom prst="rect">
            <a:avLst/>
          </a:prstGeom>
          <a:noFill/>
        </p:spPr>
        <p:txBody>
          <a:bodyPr wrap="square" rtlCol="0">
            <a:spAutoFit/>
          </a:bodyPr>
          <a:lstStyle/>
          <a:p>
            <a:r>
              <a:rPr lang="en-US" sz="2400">
                <a:solidFill>
                  <a:schemeClr val="accent1"/>
                </a:solidFill>
                <a:latin typeface="+mj-lt"/>
              </a:rPr>
              <a:t>Key Findings: </a:t>
            </a:r>
            <a:r>
              <a:rPr lang="en-US" sz="2400" b="1" u="sng">
                <a:latin typeface="+mj-lt"/>
              </a:rPr>
              <a:t>Outdoor Wedding Venues</a:t>
            </a:r>
          </a:p>
        </p:txBody>
      </p:sp>
      <p:sp>
        <p:nvSpPr>
          <p:cNvPr id="4" name="TextBox 3"/>
          <p:cNvSpPr txBox="1"/>
          <p:nvPr/>
        </p:nvSpPr>
        <p:spPr>
          <a:xfrm>
            <a:off x="844879" y="1909311"/>
            <a:ext cx="5477365" cy="4393767"/>
          </a:xfrm>
          <a:prstGeom prst="rect">
            <a:avLst/>
          </a:prstGeom>
          <a:noFill/>
        </p:spPr>
        <p:txBody>
          <a:bodyPr wrap="square" rtlCol="0">
            <a:spAutoFit/>
          </a:bodyPr>
          <a:lstStyle/>
          <a:p>
            <a:pPr algn="just">
              <a:lnSpc>
                <a:spcPct val="112000"/>
              </a:lnSpc>
            </a:pPr>
            <a:r>
              <a:rPr lang="en-US">
                <a:solidFill>
                  <a:srgbClr val="C00000"/>
                </a:solidFill>
                <a:latin typeface="+mj-lt"/>
                <a:cs typeface="Franklin Gothic Medium"/>
              </a:rPr>
              <a:t>Three existing large outdoor wedding venues in </a:t>
            </a:r>
            <a:r>
              <a:rPr lang="en-US">
                <a:solidFill>
                  <a:srgbClr val="C00000"/>
                </a:solidFill>
                <a:latin typeface="Franklin Gothic Medium"/>
              </a:rPr>
              <a:t>the Township </a:t>
            </a:r>
            <a:endParaRPr lang="en-US">
              <a:solidFill>
                <a:srgbClr val="C00000"/>
              </a:solidFill>
              <a:latin typeface="+mj-lt"/>
              <a:cs typeface="Franklin Gothic Medium"/>
            </a:endParaRPr>
          </a:p>
          <a:p>
            <a:pPr algn="just">
              <a:lnSpc>
                <a:spcPct val="112000"/>
              </a:lnSpc>
            </a:pPr>
            <a:endParaRPr lang="en-US" sz="1100" b="1"/>
          </a:p>
          <a:p>
            <a:pPr marL="285750" indent="-285750" algn="just">
              <a:lnSpc>
                <a:spcPct val="112000"/>
              </a:lnSpc>
              <a:buFont typeface="Arial" panose="020B0604020202020204" pitchFamily="34" charset="0"/>
              <a:buChar char="•"/>
            </a:pPr>
            <a:r>
              <a:rPr lang="en-US" sz="1400" b="1"/>
              <a:t>The Manor House at Prophecy Creek Park</a:t>
            </a:r>
          </a:p>
          <a:p>
            <a:pPr marL="285750" indent="-285750" algn="just">
              <a:lnSpc>
                <a:spcPct val="112000"/>
              </a:lnSpc>
              <a:buFont typeface="Arial" panose="020B0604020202020204" pitchFamily="34" charset="0"/>
              <a:buChar char="•"/>
            </a:pPr>
            <a:r>
              <a:rPr lang="en-US" sz="1400" b="1"/>
              <a:t>The Country House at Bluestone Country Club,</a:t>
            </a:r>
          </a:p>
          <a:p>
            <a:pPr marL="285750" indent="-285750" algn="just">
              <a:lnSpc>
                <a:spcPct val="112000"/>
              </a:lnSpc>
              <a:buFont typeface="Arial" panose="020B0604020202020204" pitchFamily="34" charset="0"/>
              <a:buChar char="•"/>
            </a:pPr>
            <a:r>
              <a:rPr lang="en-US" sz="1400" b="1"/>
              <a:t>The </a:t>
            </a:r>
            <a:r>
              <a:rPr lang="en-US" sz="1400" b="1">
                <a:solidFill>
                  <a:srgbClr val="000000"/>
                </a:solidFill>
                <a:latin typeface="Franklin Gothic Book" panose="020B0503020102020204" pitchFamily="34" charset="0"/>
              </a:rPr>
              <a:t>Normandy Farm Hotel &amp; Conference Center </a:t>
            </a:r>
          </a:p>
          <a:p>
            <a:pPr marL="285750" indent="-285750" algn="just">
              <a:lnSpc>
                <a:spcPct val="112000"/>
              </a:lnSpc>
              <a:buFont typeface="Arial" panose="020B0604020202020204" pitchFamily="34" charset="0"/>
              <a:buChar char="•"/>
            </a:pPr>
            <a:endParaRPr lang="en-US" sz="1400">
              <a:solidFill>
                <a:srgbClr val="000000"/>
              </a:solidFill>
              <a:latin typeface="Franklin Gothic Book" panose="020B0503020102020204" pitchFamily="34" charset="0"/>
            </a:endParaRPr>
          </a:p>
          <a:p>
            <a:pPr algn="just">
              <a:lnSpc>
                <a:spcPct val="112000"/>
              </a:lnSpc>
            </a:pPr>
            <a:r>
              <a:rPr lang="en-US" sz="1400">
                <a:solidFill>
                  <a:srgbClr val="000000"/>
                </a:solidFill>
                <a:latin typeface="Franklin Gothic Book" panose="020B0503020102020204" pitchFamily="34" charset="0"/>
              </a:rPr>
              <a:t>Each have the capacity to accommodate approximately 300 guests.</a:t>
            </a:r>
          </a:p>
          <a:p>
            <a:pPr algn="just">
              <a:lnSpc>
                <a:spcPct val="112000"/>
              </a:lnSpc>
            </a:pPr>
            <a:endParaRPr lang="en-US" sz="1400">
              <a:solidFill>
                <a:srgbClr val="000000"/>
              </a:solidFill>
              <a:latin typeface="Franklin Gothic Book" panose="020B0503020102020204" pitchFamily="34" charset="0"/>
            </a:endParaRPr>
          </a:p>
          <a:p>
            <a:pPr algn="just">
              <a:lnSpc>
                <a:spcPct val="112000"/>
              </a:lnSpc>
            </a:pPr>
            <a:r>
              <a:rPr lang="en-US" sz="1400">
                <a:solidFill>
                  <a:srgbClr val="000000"/>
                </a:solidFill>
                <a:latin typeface="Franklin Gothic Book" panose="020B0503020102020204" pitchFamily="34" charset="0"/>
              </a:rPr>
              <a:t>According to interviews with local event planners, Montgomery County will likely see increased demand for unique small- to mid-size private party space in authentic, natural settings.</a:t>
            </a:r>
          </a:p>
          <a:p>
            <a:pPr algn="just">
              <a:lnSpc>
                <a:spcPct val="112000"/>
              </a:lnSpc>
            </a:pPr>
            <a:endParaRPr lang="en-US" sz="1400">
              <a:solidFill>
                <a:srgbClr val="000000"/>
              </a:solidFill>
              <a:latin typeface="Franklin Gothic Book" panose="020B0503020102020204" pitchFamily="34" charset="0"/>
            </a:endParaRPr>
          </a:p>
          <a:p>
            <a:pPr algn="just">
              <a:lnSpc>
                <a:spcPct val="112000"/>
              </a:lnSpc>
            </a:pPr>
            <a:r>
              <a:rPr lang="en-US" sz="1400">
                <a:solidFill>
                  <a:srgbClr val="000000"/>
                </a:solidFill>
                <a:latin typeface="Franklin Gothic Book" panose="020B0503020102020204" pitchFamily="34" charset="0"/>
              </a:rPr>
              <a:t>Venues that include adjacent recreational opportunities (e.g., park space) will likely be particularly appealing.</a:t>
            </a:r>
          </a:p>
          <a:p>
            <a:pPr algn="just">
              <a:lnSpc>
                <a:spcPct val="112000"/>
              </a:lnSpc>
            </a:pPr>
            <a:endParaRPr lang="en-US">
              <a:solidFill>
                <a:srgbClr val="000000"/>
              </a:solidFill>
              <a:latin typeface="Franklin Gothic Book" panose="020B0503020102020204" pitchFamily="34" charset="0"/>
            </a:endParaRPr>
          </a:p>
          <a:p>
            <a:pPr algn="just">
              <a:lnSpc>
                <a:spcPct val="112000"/>
              </a:lnSpc>
            </a:pPr>
            <a:endParaRPr lang="en-US">
              <a:solidFill>
                <a:srgbClr val="000000"/>
              </a:solidFill>
              <a:latin typeface="Franklin Gothic Book" panose="020B0503020102020204" pitchFamily="34" charset="0"/>
            </a:endParaRPr>
          </a:p>
        </p:txBody>
      </p:sp>
      <p:sp>
        <p:nvSpPr>
          <p:cNvPr id="11" name="TextBox 10"/>
          <p:cNvSpPr txBox="1"/>
          <p:nvPr/>
        </p:nvSpPr>
        <p:spPr>
          <a:xfrm>
            <a:off x="5638801" y="2973315"/>
            <a:ext cx="65" cy="276999"/>
          </a:xfrm>
          <a:prstGeom prst="rect">
            <a:avLst/>
          </a:prstGeom>
          <a:noFill/>
        </p:spPr>
        <p:txBody>
          <a:bodyPr wrap="none" lIns="0" tIns="0" rIns="0" bIns="0" rtlCol="0">
            <a:spAutoFit/>
          </a:bodyPr>
          <a:lstStyle/>
          <a:p>
            <a:endParaRPr lang="en-US"/>
          </a:p>
        </p:txBody>
      </p:sp>
      <p:sp>
        <p:nvSpPr>
          <p:cNvPr id="5" name="Rectangle 4">
            <a:extLst>
              <a:ext uri="{FF2B5EF4-FFF2-40B4-BE49-F238E27FC236}">
                <a16:creationId xmlns:a16="http://schemas.microsoft.com/office/drawing/2014/main" id="{5E9ECE48-E162-4C6D-9326-9EA40950A6E3}"/>
              </a:ext>
            </a:extLst>
          </p:cNvPr>
          <p:cNvSpPr/>
          <p:nvPr/>
        </p:nvSpPr>
        <p:spPr>
          <a:xfrm>
            <a:off x="2386130" y="6554184"/>
            <a:ext cx="7419739" cy="303816"/>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03FD548-6E17-4677-AEAB-FAA7F0CFF924}"/>
              </a:ext>
            </a:extLst>
          </p:cNvPr>
          <p:cNvSpPr/>
          <p:nvPr/>
        </p:nvSpPr>
        <p:spPr>
          <a:xfrm>
            <a:off x="6199631" y="6554184"/>
            <a:ext cx="1645921" cy="303816"/>
          </a:xfrm>
          <a:prstGeom prst="rect">
            <a:avLst/>
          </a:prstGeom>
          <a:solidFill>
            <a:srgbClr val="6FB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99798A1-2873-4F41-BC83-974042AC65F4}"/>
              </a:ext>
            </a:extLst>
          </p:cNvPr>
          <p:cNvSpPr txBox="1"/>
          <p:nvPr/>
        </p:nvSpPr>
        <p:spPr>
          <a:xfrm>
            <a:off x="2386130" y="6554184"/>
            <a:ext cx="7419739" cy="584775"/>
          </a:xfrm>
          <a:prstGeom prst="rect">
            <a:avLst/>
          </a:prstGeom>
          <a:noFill/>
        </p:spPr>
        <p:txBody>
          <a:bodyPr wrap="square" rtlCol="0">
            <a:spAutoFit/>
          </a:bodyPr>
          <a:lstStyle/>
          <a:p>
            <a:r>
              <a:rPr lang="en-US" sz="1400">
                <a:solidFill>
                  <a:schemeClr val="bg2"/>
                </a:solidFill>
              </a:rPr>
              <a:t>Market Study Overview	    Socio-Economic Trends    </a:t>
            </a:r>
            <a:r>
              <a:rPr lang="en-US" sz="1400" b="1">
                <a:solidFill>
                  <a:schemeClr val="bg1"/>
                </a:solidFill>
              </a:rPr>
              <a:t>Competitive Supply     </a:t>
            </a:r>
            <a:r>
              <a:rPr lang="en-US" sz="1400">
                <a:solidFill>
                  <a:schemeClr val="bg2"/>
                </a:solidFill>
              </a:rPr>
              <a:t>Market Study Takeaways</a:t>
            </a:r>
          </a:p>
          <a:p>
            <a:endParaRPr lang="en-US"/>
          </a:p>
        </p:txBody>
      </p:sp>
      <p:pic>
        <p:nvPicPr>
          <p:cNvPr id="8" name="Picture 7">
            <a:extLst>
              <a:ext uri="{FF2B5EF4-FFF2-40B4-BE49-F238E27FC236}">
                <a16:creationId xmlns:a16="http://schemas.microsoft.com/office/drawing/2014/main" id="{D4D8120B-9318-442B-A4E1-5C289E89EF7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759388" y="1200345"/>
            <a:ext cx="5432612" cy="4723258"/>
          </a:xfrm>
          <a:prstGeom prst="rect">
            <a:avLst/>
          </a:prstGeom>
        </p:spPr>
      </p:pic>
      <p:pic>
        <p:nvPicPr>
          <p:cNvPr id="9" name="Picture 8">
            <a:extLst>
              <a:ext uri="{FF2B5EF4-FFF2-40B4-BE49-F238E27FC236}">
                <a16:creationId xmlns:a16="http://schemas.microsoft.com/office/drawing/2014/main" id="{6C79B64B-52C2-4485-A5E8-6235D8064A3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0436072" y="21800"/>
            <a:ext cx="1693545" cy="1839750"/>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4515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descr="A house with trees in the background&#10;&#10;Description automatically generated">
            <a:extLst>
              <a:ext uri="{FF2B5EF4-FFF2-40B4-BE49-F238E27FC236}">
                <a16:creationId xmlns:a16="http://schemas.microsoft.com/office/drawing/2014/main" id="{680575D7-2D5B-464D-AFC5-6DE42F17C897}"/>
              </a:ext>
            </a:extLst>
          </p:cNvPr>
          <p:cNvPicPr>
            <a:picLocks noChangeAspect="1"/>
          </p:cNvPicPr>
          <p:nvPr/>
        </p:nvPicPr>
        <p:blipFill rotWithShape="1">
          <a:blip r:embed="rId4">
            <a:extLst>
              <a:ext uri="{28A0092B-C50C-407E-A947-70E740481C1C}">
                <a14:useLocalDpi xmlns:a14="http://schemas.microsoft.com/office/drawing/2010/main" val="0"/>
              </a:ext>
            </a:extLst>
          </a:blip>
          <a:srcRect l="31419" r="24485"/>
          <a:stretch/>
        </p:blipFill>
        <p:spPr>
          <a:xfrm>
            <a:off x="7637859" y="0"/>
            <a:ext cx="4554141" cy="6858000"/>
          </a:xfrm>
          <a:prstGeom prst="rect">
            <a:avLst/>
          </a:prstGeom>
        </p:spPr>
      </p:pic>
      <p:sp>
        <p:nvSpPr>
          <p:cNvPr id="5" name="Rectangle 4">
            <a:extLst>
              <a:ext uri="{FF2B5EF4-FFF2-40B4-BE49-F238E27FC236}">
                <a16:creationId xmlns:a16="http://schemas.microsoft.com/office/drawing/2014/main" id="{821EA89B-9D4E-4402-96D4-CF3ADB6407C1}"/>
              </a:ext>
            </a:extLst>
          </p:cNvPr>
          <p:cNvSpPr/>
          <p:nvPr/>
        </p:nvSpPr>
        <p:spPr>
          <a:xfrm>
            <a:off x="0" y="347241"/>
            <a:ext cx="3125165" cy="523220"/>
          </a:xfrm>
          <a:prstGeom prst="rect">
            <a:avLst/>
          </a:prstGeom>
          <a:solidFill>
            <a:srgbClr val="4D8A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raphical user interface, text&#10;&#10;Description automatically generated">
            <a:extLst>
              <a:ext uri="{FF2B5EF4-FFF2-40B4-BE49-F238E27FC236}">
                <a16:creationId xmlns:a16="http://schemas.microsoft.com/office/drawing/2014/main" id="{4F638F33-86D7-4711-ABE6-CA0526E61E90}"/>
              </a:ext>
            </a:extLst>
          </p:cNvPr>
          <p:cNvPicPr>
            <a:picLocks noChangeAspect="1"/>
          </p:cNvPicPr>
          <p:nvPr/>
        </p:nvPicPr>
        <p:blipFill rotWithShape="1">
          <a:blip r:embed="rId5">
            <a:extLst>
              <a:ext uri="{28A0092B-C50C-407E-A947-70E740481C1C}">
                <a14:useLocalDpi xmlns:a14="http://schemas.microsoft.com/office/drawing/2010/main" val="0"/>
              </a:ext>
            </a:extLst>
          </a:blip>
          <a:srcRect t="77215"/>
          <a:stretch/>
        </p:blipFill>
        <p:spPr>
          <a:xfrm>
            <a:off x="0" y="5382228"/>
            <a:ext cx="12192000" cy="1475772"/>
          </a:xfrm>
          <a:prstGeom prst="rect">
            <a:avLst/>
          </a:prstGeom>
        </p:spPr>
      </p:pic>
      <p:sp>
        <p:nvSpPr>
          <p:cNvPr id="4" name="TextBox 3">
            <a:extLst>
              <a:ext uri="{FF2B5EF4-FFF2-40B4-BE49-F238E27FC236}">
                <a16:creationId xmlns:a16="http://schemas.microsoft.com/office/drawing/2014/main" id="{AF4CB811-319A-462D-AC1B-C49009CA92B2}"/>
              </a:ext>
            </a:extLst>
          </p:cNvPr>
          <p:cNvSpPr txBox="1"/>
          <p:nvPr/>
        </p:nvSpPr>
        <p:spPr>
          <a:xfrm>
            <a:off x="416690" y="347241"/>
            <a:ext cx="2708476" cy="523220"/>
          </a:xfrm>
          <a:prstGeom prst="rect">
            <a:avLst/>
          </a:prstGeom>
          <a:noFill/>
        </p:spPr>
        <p:txBody>
          <a:bodyPr wrap="square" rtlCol="0">
            <a:spAutoFit/>
          </a:bodyPr>
          <a:lstStyle/>
          <a:p>
            <a:r>
              <a:rPr lang="en-US" sz="2800">
                <a:solidFill>
                  <a:srgbClr val="FFFBC8"/>
                </a:solidFill>
                <a:effectLst>
                  <a:outerShdw blurRad="38100" dist="38100" dir="2700000" algn="tl">
                    <a:srgbClr val="000000">
                      <a:alpha val="43137"/>
                    </a:srgbClr>
                  </a:outerShdw>
                </a:effectLst>
                <a:latin typeface="Lobster 1.4" panose="02000506000000020003" pitchFamily="50" charset="0"/>
              </a:rPr>
              <a:t>Meeting Agenda</a:t>
            </a:r>
          </a:p>
        </p:txBody>
      </p:sp>
      <p:sp>
        <p:nvSpPr>
          <p:cNvPr id="6" name="TextBox 5">
            <a:extLst>
              <a:ext uri="{FF2B5EF4-FFF2-40B4-BE49-F238E27FC236}">
                <a16:creationId xmlns:a16="http://schemas.microsoft.com/office/drawing/2014/main" id="{4FF9599F-89B2-49CB-9513-AE198E6D05A9}"/>
              </a:ext>
            </a:extLst>
          </p:cNvPr>
          <p:cNvSpPr txBox="1"/>
          <p:nvPr/>
        </p:nvSpPr>
        <p:spPr>
          <a:xfrm>
            <a:off x="699302" y="1236433"/>
            <a:ext cx="7198975" cy="4862870"/>
          </a:xfrm>
          <a:prstGeom prst="rect">
            <a:avLst/>
          </a:prstGeom>
          <a:noFill/>
        </p:spPr>
        <p:txBody>
          <a:bodyPr wrap="square" lIns="91440" tIns="45720" rIns="91440" bIns="45720" rtlCol="0" anchor="t">
            <a:spAutoFit/>
          </a:bodyPr>
          <a:lstStyle/>
          <a:p>
            <a:pPr marL="285750" indent="-285750">
              <a:lnSpc>
                <a:spcPct val="150000"/>
              </a:lnSpc>
              <a:buFont typeface="Arial" panose="020B0604020202020204" pitchFamily="34" charset="0"/>
              <a:buChar char="•"/>
            </a:pPr>
            <a:r>
              <a:rPr lang="en-US" sz="2000" b="1">
                <a:solidFill>
                  <a:schemeClr val="bg1"/>
                </a:solidFill>
                <a:effectLst>
                  <a:outerShdw blurRad="38100" dist="38100" dir="2700000" algn="tl">
                    <a:srgbClr val="000000">
                      <a:alpha val="43137"/>
                    </a:srgbClr>
                  </a:outerShdw>
                </a:effectLst>
                <a:latin typeface="Futura Md BT"/>
                <a:cs typeface="Cordia New"/>
              </a:rPr>
              <a:t>Steering Committee</a:t>
            </a:r>
          </a:p>
          <a:p>
            <a:pPr marL="285750" indent="-285750">
              <a:lnSpc>
                <a:spcPct val="150000"/>
              </a:lnSpc>
              <a:buFont typeface="Arial" panose="020B0604020202020204" pitchFamily="34" charset="0"/>
              <a:buChar char="•"/>
            </a:pPr>
            <a:r>
              <a:rPr lang="en-US" sz="2000" b="1">
                <a:solidFill>
                  <a:schemeClr val="bg1"/>
                </a:solidFill>
                <a:effectLst>
                  <a:outerShdw blurRad="38100" dist="38100" dir="2700000" algn="tl">
                    <a:srgbClr val="000000">
                      <a:alpha val="43137"/>
                    </a:srgbClr>
                  </a:outerShdw>
                </a:effectLst>
                <a:latin typeface="Futura Md BT"/>
                <a:cs typeface="Cordia New"/>
              </a:rPr>
              <a:t>Consultant Introductions</a:t>
            </a:r>
            <a:endParaRPr lang="en-US" sz="2000" b="1">
              <a:solidFill>
                <a:schemeClr val="bg1"/>
              </a:solidFill>
              <a:effectLst>
                <a:outerShdw blurRad="38100" dist="38100" dir="2700000" algn="tl">
                  <a:srgbClr val="000000">
                    <a:alpha val="43137"/>
                  </a:srgbClr>
                </a:outerShdw>
              </a:effectLst>
              <a:latin typeface="Futura Md BT" panose="020B0602020204020303" pitchFamily="34" charset="0"/>
              <a:cs typeface="Cordia New" panose="020B0502040204020203" pitchFamily="34" charset="-34"/>
            </a:endParaRPr>
          </a:p>
          <a:p>
            <a:pPr marL="285750" indent="-285750">
              <a:lnSpc>
                <a:spcPct val="150000"/>
              </a:lnSpc>
              <a:buFont typeface="Arial" panose="020B0604020202020204" pitchFamily="34" charset="0"/>
              <a:buChar char="•"/>
            </a:pPr>
            <a:r>
              <a:rPr lang="en-US" sz="2000" b="1">
                <a:solidFill>
                  <a:schemeClr val="bg1"/>
                </a:solidFill>
                <a:effectLst>
                  <a:outerShdw blurRad="38100" dist="38100" dir="2700000" algn="tl">
                    <a:srgbClr val="000000">
                      <a:alpha val="43137"/>
                    </a:srgbClr>
                  </a:outerShdw>
                </a:effectLst>
                <a:latin typeface="Futura Md BT"/>
                <a:cs typeface="Cordia New"/>
              </a:rPr>
              <a:t>Master Plan Process</a:t>
            </a:r>
          </a:p>
          <a:p>
            <a:pPr marL="285750" indent="-285750">
              <a:lnSpc>
                <a:spcPct val="150000"/>
              </a:lnSpc>
              <a:buFont typeface="Arial" panose="020B0604020202020204" pitchFamily="34" charset="0"/>
              <a:buChar char="•"/>
            </a:pPr>
            <a:r>
              <a:rPr lang="en-US" sz="2000" b="1">
                <a:solidFill>
                  <a:schemeClr val="bg1"/>
                </a:solidFill>
                <a:effectLst>
                  <a:outerShdw blurRad="38100" dist="38100" dir="2700000" algn="tl">
                    <a:srgbClr val="000000">
                      <a:alpha val="43137"/>
                    </a:srgbClr>
                  </a:outerShdw>
                </a:effectLst>
                <a:latin typeface="Futura Md BT"/>
                <a:cs typeface="Cordia New"/>
              </a:rPr>
              <a:t>Project Schedule</a:t>
            </a:r>
          </a:p>
          <a:p>
            <a:pPr marL="285750" indent="-285750">
              <a:lnSpc>
                <a:spcPct val="150000"/>
              </a:lnSpc>
              <a:buFont typeface="Arial" panose="020B0604020202020204" pitchFamily="34" charset="0"/>
              <a:buChar char="•"/>
            </a:pPr>
            <a:r>
              <a:rPr lang="en-US" sz="2000" b="1">
                <a:solidFill>
                  <a:schemeClr val="bg1"/>
                </a:solidFill>
                <a:effectLst>
                  <a:outerShdw blurRad="38100" dist="38100" dir="2700000" algn="tl">
                    <a:srgbClr val="000000">
                      <a:alpha val="43137"/>
                    </a:srgbClr>
                  </a:outerShdw>
                </a:effectLst>
                <a:latin typeface="Futura Md BT"/>
                <a:cs typeface="Cordia New"/>
              </a:rPr>
              <a:t>Project Scope</a:t>
            </a:r>
          </a:p>
          <a:p>
            <a:pPr marL="285750" indent="-285750">
              <a:lnSpc>
                <a:spcPct val="150000"/>
              </a:lnSpc>
              <a:buFont typeface="Arial" panose="020B0604020202020204" pitchFamily="34" charset="0"/>
              <a:buChar char="•"/>
            </a:pPr>
            <a:r>
              <a:rPr lang="en-US" sz="2000" b="1">
                <a:solidFill>
                  <a:schemeClr val="bg1"/>
                </a:solidFill>
                <a:effectLst>
                  <a:outerShdw blurRad="38100" dist="38100" dir="2700000" algn="tl">
                    <a:srgbClr val="000000">
                      <a:alpha val="43137"/>
                    </a:srgbClr>
                  </a:outerShdw>
                </a:effectLst>
                <a:latin typeface="Futura Md BT"/>
                <a:cs typeface="Cordia New"/>
              </a:rPr>
              <a:t>Site Overview</a:t>
            </a:r>
          </a:p>
          <a:p>
            <a:pPr marL="285750" indent="-285750">
              <a:lnSpc>
                <a:spcPct val="150000"/>
              </a:lnSpc>
              <a:buFont typeface="Arial" panose="020B0604020202020204" pitchFamily="34" charset="0"/>
              <a:buChar char="•"/>
            </a:pPr>
            <a:r>
              <a:rPr lang="en-US" sz="2000" b="1">
                <a:solidFill>
                  <a:schemeClr val="bg1"/>
                </a:solidFill>
                <a:effectLst>
                  <a:outerShdw blurRad="38100" dist="38100" dir="2700000" algn="tl">
                    <a:srgbClr val="000000">
                      <a:alpha val="43137"/>
                    </a:srgbClr>
                  </a:outerShdw>
                </a:effectLst>
                <a:latin typeface="Futura Md BT"/>
                <a:cs typeface="Cordia New"/>
              </a:rPr>
              <a:t>Preliminary Market Study</a:t>
            </a:r>
            <a:endParaRPr lang="en-US" sz="2000" b="1">
              <a:solidFill>
                <a:schemeClr val="bg1"/>
              </a:solidFill>
              <a:effectLst>
                <a:outerShdw blurRad="38100" dist="38100" dir="2700000" algn="tl">
                  <a:srgbClr val="000000">
                    <a:alpha val="43137"/>
                  </a:srgbClr>
                </a:outerShdw>
              </a:effectLst>
              <a:latin typeface="Futura Md BT" panose="020B0602020204020303" pitchFamily="34" charset="0"/>
              <a:cs typeface="Cordia New" panose="020B0502040204020203" pitchFamily="34" charset="-34"/>
            </a:endParaRPr>
          </a:p>
          <a:p>
            <a:pPr marL="285750" indent="-285750">
              <a:lnSpc>
                <a:spcPct val="150000"/>
              </a:lnSpc>
              <a:buFont typeface="Arial" panose="020B0604020202020204" pitchFamily="34" charset="0"/>
              <a:buChar char="•"/>
            </a:pPr>
            <a:r>
              <a:rPr lang="en-US" sz="2000" b="1">
                <a:solidFill>
                  <a:schemeClr val="bg1"/>
                </a:solidFill>
                <a:effectLst>
                  <a:outerShdw blurRad="38100" dist="38100" dir="2700000" algn="tl">
                    <a:srgbClr val="000000">
                      <a:alpha val="43137"/>
                    </a:srgbClr>
                  </a:outerShdw>
                </a:effectLst>
                <a:latin typeface="Futura Md BT"/>
                <a:cs typeface="Cordia New"/>
              </a:rPr>
              <a:t>Brainstorming / Q&amp;A</a:t>
            </a:r>
            <a:endParaRPr lang="en-US" sz="2000" b="1">
              <a:solidFill>
                <a:schemeClr val="bg1"/>
              </a:solidFill>
              <a:effectLst>
                <a:outerShdw blurRad="38100" dist="38100" dir="2700000" algn="tl">
                  <a:srgbClr val="000000">
                    <a:alpha val="43137"/>
                  </a:srgbClr>
                </a:outerShdw>
              </a:effectLst>
              <a:latin typeface="Futura Md BT" panose="020B0602020204020303" pitchFamily="34" charset="0"/>
              <a:cs typeface="Cordia New" panose="020B0502040204020203" pitchFamily="34" charset="-34"/>
            </a:endParaRPr>
          </a:p>
          <a:p>
            <a:pPr marL="285750" indent="-285750">
              <a:lnSpc>
                <a:spcPct val="150000"/>
              </a:lnSpc>
              <a:buFont typeface="Arial" panose="020B0604020202020204" pitchFamily="34" charset="0"/>
              <a:buChar char="•"/>
            </a:pPr>
            <a:r>
              <a:rPr lang="en-US" sz="2000" b="1">
                <a:solidFill>
                  <a:schemeClr val="bg1"/>
                </a:solidFill>
                <a:effectLst>
                  <a:outerShdw blurRad="38100" dist="38100" dir="2700000" algn="tl">
                    <a:srgbClr val="000000">
                      <a:alpha val="43137"/>
                    </a:srgbClr>
                  </a:outerShdw>
                </a:effectLst>
                <a:latin typeface="Futura Md BT" panose="020B0602020204020303" pitchFamily="34" charset="0"/>
                <a:cs typeface="Cordia New" panose="020B0502040204020203" pitchFamily="34" charset="-34"/>
              </a:rPr>
              <a:t>Next Steps </a:t>
            </a:r>
          </a:p>
          <a:p>
            <a:pPr marL="285750" indent="-285750">
              <a:buFont typeface="Arial" panose="020B0604020202020204" pitchFamily="34" charset="0"/>
              <a:buChar char="•"/>
            </a:pPr>
            <a:endParaRPr lang="en-US" sz="2000">
              <a:solidFill>
                <a:schemeClr val="bg1"/>
              </a:solidFill>
              <a:effectLst>
                <a:outerShdw blurRad="38100" dist="38100" dir="2700000" algn="tl">
                  <a:srgbClr val="000000">
                    <a:alpha val="43137"/>
                  </a:srgbClr>
                </a:outerShdw>
              </a:effectLst>
              <a:latin typeface="AvantGarde Bk BT" panose="020B0402020202020204" pitchFamily="34" charset="0"/>
            </a:endParaRPr>
          </a:p>
          <a:p>
            <a:pPr marL="285750" indent="-285750">
              <a:buFont typeface="Arial" panose="020B0604020202020204" pitchFamily="34" charset="0"/>
              <a:buChar char="•"/>
            </a:pPr>
            <a:endParaRPr lang="en-US" sz="2000">
              <a:solidFill>
                <a:schemeClr val="bg1"/>
              </a:solidFill>
              <a:effectLst>
                <a:outerShdw blurRad="38100" dist="38100" dir="2700000" algn="tl">
                  <a:srgbClr val="000000">
                    <a:alpha val="43137"/>
                  </a:srgbClr>
                </a:outerShdw>
              </a:effectLst>
              <a:latin typeface="AvantGarde Bk BT" panose="020B0402020202020204" pitchFamily="34" charset="0"/>
            </a:endParaRPr>
          </a:p>
        </p:txBody>
      </p:sp>
    </p:spTree>
    <p:extLst>
      <p:ext uri="{BB962C8B-B14F-4D97-AF65-F5344CB8AC3E}">
        <p14:creationId xmlns:p14="http://schemas.microsoft.com/office/powerpoint/2010/main" val="1027697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64078" y="710843"/>
            <a:ext cx="8610600" cy="461665"/>
          </a:xfrm>
          <a:prstGeom prst="rect">
            <a:avLst/>
          </a:prstGeom>
          <a:noFill/>
        </p:spPr>
        <p:txBody>
          <a:bodyPr wrap="square" rtlCol="0">
            <a:spAutoFit/>
          </a:bodyPr>
          <a:lstStyle/>
          <a:p>
            <a:r>
              <a:rPr lang="en-US" sz="2400">
                <a:solidFill>
                  <a:schemeClr val="accent1"/>
                </a:solidFill>
                <a:latin typeface="+mj-lt"/>
              </a:rPr>
              <a:t>Key Findings: </a:t>
            </a:r>
            <a:r>
              <a:rPr lang="en-US" sz="2400" b="1" u="sng">
                <a:latin typeface="+mj-lt"/>
              </a:rPr>
              <a:t>Conference Centers &amp; Meeting Venues</a:t>
            </a:r>
          </a:p>
        </p:txBody>
      </p:sp>
      <p:sp>
        <p:nvSpPr>
          <p:cNvPr id="4" name="TextBox 3"/>
          <p:cNvSpPr txBox="1"/>
          <p:nvPr/>
        </p:nvSpPr>
        <p:spPr>
          <a:xfrm>
            <a:off x="782033" y="1877951"/>
            <a:ext cx="5053159" cy="3778791"/>
          </a:xfrm>
          <a:prstGeom prst="rect">
            <a:avLst/>
          </a:prstGeom>
          <a:noFill/>
        </p:spPr>
        <p:txBody>
          <a:bodyPr wrap="square" rtlCol="0">
            <a:spAutoFit/>
          </a:bodyPr>
          <a:lstStyle/>
          <a:p>
            <a:pPr algn="just">
              <a:lnSpc>
                <a:spcPct val="112000"/>
              </a:lnSpc>
            </a:pPr>
            <a:r>
              <a:rPr lang="en-US">
                <a:solidFill>
                  <a:srgbClr val="C00000"/>
                </a:solidFill>
                <a:latin typeface="+mj-lt"/>
                <a:cs typeface="Franklin Gothic Medium"/>
              </a:rPr>
              <a:t>The area is, generally, well served by conference centers</a:t>
            </a:r>
            <a:r>
              <a:rPr lang="en-US">
                <a:solidFill>
                  <a:srgbClr val="C00000"/>
                </a:solidFill>
                <a:latin typeface="Franklin Gothic Medium"/>
              </a:rPr>
              <a:t> </a:t>
            </a:r>
            <a:endParaRPr lang="en-US">
              <a:solidFill>
                <a:srgbClr val="C00000"/>
              </a:solidFill>
              <a:latin typeface="+mj-lt"/>
              <a:cs typeface="Franklin Gothic Medium"/>
            </a:endParaRPr>
          </a:p>
          <a:p>
            <a:pPr algn="just">
              <a:lnSpc>
                <a:spcPct val="112000"/>
              </a:lnSpc>
            </a:pPr>
            <a:endParaRPr lang="en-US" sz="1100"/>
          </a:p>
          <a:p>
            <a:pPr algn="just">
              <a:lnSpc>
                <a:spcPct val="112000"/>
              </a:lnSpc>
            </a:pPr>
            <a:r>
              <a:rPr lang="en-US" sz="1400"/>
              <a:t>Montgomery County features more than 80 hotels, 300 meeting venues and approximately one-million square feet of meeting space</a:t>
            </a:r>
          </a:p>
          <a:p>
            <a:pPr algn="just">
              <a:lnSpc>
                <a:spcPct val="112000"/>
              </a:lnSpc>
            </a:pPr>
            <a:endParaRPr lang="en-US" sz="1400">
              <a:solidFill>
                <a:srgbClr val="000000"/>
              </a:solidFill>
              <a:latin typeface="Franklin Gothic Book" panose="020B0503020102020204" pitchFamily="34" charset="0"/>
            </a:endParaRPr>
          </a:p>
          <a:p>
            <a:pPr algn="just">
              <a:lnSpc>
                <a:spcPct val="112000"/>
              </a:lnSpc>
            </a:pPr>
            <a:r>
              <a:rPr lang="en-US" sz="1400">
                <a:solidFill>
                  <a:srgbClr val="000000"/>
                </a:solidFill>
                <a:latin typeface="Franklin Gothic Book" panose="020B0503020102020204" pitchFamily="34" charset="0"/>
              </a:rPr>
              <a:t>The 30,000-square-foot Normandy Farm Hotel and Conference Center is the closest large meeting space venue (located just two miles north of Mermaid Lake in Whitpain Township).</a:t>
            </a:r>
          </a:p>
          <a:p>
            <a:pPr algn="just">
              <a:lnSpc>
                <a:spcPct val="112000"/>
              </a:lnSpc>
            </a:pPr>
            <a:endParaRPr lang="en-US" sz="1400">
              <a:solidFill>
                <a:srgbClr val="000000"/>
              </a:solidFill>
              <a:latin typeface="Franklin Gothic Book" panose="020B0503020102020204" pitchFamily="34" charset="0"/>
            </a:endParaRPr>
          </a:p>
          <a:p>
            <a:pPr algn="just">
              <a:lnSpc>
                <a:spcPct val="112000"/>
              </a:lnSpc>
            </a:pPr>
            <a:r>
              <a:rPr lang="en-US" sz="1400">
                <a:solidFill>
                  <a:srgbClr val="000000"/>
                </a:solidFill>
                <a:latin typeface="Franklin Gothic Book" panose="020B0503020102020204" pitchFamily="34" charset="0"/>
              </a:rPr>
              <a:t>However, the existing caretaker’s house could offer a unique, small retreat experience for those looking for something less corporate and without the need for lodging.</a:t>
            </a:r>
          </a:p>
          <a:p>
            <a:pPr algn="just">
              <a:lnSpc>
                <a:spcPct val="112000"/>
              </a:lnSpc>
            </a:pPr>
            <a:endParaRPr lang="en-US" sz="1400">
              <a:solidFill>
                <a:srgbClr val="000000"/>
              </a:solidFill>
              <a:latin typeface="Franklin Gothic Book" panose="020B0503020102020204" pitchFamily="34" charset="0"/>
            </a:endParaRPr>
          </a:p>
        </p:txBody>
      </p:sp>
      <p:sp>
        <p:nvSpPr>
          <p:cNvPr id="11" name="TextBox 10"/>
          <p:cNvSpPr txBox="1"/>
          <p:nvPr/>
        </p:nvSpPr>
        <p:spPr>
          <a:xfrm>
            <a:off x="5638801" y="2973315"/>
            <a:ext cx="65" cy="276999"/>
          </a:xfrm>
          <a:prstGeom prst="rect">
            <a:avLst/>
          </a:prstGeom>
          <a:noFill/>
        </p:spPr>
        <p:txBody>
          <a:bodyPr wrap="none" lIns="0" tIns="0" rIns="0" bIns="0" rtlCol="0">
            <a:spAutoFit/>
          </a:bodyPr>
          <a:lstStyle/>
          <a:p>
            <a:endParaRPr lang="en-US"/>
          </a:p>
        </p:txBody>
      </p:sp>
      <p:sp>
        <p:nvSpPr>
          <p:cNvPr id="5" name="Rectangle 4">
            <a:extLst>
              <a:ext uri="{FF2B5EF4-FFF2-40B4-BE49-F238E27FC236}">
                <a16:creationId xmlns:a16="http://schemas.microsoft.com/office/drawing/2014/main" id="{EAF7766D-A693-4FC6-9EC4-FF3BCF385D68}"/>
              </a:ext>
            </a:extLst>
          </p:cNvPr>
          <p:cNvSpPr/>
          <p:nvPr/>
        </p:nvSpPr>
        <p:spPr>
          <a:xfrm>
            <a:off x="2386130" y="6554184"/>
            <a:ext cx="7419739" cy="303816"/>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D5123D6-E858-4ED0-9883-103976D5799D}"/>
              </a:ext>
            </a:extLst>
          </p:cNvPr>
          <p:cNvSpPr/>
          <p:nvPr/>
        </p:nvSpPr>
        <p:spPr>
          <a:xfrm>
            <a:off x="6199631" y="6554184"/>
            <a:ext cx="1645921" cy="303816"/>
          </a:xfrm>
          <a:prstGeom prst="rect">
            <a:avLst/>
          </a:prstGeom>
          <a:solidFill>
            <a:srgbClr val="6FB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C0B540A-45D0-4EBF-B044-F13165B296AB}"/>
              </a:ext>
            </a:extLst>
          </p:cNvPr>
          <p:cNvSpPr txBox="1"/>
          <p:nvPr/>
        </p:nvSpPr>
        <p:spPr>
          <a:xfrm>
            <a:off x="2386130" y="6554184"/>
            <a:ext cx="7419739" cy="584775"/>
          </a:xfrm>
          <a:prstGeom prst="rect">
            <a:avLst/>
          </a:prstGeom>
          <a:noFill/>
        </p:spPr>
        <p:txBody>
          <a:bodyPr wrap="square" rtlCol="0">
            <a:spAutoFit/>
          </a:bodyPr>
          <a:lstStyle/>
          <a:p>
            <a:r>
              <a:rPr lang="en-US" sz="1400">
                <a:solidFill>
                  <a:schemeClr val="bg2"/>
                </a:solidFill>
              </a:rPr>
              <a:t>Market Study Overview	    Socio-Economic Trends    </a:t>
            </a:r>
            <a:r>
              <a:rPr lang="en-US" sz="1400" b="1">
                <a:solidFill>
                  <a:schemeClr val="bg1"/>
                </a:solidFill>
              </a:rPr>
              <a:t>Competitive Supply     </a:t>
            </a:r>
            <a:r>
              <a:rPr lang="en-US" sz="1400">
                <a:solidFill>
                  <a:schemeClr val="bg2"/>
                </a:solidFill>
              </a:rPr>
              <a:t>Market Study Takeaways</a:t>
            </a:r>
          </a:p>
          <a:p>
            <a:endParaRPr lang="en-US"/>
          </a:p>
        </p:txBody>
      </p:sp>
      <p:pic>
        <p:nvPicPr>
          <p:cNvPr id="8" name="Picture 7">
            <a:extLst>
              <a:ext uri="{FF2B5EF4-FFF2-40B4-BE49-F238E27FC236}">
                <a16:creationId xmlns:a16="http://schemas.microsoft.com/office/drawing/2014/main" id="{9D28933A-18EF-4F73-930A-B84891330D0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009412" y="1191653"/>
            <a:ext cx="6182588" cy="5277587"/>
          </a:xfrm>
          <a:prstGeom prst="rect">
            <a:avLst/>
          </a:prstGeom>
        </p:spPr>
      </p:pic>
      <p:pic>
        <p:nvPicPr>
          <p:cNvPr id="9" name="Picture 8">
            <a:extLst>
              <a:ext uri="{FF2B5EF4-FFF2-40B4-BE49-F238E27FC236}">
                <a16:creationId xmlns:a16="http://schemas.microsoft.com/office/drawing/2014/main" id="{77BED1CD-C94C-4B56-945D-FFDD295181B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0605046" y="179437"/>
            <a:ext cx="1358808" cy="2186691"/>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13" name="Speech Bubble: Rectangle with Corners Rounded 12">
            <a:extLst>
              <a:ext uri="{FF2B5EF4-FFF2-40B4-BE49-F238E27FC236}">
                <a16:creationId xmlns:a16="http://schemas.microsoft.com/office/drawing/2014/main" id="{D420EE1C-45A1-49CE-8E45-A9840BA1DCCA}"/>
              </a:ext>
            </a:extLst>
          </p:cNvPr>
          <p:cNvSpPr/>
          <p:nvPr/>
        </p:nvSpPr>
        <p:spPr>
          <a:xfrm>
            <a:off x="9659688" y="3548818"/>
            <a:ext cx="1601176" cy="452575"/>
          </a:xfrm>
          <a:prstGeom prst="wedgeRoundRectCallout">
            <a:avLst>
              <a:gd name="adj1" fmla="val -62729"/>
              <a:gd name="adj2" fmla="val 27481"/>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cs typeface="Century Schoolbook (Body)"/>
              </a:rPr>
              <a:t>Normandy Farm Hotel And Conference Center</a:t>
            </a:r>
          </a:p>
        </p:txBody>
      </p:sp>
      <p:sp>
        <p:nvSpPr>
          <p:cNvPr id="14" name="Star: 5 Points 13">
            <a:extLst>
              <a:ext uri="{FF2B5EF4-FFF2-40B4-BE49-F238E27FC236}">
                <a16:creationId xmlns:a16="http://schemas.microsoft.com/office/drawing/2014/main" id="{CA693658-F932-4FB1-87E6-922DD1097441}"/>
              </a:ext>
            </a:extLst>
          </p:cNvPr>
          <p:cNvSpPr/>
          <p:nvPr/>
        </p:nvSpPr>
        <p:spPr>
          <a:xfrm>
            <a:off x="9173135" y="4023694"/>
            <a:ext cx="182511" cy="15418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028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4650" y="710843"/>
            <a:ext cx="8610600" cy="461665"/>
          </a:xfrm>
          <a:prstGeom prst="rect">
            <a:avLst/>
          </a:prstGeom>
          <a:noFill/>
        </p:spPr>
        <p:txBody>
          <a:bodyPr wrap="square" rtlCol="0">
            <a:spAutoFit/>
          </a:bodyPr>
          <a:lstStyle/>
          <a:p>
            <a:r>
              <a:rPr lang="en-US" sz="2400">
                <a:solidFill>
                  <a:schemeClr val="accent1"/>
                </a:solidFill>
                <a:latin typeface="+mj-lt"/>
              </a:rPr>
              <a:t>Key Findings: </a:t>
            </a:r>
            <a:r>
              <a:rPr lang="en-US" sz="2400" b="1" u="sng">
                <a:latin typeface="+mj-lt"/>
              </a:rPr>
              <a:t>Sports Centers</a:t>
            </a:r>
          </a:p>
        </p:txBody>
      </p:sp>
      <p:sp>
        <p:nvSpPr>
          <p:cNvPr id="4" name="TextBox 3"/>
          <p:cNvSpPr txBox="1"/>
          <p:nvPr/>
        </p:nvSpPr>
        <p:spPr>
          <a:xfrm>
            <a:off x="2054650" y="1267201"/>
            <a:ext cx="8610600" cy="2262158"/>
          </a:xfrm>
          <a:prstGeom prst="rect">
            <a:avLst/>
          </a:prstGeom>
          <a:noFill/>
        </p:spPr>
        <p:txBody>
          <a:bodyPr wrap="square" rtlCol="0">
            <a:spAutoFit/>
          </a:bodyPr>
          <a:lstStyle/>
          <a:p>
            <a:pPr algn="just">
              <a:lnSpc>
                <a:spcPct val="112000"/>
              </a:lnSpc>
            </a:pPr>
            <a:r>
              <a:rPr lang="en-US">
                <a:solidFill>
                  <a:srgbClr val="C00000"/>
                </a:solidFill>
                <a:latin typeface="+mj-lt"/>
                <a:cs typeface="Franklin Gothic Medium"/>
              </a:rPr>
              <a:t>Three sports centers within the 15-minute PMA</a:t>
            </a:r>
            <a:r>
              <a:rPr lang="en-US">
                <a:solidFill>
                  <a:srgbClr val="C00000"/>
                </a:solidFill>
                <a:latin typeface="Franklin Gothic Medium"/>
              </a:rPr>
              <a:t> </a:t>
            </a:r>
            <a:endParaRPr lang="en-US">
              <a:solidFill>
                <a:srgbClr val="C00000"/>
              </a:solidFill>
              <a:latin typeface="+mj-lt"/>
              <a:cs typeface="Franklin Gothic Medium"/>
            </a:endParaRPr>
          </a:p>
          <a:p>
            <a:pPr algn="just">
              <a:lnSpc>
                <a:spcPct val="112000"/>
              </a:lnSpc>
            </a:pPr>
            <a:endParaRPr lang="en-US" sz="1100"/>
          </a:p>
          <a:p>
            <a:pPr algn="just">
              <a:lnSpc>
                <a:spcPct val="112000"/>
              </a:lnSpc>
            </a:pPr>
            <a:r>
              <a:rPr lang="en-US" sz="1400">
                <a:solidFill>
                  <a:srgbClr val="000000"/>
                </a:solidFill>
                <a:latin typeface="Franklin Gothic Book" panose="020B0503020102020204" pitchFamily="34" charset="0"/>
              </a:rPr>
              <a:t>These include a membership-based multi-sports center (The Proving Grounds) and two public school sports centers (Colonial School District and Germantown Academy). </a:t>
            </a:r>
          </a:p>
          <a:p>
            <a:pPr algn="just">
              <a:lnSpc>
                <a:spcPct val="112000"/>
              </a:lnSpc>
            </a:pPr>
            <a:endParaRPr lang="en-US" sz="1400">
              <a:solidFill>
                <a:srgbClr val="000000"/>
              </a:solidFill>
              <a:latin typeface="Franklin Gothic Book" panose="020B0503020102020204" pitchFamily="34" charset="0"/>
            </a:endParaRPr>
          </a:p>
          <a:p>
            <a:pPr algn="just">
              <a:lnSpc>
                <a:spcPct val="112000"/>
              </a:lnSpc>
            </a:pPr>
            <a:r>
              <a:rPr lang="en-US" sz="1400">
                <a:solidFill>
                  <a:srgbClr val="000000"/>
                </a:solidFill>
                <a:latin typeface="Franklin Gothic Book" panose="020B0503020102020204" pitchFamily="34" charset="0"/>
              </a:rPr>
              <a:t>There are seven sports centers (both indoor and outdoor) within the larger 30-minute SMA</a:t>
            </a:r>
          </a:p>
          <a:p>
            <a:pPr algn="just">
              <a:lnSpc>
                <a:spcPct val="112000"/>
              </a:lnSpc>
            </a:pPr>
            <a:endParaRPr lang="en-US" sz="1400">
              <a:solidFill>
                <a:srgbClr val="000000"/>
              </a:solidFill>
              <a:latin typeface="Franklin Gothic Book" panose="020B0503020102020204" pitchFamily="34" charset="0"/>
            </a:endParaRPr>
          </a:p>
          <a:p>
            <a:pPr algn="just">
              <a:lnSpc>
                <a:spcPct val="112000"/>
              </a:lnSpc>
            </a:pPr>
            <a:r>
              <a:rPr lang="en-US" sz="1400">
                <a:solidFill>
                  <a:srgbClr val="000000"/>
                </a:solidFill>
                <a:latin typeface="Franklin Gothic Book" panose="020B0503020102020204" pitchFamily="34" charset="0"/>
              </a:rPr>
              <a:t>There may not be enough indoor facilities to meet local demand from adult and youth sports communities; consequently, Mermaid Lake may be an ideal location for an indoor multi-sports facility.</a:t>
            </a:r>
          </a:p>
        </p:txBody>
      </p:sp>
      <p:sp>
        <p:nvSpPr>
          <p:cNvPr id="11" name="TextBox 10"/>
          <p:cNvSpPr txBox="1"/>
          <p:nvPr/>
        </p:nvSpPr>
        <p:spPr>
          <a:xfrm>
            <a:off x="5638801" y="2973315"/>
            <a:ext cx="65" cy="276999"/>
          </a:xfrm>
          <a:prstGeom prst="rect">
            <a:avLst/>
          </a:prstGeom>
          <a:noFill/>
        </p:spPr>
        <p:txBody>
          <a:bodyPr wrap="none" lIns="0" tIns="0" rIns="0" bIns="0" rtlCol="0">
            <a:spAutoFit/>
          </a:bodyPr>
          <a:lstStyle/>
          <a:p>
            <a:endParaRPr lang="en-US"/>
          </a:p>
        </p:txBody>
      </p:sp>
      <p:sp>
        <p:nvSpPr>
          <p:cNvPr id="5" name="Rectangle 4">
            <a:extLst>
              <a:ext uri="{FF2B5EF4-FFF2-40B4-BE49-F238E27FC236}">
                <a16:creationId xmlns:a16="http://schemas.microsoft.com/office/drawing/2014/main" id="{790EBB34-E7F3-44B3-8183-92AF63128C34}"/>
              </a:ext>
            </a:extLst>
          </p:cNvPr>
          <p:cNvSpPr/>
          <p:nvPr/>
        </p:nvSpPr>
        <p:spPr>
          <a:xfrm>
            <a:off x="2386130" y="6554184"/>
            <a:ext cx="7419739" cy="303816"/>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3A2F00C-E946-4996-8D7A-E5D203B9032C}"/>
              </a:ext>
            </a:extLst>
          </p:cNvPr>
          <p:cNvSpPr/>
          <p:nvPr/>
        </p:nvSpPr>
        <p:spPr>
          <a:xfrm>
            <a:off x="6199631" y="6554184"/>
            <a:ext cx="1645921" cy="303816"/>
          </a:xfrm>
          <a:prstGeom prst="rect">
            <a:avLst/>
          </a:prstGeom>
          <a:solidFill>
            <a:srgbClr val="6FB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C2AD21E-A398-4182-9C60-15A91399950C}"/>
              </a:ext>
            </a:extLst>
          </p:cNvPr>
          <p:cNvSpPr txBox="1"/>
          <p:nvPr/>
        </p:nvSpPr>
        <p:spPr>
          <a:xfrm>
            <a:off x="2386130" y="6554184"/>
            <a:ext cx="7419739" cy="584775"/>
          </a:xfrm>
          <a:prstGeom prst="rect">
            <a:avLst/>
          </a:prstGeom>
          <a:noFill/>
        </p:spPr>
        <p:txBody>
          <a:bodyPr wrap="square" rtlCol="0">
            <a:spAutoFit/>
          </a:bodyPr>
          <a:lstStyle/>
          <a:p>
            <a:r>
              <a:rPr lang="en-US" sz="1400">
                <a:solidFill>
                  <a:schemeClr val="bg2"/>
                </a:solidFill>
              </a:rPr>
              <a:t>Market Study Overview	    Socio-Economic Trends    </a:t>
            </a:r>
            <a:r>
              <a:rPr lang="en-US" sz="1400" b="1">
                <a:solidFill>
                  <a:schemeClr val="bg1"/>
                </a:solidFill>
              </a:rPr>
              <a:t>Competitive Supply     </a:t>
            </a:r>
            <a:r>
              <a:rPr lang="en-US" sz="1400">
                <a:solidFill>
                  <a:schemeClr val="bg2"/>
                </a:solidFill>
              </a:rPr>
              <a:t>Market Study Takeaways</a:t>
            </a:r>
          </a:p>
          <a:p>
            <a:endParaRPr lang="en-US"/>
          </a:p>
        </p:txBody>
      </p:sp>
      <p:graphicFrame>
        <p:nvGraphicFramePr>
          <p:cNvPr id="8" name="Table 7">
            <a:extLst>
              <a:ext uri="{FF2B5EF4-FFF2-40B4-BE49-F238E27FC236}">
                <a16:creationId xmlns:a16="http://schemas.microsoft.com/office/drawing/2014/main" id="{700C93BA-4874-498F-A35C-0571D06AEF63}"/>
              </a:ext>
            </a:extLst>
          </p:cNvPr>
          <p:cNvGraphicFramePr>
            <a:graphicFrameLocks noGrp="1"/>
          </p:cNvGraphicFramePr>
          <p:nvPr/>
        </p:nvGraphicFramePr>
        <p:xfrm>
          <a:off x="2037369" y="3685075"/>
          <a:ext cx="8477791" cy="2713392"/>
        </p:xfrm>
        <a:graphic>
          <a:graphicData uri="http://schemas.openxmlformats.org/drawingml/2006/table">
            <a:tbl>
              <a:tblPr/>
              <a:tblGrid>
                <a:gridCol w="639331">
                  <a:extLst>
                    <a:ext uri="{9D8B030D-6E8A-4147-A177-3AD203B41FA5}">
                      <a16:colId xmlns:a16="http://schemas.microsoft.com/office/drawing/2014/main" val="3157326203"/>
                    </a:ext>
                  </a:extLst>
                </a:gridCol>
                <a:gridCol w="2266326">
                  <a:extLst>
                    <a:ext uri="{9D8B030D-6E8A-4147-A177-3AD203B41FA5}">
                      <a16:colId xmlns:a16="http://schemas.microsoft.com/office/drawing/2014/main" val="1609209860"/>
                    </a:ext>
                  </a:extLst>
                </a:gridCol>
                <a:gridCol w="1236372">
                  <a:extLst>
                    <a:ext uri="{9D8B030D-6E8A-4147-A177-3AD203B41FA5}">
                      <a16:colId xmlns:a16="http://schemas.microsoft.com/office/drawing/2014/main" val="2481554817"/>
                    </a:ext>
                  </a:extLst>
                </a:gridCol>
                <a:gridCol w="789475">
                  <a:extLst>
                    <a:ext uri="{9D8B030D-6E8A-4147-A177-3AD203B41FA5}">
                      <a16:colId xmlns:a16="http://schemas.microsoft.com/office/drawing/2014/main" val="2479104403"/>
                    </a:ext>
                  </a:extLst>
                </a:gridCol>
                <a:gridCol w="1052232">
                  <a:extLst>
                    <a:ext uri="{9D8B030D-6E8A-4147-A177-3AD203B41FA5}">
                      <a16:colId xmlns:a16="http://schemas.microsoft.com/office/drawing/2014/main" val="332031474"/>
                    </a:ext>
                  </a:extLst>
                </a:gridCol>
                <a:gridCol w="785844">
                  <a:extLst>
                    <a:ext uri="{9D8B030D-6E8A-4147-A177-3AD203B41FA5}">
                      <a16:colId xmlns:a16="http://schemas.microsoft.com/office/drawing/2014/main" val="1312238477"/>
                    </a:ext>
                  </a:extLst>
                </a:gridCol>
                <a:gridCol w="1708211">
                  <a:extLst>
                    <a:ext uri="{9D8B030D-6E8A-4147-A177-3AD203B41FA5}">
                      <a16:colId xmlns:a16="http://schemas.microsoft.com/office/drawing/2014/main" val="3131348963"/>
                    </a:ext>
                  </a:extLst>
                </a:gridCol>
              </a:tblGrid>
              <a:tr h="593802">
                <a:tc>
                  <a:txBody>
                    <a:bodyPr/>
                    <a:lstStyle/>
                    <a:p>
                      <a:pPr algn="ctr" fontAlgn="b"/>
                      <a:r>
                        <a:rPr lang="en-US" sz="1100" b="0" i="0" u="none" strike="noStrike">
                          <a:solidFill>
                            <a:srgbClr val="FFFFFF"/>
                          </a:solidFill>
                          <a:effectLst/>
                          <a:latin typeface="+mn-lt"/>
                        </a:rPr>
                        <a:t>Driving Distance (Miles)</a:t>
                      </a:r>
                    </a:p>
                  </a:txBody>
                  <a:tcPr marL="9300" marR="9300" marT="9300" marB="0" anchor="ctr">
                    <a:lnL>
                      <a:noFill/>
                    </a:lnL>
                    <a:lnR>
                      <a:noFill/>
                    </a:lnR>
                    <a:lnT>
                      <a:noFill/>
                    </a:lnT>
                    <a:lnB>
                      <a:noFill/>
                    </a:lnB>
                    <a:solidFill>
                      <a:srgbClr val="5B9BD5"/>
                    </a:solidFill>
                  </a:tcPr>
                </a:tc>
                <a:tc>
                  <a:txBody>
                    <a:bodyPr/>
                    <a:lstStyle/>
                    <a:p>
                      <a:pPr algn="ctr" fontAlgn="b"/>
                      <a:r>
                        <a:rPr lang="en-US" sz="1100" b="0" i="0" u="none" strike="noStrike">
                          <a:solidFill>
                            <a:srgbClr val="FFFFFF"/>
                          </a:solidFill>
                          <a:effectLst/>
                          <a:latin typeface="+mn-lt"/>
                        </a:rPr>
                        <a:t>Name</a:t>
                      </a:r>
                    </a:p>
                  </a:txBody>
                  <a:tcPr marL="9300" marR="9300" marT="9300" marB="0" anchor="ctr">
                    <a:lnL>
                      <a:noFill/>
                    </a:lnL>
                    <a:lnR>
                      <a:noFill/>
                    </a:lnR>
                    <a:lnT>
                      <a:noFill/>
                    </a:lnT>
                    <a:lnB>
                      <a:noFill/>
                    </a:lnB>
                    <a:solidFill>
                      <a:srgbClr val="5B9BD5"/>
                    </a:solidFill>
                  </a:tcPr>
                </a:tc>
                <a:tc>
                  <a:txBody>
                    <a:bodyPr/>
                    <a:lstStyle/>
                    <a:p>
                      <a:pPr algn="ctr" fontAlgn="b"/>
                      <a:r>
                        <a:rPr lang="en-US" sz="1100" b="0" i="0" u="none" strike="noStrike">
                          <a:solidFill>
                            <a:srgbClr val="FFFFFF"/>
                          </a:solidFill>
                          <a:effectLst/>
                          <a:latin typeface="+mn-lt"/>
                        </a:rPr>
                        <a:t>Town</a:t>
                      </a:r>
                    </a:p>
                  </a:txBody>
                  <a:tcPr marL="9300" marR="9300" marT="9300" marB="0" anchor="ctr">
                    <a:lnL>
                      <a:noFill/>
                    </a:lnL>
                    <a:lnR>
                      <a:noFill/>
                    </a:lnR>
                    <a:lnT>
                      <a:noFill/>
                    </a:lnT>
                    <a:lnB>
                      <a:noFill/>
                    </a:lnB>
                    <a:solidFill>
                      <a:srgbClr val="5B9BD5"/>
                    </a:solidFill>
                  </a:tcPr>
                </a:tc>
                <a:tc>
                  <a:txBody>
                    <a:bodyPr/>
                    <a:lstStyle/>
                    <a:p>
                      <a:pPr algn="ctr" fontAlgn="b"/>
                      <a:r>
                        <a:rPr lang="en-US" sz="1100" b="0" i="0" u="none" strike="noStrike">
                          <a:solidFill>
                            <a:srgbClr val="FFFFFF"/>
                          </a:solidFill>
                          <a:effectLst/>
                          <a:latin typeface="+mn-lt"/>
                        </a:rPr>
                        <a:t> Square Feet </a:t>
                      </a:r>
                    </a:p>
                  </a:txBody>
                  <a:tcPr marL="9300" marR="9300" marT="9300" marB="0" anchor="ctr">
                    <a:lnL>
                      <a:noFill/>
                    </a:lnL>
                    <a:lnR>
                      <a:noFill/>
                    </a:lnR>
                    <a:lnT>
                      <a:noFill/>
                    </a:lnT>
                    <a:lnB>
                      <a:noFill/>
                    </a:lnB>
                    <a:solidFill>
                      <a:srgbClr val="5B9BD5"/>
                    </a:solidFill>
                  </a:tcPr>
                </a:tc>
                <a:tc>
                  <a:txBody>
                    <a:bodyPr/>
                    <a:lstStyle/>
                    <a:p>
                      <a:pPr algn="ctr" fontAlgn="b"/>
                      <a:r>
                        <a:rPr lang="en-US" sz="1100" b="0" i="0" u="none" strike="noStrike">
                          <a:solidFill>
                            <a:srgbClr val="FFFFFF"/>
                          </a:solidFill>
                          <a:effectLst/>
                          <a:latin typeface="+mn-lt"/>
                        </a:rPr>
                        <a:t> Facility </a:t>
                      </a:r>
                    </a:p>
                  </a:txBody>
                  <a:tcPr marL="9300" marR="9300" marT="9300" marB="0" anchor="ctr">
                    <a:lnL>
                      <a:noFill/>
                    </a:lnL>
                    <a:lnR>
                      <a:noFill/>
                    </a:lnR>
                    <a:lnT>
                      <a:noFill/>
                    </a:lnT>
                    <a:lnB>
                      <a:noFill/>
                    </a:lnB>
                    <a:solidFill>
                      <a:srgbClr val="5B9BD5"/>
                    </a:solidFill>
                  </a:tcPr>
                </a:tc>
                <a:tc>
                  <a:txBody>
                    <a:bodyPr/>
                    <a:lstStyle/>
                    <a:p>
                      <a:pPr algn="ctr" fontAlgn="b"/>
                      <a:r>
                        <a:rPr lang="en-US" sz="1100" b="0" i="0" u="none" strike="noStrike">
                          <a:solidFill>
                            <a:srgbClr val="FFFFFF"/>
                          </a:solidFill>
                          <a:effectLst/>
                          <a:latin typeface="+mn-lt"/>
                        </a:rPr>
                        <a:t>Type</a:t>
                      </a:r>
                    </a:p>
                  </a:txBody>
                  <a:tcPr marL="9300" marR="9300" marT="9300" marB="0" anchor="ctr">
                    <a:lnL>
                      <a:noFill/>
                    </a:lnL>
                    <a:lnR>
                      <a:noFill/>
                    </a:lnR>
                    <a:lnT>
                      <a:noFill/>
                    </a:lnT>
                    <a:lnB>
                      <a:noFill/>
                    </a:lnB>
                    <a:solidFill>
                      <a:srgbClr val="5B9BD5"/>
                    </a:solidFill>
                  </a:tcPr>
                </a:tc>
                <a:tc>
                  <a:txBody>
                    <a:bodyPr/>
                    <a:lstStyle/>
                    <a:p>
                      <a:pPr algn="ctr" fontAlgn="b"/>
                      <a:r>
                        <a:rPr lang="en-US" sz="1100" b="0" i="0" u="none" strike="noStrike">
                          <a:solidFill>
                            <a:srgbClr val="FFFFFF"/>
                          </a:solidFill>
                          <a:effectLst/>
                          <a:latin typeface="+mn-lt"/>
                        </a:rPr>
                        <a:t>Focus</a:t>
                      </a:r>
                    </a:p>
                  </a:txBody>
                  <a:tcPr marL="9300" marR="9300" marT="9300" marB="0" anchor="ctr">
                    <a:lnL>
                      <a:noFill/>
                    </a:lnL>
                    <a:lnR>
                      <a:noFill/>
                    </a:lnR>
                    <a:lnT>
                      <a:noFill/>
                    </a:lnT>
                    <a:lnB>
                      <a:noFill/>
                    </a:lnB>
                    <a:solidFill>
                      <a:srgbClr val="5B9BD5"/>
                    </a:solidFill>
                  </a:tcPr>
                </a:tc>
                <a:extLst>
                  <a:ext uri="{0D108BD9-81ED-4DB2-BD59-A6C34878D82A}">
                    <a16:rowId xmlns:a16="http://schemas.microsoft.com/office/drawing/2014/main" val="3606986546"/>
                  </a:ext>
                </a:extLst>
              </a:tr>
              <a:tr h="205121">
                <a:tc>
                  <a:txBody>
                    <a:bodyPr/>
                    <a:lstStyle/>
                    <a:p>
                      <a:pPr algn="ctr" fontAlgn="b"/>
                      <a:r>
                        <a:rPr lang="en-US" sz="1100" b="0" i="0" u="none" strike="noStrike">
                          <a:solidFill>
                            <a:srgbClr val="000000"/>
                          </a:solidFill>
                          <a:effectLst/>
                          <a:latin typeface="+mn-lt"/>
                        </a:rPr>
                        <a:t>5.1 </a:t>
                      </a:r>
                    </a:p>
                  </a:txBody>
                  <a:tcPr marL="9300" marR="9300" marT="9300" marB="0" anchor="ctr">
                    <a:lnL>
                      <a:noFill/>
                    </a:lnL>
                    <a:lnR>
                      <a:noFill/>
                    </a:lnR>
                    <a:lnT>
                      <a:noFill/>
                    </a:lnT>
                    <a:lnB>
                      <a:noFill/>
                    </a:lnB>
                    <a:solidFill>
                      <a:schemeClr val="bg1"/>
                    </a:solidFill>
                  </a:tcPr>
                </a:tc>
                <a:tc>
                  <a:txBody>
                    <a:bodyPr/>
                    <a:lstStyle/>
                    <a:p>
                      <a:pPr algn="ctr" fontAlgn="b"/>
                      <a:r>
                        <a:rPr lang="en-US" sz="1100" b="0" i="0" u="none" strike="noStrike">
                          <a:solidFill>
                            <a:srgbClr val="000000"/>
                          </a:solidFill>
                          <a:effectLst/>
                          <a:latin typeface="+mn-lt"/>
                        </a:rPr>
                        <a:t>Colonial School District</a:t>
                      </a:r>
                    </a:p>
                  </a:txBody>
                  <a:tcPr marL="9300" marR="9300" marT="9300" marB="0" anchor="ctr">
                    <a:lnL>
                      <a:noFill/>
                    </a:lnL>
                    <a:lnR>
                      <a:noFill/>
                    </a:lnR>
                    <a:lnT>
                      <a:noFill/>
                    </a:lnT>
                    <a:lnB>
                      <a:noFill/>
                    </a:lnB>
                    <a:solidFill>
                      <a:schemeClr val="bg1"/>
                    </a:solidFill>
                  </a:tcPr>
                </a:tc>
                <a:tc>
                  <a:txBody>
                    <a:bodyPr/>
                    <a:lstStyle/>
                    <a:p>
                      <a:pPr algn="ctr" fontAlgn="b"/>
                      <a:r>
                        <a:rPr lang="en-US" sz="1100" b="0" i="0" u="none" strike="noStrike">
                          <a:solidFill>
                            <a:srgbClr val="000000"/>
                          </a:solidFill>
                          <a:effectLst/>
                          <a:latin typeface="+mn-lt"/>
                        </a:rPr>
                        <a:t> Plymouth Meeting</a:t>
                      </a:r>
                    </a:p>
                  </a:txBody>
                  <a:tcPr marL="9300" marR="9300" marT="9300" marB="0" anchor="ctr">
                    <a:lnL>
                      <a:noFill/>
                    </a:lnL>
                    <a:lnR>
                      <a:noFill/>
                    </a:lnR>
                    <a:lnT>
                      <a:noFill/>
                    </a:lnT>
                    <a:lnB>
                      <a:noFill/>
                    </a:lnB>
                    <a:solidFill>
                      <a:schemeClr val="bg1"/>
                    </a:solidFill>
                  </a:tcPr>
                </a:tc>
                <a:tc>
                  <a:txBody>
                    <a:bodyPr/>
                    <a:lstStyle/>
                    <a:p>
                      <a:pPr algn="ctr" fontAlgn="b"/>
                      <a:r>
                        <a:rPr lang="en-US" sz="1100" b="0" i="0" u="none" strike="noStrike">
                          <a:solidFill>
                            <a:srgbClr val="000000"/>
                          </a:solidFill>
                          <a:effectLst/>
                          <a:latin typeface="+mn-lt"/>
                        </a:rPr>
                        <a:t> NA</a:t>
                      </a:r>
                    </a:p>
                  </a:txBody>
                  <a:tcPr marL="9300" marR="9300" marT="9300" marB="0" anchor="ctr">
                    <a:lnL>
                      <a:noFill/>
                    </a:lnL>
                    <a:lnR>
                      <a:noFill/>
                    </a:lnR>
                    <a:lnT>
                      <a:noFill/>
                    </a:lnT>
                    <a:lnB>
                      <a:noFill/>
                    </a:lnB>
                    <a:solidFill>
                      <a:schemeClr val="bg1"/>
                    </a:solidFill>
                  </a:tcPr>
                </a:tc>
                <a:tc>
                  <a:txBody>
                    <a:bodyPr/>
                    <a:lstStyle/>
                    <a:p>
                      <a:pPr algn="ctr" fontAlgn="b"/>
                      <a:r>
                        <a:rPr lang="en-US" sz="1100" b="0" i="0" u="none" strike="noStrike">
                          <a:solidFill>
                            <a:srgbClr val="000000"/>
                          </a:solidFill>
                          <a:effectLst/>
                          <a:latin typeface="+mn-lt"/>
                        </a:rPr>
                        <a:t> Public School </a:t>
                      </a:r>
                    </a:p>
                  </a:txBody>
                  <a:tcPr marL="9300" marR="9300" marT="9300" marB="0" anchor="ctr">
                    <a:lnL>
                      <a:noFill/>
                    </a:lnL>
                    <a:lnR>
                      <a:noFill/>
                    </a:lnR>
                    <a:lnT>
                      <a:noFill/>
                    </a:lnT>
                    <a:lnB>
                      <a:noFill/>
                    </a:lnB>
                    <a:solidFill>
                      <a:schemeClr val="bg1"/>
                    </a:solidFill>
                  </a:tcPr>
                </a:tc>
                <a:tc>
                  <a:txBody>
                    <a:bodyPr/>
                    <a:lstStyle/>
                    <a:p>
                      <a:pPr algn="ctr" fontAlgn="b"/>
                      <a:r>
                        <a:rPr lang="en-US" sz="1100" b="0" i="0" u="none" strike="noStrike">
                          <a:solidFill>
                            <a:srgbClr val="000000"/>
                          </a:solidFill>
                          <a:effectLst/>
                          <a:latin typeface="+mn-lt"/>
                        </a:rPr>
                        <a:t>Outdoor</a:t>
                      </a:r>
                    </a:p>
                  </a:txBody>
                  <a:tcPr marL="9300" marR="9300" marT="9300" marB="0" anchor="ctr">
                    <a:lnL>
                      <a:noFill/>
                    </a:lnL>
                    <a:lnR>
                      <a:noFill/>
                    </a:lnR>
                    <a:lnT>
                      <a:noFill/>
                    </a:lnT>
                    <a:lnB>
                      <a:noFill/>
                    </a:lnB>
                    <a:solidFill>
                      <a:srgbClr val="BCD2E4"/>
                    </a:solidFill>
                  </a:tcPr>
                </a:tc>
                <a:tc>
                  <a:txBody>
                    <a:bodyPr/>
                    <a:lstStyle/>
                    <a:p>
                      <a:pPr algn="ctr" fontAlgn="b"/>
                      <a:r>
                        <a:rPr lang="en-US" sz="1100" b="0" i="0" u="none" strike="noStrike">
                          <a:solidFill>
                            <a:srgbClr val="000000"/>
                          </a:solidFill>
                          <a:effectLst/>
                          <a:latin typeface="+mn-lt"/>
                        </a:rPr>
                        <a:t>Multi-Sports</a:t>
                      </a:r>
                    </a:p>
                  </a:txBody>
                  <a:tcPr marL="9300" marR="9300" marT="9300" marB="0" anchor="ctr">
                    <a:lnL>
                      <a:noFill/>
                    </a:lnL>
                    <a:lnR>
                      <a:noFill/>
                    </a:lnR>
                    <a:lnT>
                      <a:noFill/>
                    </a:lnT>
                    <a:lnB>
                      <a:noFill/>
                    </a:lnB>
                    <a:solidFill>
                      <a:schemeClr val="bg1"/>
                    </a:solidFill>
                  </a:tcPr>
                </a:tc>
                <a:extLst>
                  <a:ext uri="{0D108BD9-81ED-4DB2-BD59-A6C34878D82A}">
                    <a16:rowId xmlns:a16="http://schemas.microsoft.com/office/drawing/2014/main" val="2761519149"/>
                  </a:ext>
                </a:extLst>
              </a:tr>
              <a:tr h="205121">
                <a:tc>
                  <a:txBody>
                    <a:bodyPr/>
                    <a:lstStyle/>
                    <a:p>
                      <a:pPr algn="ctr" fontAlgn="b"/>
                      <a:r>
                        <a:rPr lang="en-US" sz="1100" b="0" i="0" u="none" strike="noStrike">
                          <a:solidFill>
                            <a:srgbClr val="000000"/>
                          </a:solidFill>
                          <a:effectLst/>
                          <a:latin typeface="+mn-lt"/>
                        </a:rPr>
                        <a:t>5.3 </a:t>
                      </a:r>
                    </a:p>
                  </a:txBody>
                  <a:tcPr marL="9300" marR="9300" marT="9300"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The Proving Grounds</a:t>
                      </a:r>
                    </a:p>
                  </a:txBody>
                  <a:tcPr marL="9300" marR="9300" marT="9300"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 Conshohocken</a:t>
                      </a:r>
                    </a:p>
                  </a:txBody>
                  <a:tcPr marL="9300" marR="9300" marT="9300"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NA</a:t>
                      </a:r>
                    </a:p>
                  </a:txBody>
                  <a:tcPr marL="9300" marR="9300" marT="9300"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 Sports Center </a:t>
                      </a:r>
                    </a:p>
                  </a:txBody>
                  <a:tcPr marL="9300" marR="9300" marT="9300"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Outdoor*</a:t>
                      </a:r>
                    </a:p>
                  </a:txBody>
                  <a:tcPr marL="9300" marR="9300" marT="9300" marB="0" anchor="ctr">
                    <a:lnL>
                      <a:noFill/>
                    </a:lnL>
                    <a:lnR>
                      <a:noFill/>
                    </a:lnR>
                    <a:lnT>
                      <a:noFill/>
                    </a:lnT>
                    <a:lnB>
                      <a:noFill/>
                    </a:lnB>
                    <a:solidFill>
                      <a:schemeClr val="accent3">
                        <a:lumMod val="40000"/>
                        <a:lumOff val="60000"/>
                      </a:schemeClr>
                    </a:solidFill>
                  </a:tcPr>
                </a:tc>
                <a:tc>
                  <a:txBody>
                    <a:bodyPr/>
                    <a:lstStyle/>
                    <a:p>
                      <a:pPr algn="ctr" fontAlgn="b"/>
                      <a:r>
                        <a:rPr lang="en-US" sz="1100" b="0" i="0" u="none" strike="noStrike">
                          <a:solidFill>
                            <a:srgbClr val="000000"/>
                          </a:solidFill>
                          <a:effectLst/>
                          <a:latin typeface="+mn-lt"/>
                        </a:rPr>
                        <a:t>Multi-Sports</a:t>
                      </a:r>
                    </a:p>
                  </a:txBody>
                  <a:tcPr marL="9300" marR="9300" marT="9300" marB="0" anchor="ctr">
                    <a:lnL>
                      <a:noFill/>
                    </a:lnL>
                    <a:lnR>
                      <a:noFill/>
                    </a:lnR>
                    <a:lnT>
                      <a:noFill/>
                    </a:lnT>
                    <a:lnB>
                      <a:noFill/>
                    </a:lnB>
                    <a:solidFill>
                      <a:schemeClr val="bg1">
                        <a:lumMod val="95000"/>
                      </a:schemeClr>
                    </a:solidFill>
                  </a:tcPr>
                </a:tc>
                <a:extLst>
                  <a:ext uri="{0D108BD9-81ED-4DB2-BD59-A6C34878D82A}">
                    <a16:rowId xmlns:a16="http://schemas.microsoft.com/office/drawing/2014/main" val="3813669166"/>
                  </a:ext>
                </a:extLst>
              </a:tr>
              <a:tr h="205121">
                <a:tc>
                  <a:txBody>
                    <a:bodyPr/>
                    <a:lstStyle/>
                    <a:p>
                      <a:pPr algn="ctr" fontAlgn="b"/>
                      <a:r>
                        <a:rPr lang="en-US" sz="1100" b="0" i="0" u="none" strike="noStrike">
                          <a:solidFill>
                            <a:srgbClr val="000000"/>
                          </a:solidFill>
                          <a:effectLst/>
                          <a:latin typeface="+mn-lt"/>
                        </a:rPr>
                        <a:t>6.0 </a:t>
                      </a:r>
                    </a:p>
                  </a:txBody>
                  <a:tcPr marL="9300" marR="9300" marT="9300" marB="0" anchor="ctr">
                    <a:lnL>
                      <a:noFill/>
                    </a:lnL>
                    <a:lnR>
                      <a:noFill/>
                    </a:lnR>
                    <a:lnT>
                      <a:noFill/>
                    </a:lnT>
                    <a:lnB>
                      <a:noFill/>
                    </a:lnB>
                    <a:solidFill>
                      <a:schemeClr val="bg1"/>
                    </a:solidFill>
                  </a:tcPr>
                </a:tc>
                <a:tc>
                  <a:txBody>
                    <a:bodyPr/>
                    <a:lstStyle/>
                    <a:p>
                      <a:pPr algn="ctr" fontAlgn="b"/>
                      <a:r>
                        <a:rPr lang="en-US" sz="1100" b="0" i="0" u="none" strike="noStrike">
                          <a:solidFill>
                            <a:srgbClr val="000000"/>
                          </a:solidFill>
                          <a:effectLst/>
                          <a:latin typeface="+mn-lt"/>
                        </a:rPr>
                        <a:t>Germantown Academy</a:t>
                      </a:r>
                    </a:p>
                  </a:txBody>
                  <a:tcPr marL="9300" marR="9300" marT="9300" marB="0" anchor="ctr">
                    <a:lnL>
                      <a:noFill/>
                    </a:lnL>
                    <a:lnR>
                      <a:noFill/>
                    </a:lnR>
                    <a:lnT>
                      <a:noFill/>
                    </a:lnT>
                    <a:lnB>
                      <a:noFill/>
                    </a:lnB>
                    <a:solidFill>
                      <a:schemeClr val="bg1"/>
                    </a:solidFill>
                  </a:tcPr>
                </a:tc>
                <a:tc>
                  <a:txBody>
                    <a:bodyPr/>
                    <a:lstStyle/>
                    <a:p>
                      <a:pPr algn="ctr" fontAlgn="b"/>
                      <a:r>
                        <a:rPr lang="en-US" sz="1100" b="0" i="0" u="none" strike="noStrike">
                          <a:solidFill>
                            <a:srgbClr val="000000"/>
                          </a:solidFill>
                          <a:effectLst/>
                          <a:latin typeface="+mn-lt"/>
                        </a:rPr>
                        <a:t> Fort Washington</a:t>
                      </a:r>
                    </a:p>
                  </a:txBody>
                  <a:tcPr marL="9300" marR="9300" marT="9300" marB="0" anchor="ctr">
                    <a:lnL>
                      <a:noFill/>
                    </a:lnL>
                    <a:lnR>
                      <a:noFill/>
                    </a:lnR>
                    <a:lnT>
                      <a:noFill/>
                    </a:lnT>
                    <a:lnB>
                      <a:noFill/>
                    </a:lnB>
                    <a:solidFill>
                      <a:schemeClr val="bg1"/>
                    </a:solidFill>
                  </a:tcPr>
                </a:tc>
                <a:tc>
                  <a:txBody>
                    <a:bodyPr/>
                    <a:lstStyle/>
                    <a:p>
                      <a:pPr algn="ctr" fontAlgn="b"/>
                      <a:r>
                        <a:rPr lang="en-US" sz="1100" b="0" i="0" u="none" strike="noStrike">
                          <a:solidFill>
                            <a:srgbClr val="000000"/>
                          </a:solidFill>
                          <a:effectLst/>
                          <a:latin typeface="+mn-lt"/>
                        </a:rPr>
                        <a:t> NA</a:t>
                      </a:r>
                    </a:p>
                  </a:txBody>
                  <a:tcPr marL="9300" marR="9300" marT="9300" marB="0" anchor="ctr">
                    <a:lnL>
                      <a:noFill/>
                    </a:lnL>
                    <a:lnR>
                      <a:noFill/>
                    </a:lnR>
                    <a:lnT>
                      <a:noFill/>
                    </a:lnT>
                    <a:lnB>
                      <a:noFill/>
                    </a:lnB>
                    <a:solidFill>
                      <a:schemeClr val="bg1"/>
                    </a:solidFill>
                  </a:tcPr>
                </a:tc>
                <a:tc>
                  <a:txBody>
                    <a:bodyPr/>
                    <a:lstStyle/>
                    <a:p>
                      <a:pPr algn="ctr" fontAlgn="b"/>
                      <a:r>
                        <a:rPr lang="en-US" sz="1100" b="0" i="0" u="none" strike="noStrike">
                          <a:solidFill>
                            <a:srgbClr val="000000"/>
                          </a:solidFill>
                          <a:effectLst/>
                          <a:latin typeface="+mn-lt"/>
                        </a:rPr>
                        <a:t> Private School </a:t>
                      </a:r>
                    </a:p>
                  </a:txBody>
                  <a:tcPr marL="9300" marR="9300" marT="9300" marB="0" anchor="ctr">
                    <a:lnL>
                      <a:noFill/>
                    </a:lnL>
                    <a:lnR>
                      <a:noFill/>
                    </a:lnR>
                    <a:lnT>
                      <a:noFill/>
                    </a:lnT>
                    <a:lnB>
                      <a:noFill/>
                    </a:lnB>
                    <a:solidFill>
                      <a:schemeClr val="bg1"/>
                    </a:solidFill>
                  </a:tcPr>
                </a:tc>
                <a:tc>
                  <a:txBody>
                    <a:bodyPr/>
                    <a:lstStyle/>
                    <a:p>
                      <a:pPr algn="ctr" fontAlgn="b"/>
                      <a:r>
                        <a:rPr lang="en-US" sz="1100" b="0" i="0" u="none" strike="noStrike">
                          <a:solidFill>
                            <a:srgbClr val="000000"/>
                          </a:solidFill>
                          <a:effectLst/>
                          <a:latin typeface="+mn-lt"/>
                        </a:rPr>
                        <a:t>Outdoor</a:t>
                      </a:r>
                    </a:p>
                  </a:txBody>
                  <a:tcPr marL="9300" marR="9300" marT="9300" marB="0" anchor="ctr">
                    <a:lnL>
                      <a:noFill/>
                    </a:lnL>
                    <a:lnR>
                      <a:noFill/>
                    </a:lnR>
                    <a:lnT>
                      <a:noFill/>
                    </a:lnT>
                    <a:lnB>
                      <a:noFill/>
                    </a:lnB>
                    <a:solidFill>
                      <a:srgbClr val="BCD2E4"/>
                    </a:solidFill>
                  </a:tcPr>
                </a:tc>
                <a:tc>
                  <a:txBody>
                    <a:bodyPr/>
                    <a:lstStyle/>
                    <a:p>
                      <a:pPr algn="ctr" fontAlgn="b"/>
                      <a:r>
                        <a:rPr lang="en-US" sz="1100" b="0" i="0" u="none" strike="noStrike">
                          <a:solidFill>
                            <a:srgbClr val="000000"/>
                          </a:solidFill>
                          <a:effectLst/>
                          <a:latin typeface="+mn-lt"/>
                        </a:rPr>
                        <a:t>Multi-Sports</a:t>
                      </a:r>
                    </a:p>
                  </a:txBody>
                  <a:tcPr marL="9300" marR="9300" marT="9300" marB="0" anchor="ctr">
                    <a:lnL>
                      <a:noFill/>
                    </a:lnL>
                    <a:lnR>
                      <a:noFill/>
                    </a:lnR>
                    <a:lnT>
                      <a:noFill/>
                    </a:lnT>
                    <a:lnB>
                      <a:noFill/>
                    </a:lnB>
                    <a:solidFill>
                      <a:schemeClr val="bg1"/>
                    </a:solidFill>
                  </a:tcPr>
                </a:tc>
                <a:extLst>
                  <a:ext uri="{0D108BD9-81ED-4DB2-BD59-A6C34878D82A}">
                    <a16:rowId xmlns:a16="http://schemas.microsoft.com/office/drawing/2014/main" val="2749635150"/>
                  </a:ext>
                </a:extLst>
              </a:tr>
              <a:tr h="222216">
                <a:tc>
                  <a:txBody>
                    <a:bodyPr/>
                    <a:lstStyle/>
                    <a:p>
                      <a:pPr algn="ctr" fontAlgn="b"/>
                      <a:r>
                        <a:rPr lang="en-US" sz="1100" b="0" i="0" u="none" strike="noStrike">
                          <a:solidFill>
                            <a:srgbClr val="000000"/>
                          </a:solidFill>
                          <a:effectLst/>
                          <a:latin typeface="+mn-lt"/>
                        </a:rPr>
                        <a:t>6.9 </a:t>
                      </a:r>
                    </a:p>
                  </a:txBody>
                  <a:tcPr marL="9300" marR="9300" marT="9300"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Competitive Edge Sports</a:t>
                      </a:r>
                    </a:p>
                  </a:txBody>
                  <a:tcPr marL="9300" marR="9300" marT="9300"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 King of Prussia</a:t>
                      </a:r>
                    </a:p>
                  </a:txBody>
                  <a:tcPr marL="9300" marR="9300" marT="9300"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60,000 </a:t>
                      </a:r>
                    </a:p>
                  </a:txBody>
                  <a:tcPr marL="9300" marR="9300" marT="9300"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 Sports Center </a:t>
                      </a:r>
                    </a:p>
                  </a:txBody>
                  <a:tcPr marL="9300" marR="9300" marT="9300"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Indoor</a:t>
                      </a:r>
                    </a:p>
                  </a:txBody>
                  <a:tcPr marL="9300" marR="9300" marT="9300" marB="0" anchor="ctr">
                    <a:lnL>
                      <a:noFill/>
                    </a:lnL>
                    <a:lnR>
                      <a:noFill/>
                    </a:lnR>
                    <a:lnT>
                      <a:noFill/>
                    </a:lnT>
                    <a:lnB>
                      <a:noFill/>
                    </a:lnB>
                    <a:solidFill>
                      <a:srgbClr val="F0E394"/>
                    </a:solidFill>
                  </a:tcPr>
                </a:tc>
                <a:tc>
                  <a:txBody>
                    <a:bodyPr/>
                    <a:lstStyle/>
                    <a:p>
                      <a:pPr algn="ctr" fontAlgn="b"/>
                      <a:r>
                        <a:rPr lang="en-US" sz="1100" b="0" i="0" u="none" strike="noStrike">
                          <a:solidFill>
                            <a:srgbClr val="000000"/>
                          </a:solidFill>
                          <a:effectLst/>
                          <a:latin typeface="+mn-lt"/>
                        </a:rPr>
                        <a:t>Basketball/Volleyball </a:t>
                      </a:r>
                    </a:p>
                  </a:txBody>
                  <a:tcPr marL="9300" marR="9300" marT="9300" marB="0" anchor="ctr">
                    <a:lnL>
                      <a:noFill/>
                    </a:lnL>
                    <a:lnR>
                      <a:noFill/>
                    </a:lnR>
                    <a:lnT>
                      <a:noFill/>
                    </a:lnT>
                    <a:lnB>
                      <a:noFill/>
                    </a:lnB>
                    <a:solidFill>
                      <a:schemeClr val="bg1">
                        <a:lumMod val="95000"/>
                      </a:schemeClr>
                    </a:solidFill>
                  </a:tcPr>
                </a:tc>
                <a:extLst>
                  <a:ext uri="{0D108BD9-81ED-4DB2-BD59-A6C34878D82A}">
                    <a16:rowId xmlns:a16="http://schemas.microsoft.com/office/drawing/2014/main" val="3670686838"/>
                  </a:ext>
                </a:extLst>
              </a:tr>
              <a:tr h="205121">
                <a:tc>
                  <a:txBody>
                    <a:bodyPr/>
                    <a:lstStyle/>
                    <a:p>
                      <a:pPr algn="ctr" fontAlgn="b"/>
                      <a:r>
                        <a:rPr lang="en-US" sz="1100" b="0" i="0" u="none" strike="noStrike">
                          <a:solidFill>
                            <a:srgbClr val="000000"/>
                          </a:solidFill>
                          <a:effectLst/>
                          <a:latin typeface="+mn-lt"/>
                        </a:rPr>
                        <a:t>7.4 </a:t>
                      </a:r>
                    </a:p>
                  </a:txBody>
                  <a:tcPr marL="9300" marR="9300" marT="9300" marB="0" anchor="ctr">
                    <a:lnL>
                      <a:noFill/>
                    </a:lnL>
                    <a:lnR>
                      <a:noFill/>
                    </a:lnR>
                    <a:lnT>
                      <a:noFill/>
                    </a:lnT>
                    <a:lnB>
                      <a:noFill/>
                    </a:lnB>
                    <a:solidFill>
                      <a:schemeClr val="bg1"/>
                    </a:solidFill>
                  </a:tcPr>
                </a:tc>
                <a:tc>
                  <a:txBody>
                    <a:bodyPr/>
                    <a:lstStyle/>
                    <a:p>
                      <a:pPr algn="ctr" fontAlgn="b"/>
                      <a:r>
                        <a:rPr lang="en-US" sz="1100" b="0" i="0" u="none" strike="noStrike">
                          <a:solidFill>
                            <a:srgbClr val="000000"/>
                          </a:solidFill>
                          <a:effectLst/>
                          <a:latin typeface="+mn-lt"/>
                        </a:rPr>
                        <a:t>Temple Univ. Ambler Sports Complex</a:t>
                      </a:r>
                    </a:p>
                  </a:txBody>
                  <a:tcPr marL="9300" marR="9300" marT="9300" marB="0" anchor="ctr">
                    <a:lnL>
                      <a:noFill/>
                    </a:lnL>
                    <a:lnR>
                      <a:noFill/>
                    </a:lnR>
                    <a:lnT>
                      <a:noFill/>
                    </a:lnT>
                    <a:lnB>
                      <a:noFill/>
                    </a:lnB>
                    <a:solidFill>
                      <a:schemeClr val="bg1"/>
                    </a:solidFill>
                  </a:tcPr>
                </a:tc>
                <a:tc>
                  <a:txBody>
                    <a:bodyPr/>
                    <a:lstStyle/>
                    <a:p>
                      <a:pPr algn="ctr" fontAlgn="b"/>
                      <a:r>
                        <a:rPr lang="en-US" sz="1100" b="0" i="0" u="none" strike="noStrike">
                          <a:solidFill>
                            <a:srgbClr val="000000"/>
                          </a:solidFill>
                          <a:effectLst/>
                          <a:latin typeface="+mn-lt"/>
                        </a:rPr>
                        <a:t> Ambler</a:t>
                      </a:r>
                    </a:p>
                  </a:txBody>
                  <a:tcPr marL="9300" marR="9300" marT="9300" marB="0" anchor="ctr">
                    <a:lnL>
                      <a:noFill/>
                    </a:lnL>
                    <a:lnR>
                      <a:noFill/>
                    </a:lnR>
                    <a:lnT>
                      <a:noFill/>
                    </a:lnT>
                    <a:lnB>
                      <a:noFill/>
                    </a:lnB>
                    <a:solidFill>
                      <a:schemeClr val="bg1"/>
                    </a:solidFill>
                  </a:tcPr>
                </a:tc>
                <a:tc>
                  <a:txBody>
                    <a:bodyPr/>
                    <a:lstStyle/>
                    <a:p>
                      <a:pPr algn="ctr" fontAlgn="b"/>
                      <a:r>
                        <a:rPr lang="en-US" sz="1100" b="0" i="0" u="none" strike="noStrike">
                          <a:solidFill>
                            <a:srgbClr val="000000"/>
                          </a:solidFill>
                          <a:effectLst/>
                          <a:latin typeface="+mn-lt"/>
                        </a:rPr>
                        <a:t> NA</a:t>
                      </a:r>
                    </a:p>
                  </a:txBody>
                  <a:tcPr marL="9300" marR="9300" marT="9300" marB="0" anchor="ctr">
                    <a:lnL>
                      <a:noFill/>
                    </a:lnL>
                    <a:lnR>
                      <a:noFill/>
                    </a:lnR>
                    <a:lnT>
                      <a:noFill/>
                    </a:lnT>
                    <a:lnB>
                      <a:noFill/>
                    </a:lnB>
                    <a:solidFill>
                      <a:schemeClr val="bg1"/>
                    </a:solidFill>
                  </a:tcPr>
                </a:tc>
                <a:tc>
                  <a:txBody>
                    <a:bodyPr/>
                    <a:lstStyle/>
                    <a:p>
                      <a:pPr algn="ctr" fontAlgn="b"/>
                      <a:r>
                        <a:rPr lang="en-US" sz="1100" b="0" i="0" u="none" strike="noStrike">
                          <a:solidFill>
                            <a:srgbClr val="000000"/>
                          </a:solidFill>
                          <a:effectLst/>
                          <a:latin typeface="+mn-lt"/>
                        </a:rPr>
                        <a:t> Private School </a:t>
                      </a:r>
                    </a:p>
                  </a:txBody>
                  <a:tcPr marL="9300" marR="9300" marT="9300" marB="0" anchor="ctr">
                    <a:lnL>
                      <a:noFill/>
                    </a:lnL>
                    <a:lnR>
                      <a:noFill/>
                    </a:lnR>
                    <a:lnT>
                      <a:noFill/>
                    </a:lnT>
                    <a:lnB>
                      <a:noFill/>
                    </a:lnB>
                    <a:solidFill>
                      <a:schemeClr val="bg1"/>
                    </a:solidFill>
                  </a:tcPr>
                </a:tc>
                <a:tc>
                  <a:txBody>
                    <a:bodyPr/>
                    <a:lstStyle/>
                    <a:p>
                      <a:pPr algn="ctr" fontAlgn="b"/>
                      <a:r>
                        <a:rPr lang="en-US" sz="1100" b="0" i="0" u="none" strike="noStrike">
                          <a:solidFill>
                            <a:srgbClr val="000000"/>
                          </a:solidFill>
                          <a:effectLst/>
                          <a:latin typeface="+mn-lt"/>
                        </a:rPr>
                        <a:t>Outdoor</a:t>
                      </a:r>
                    </a:p>
                  </a:txBody>
                  <a:tcPr marL="9300" marR="9300" marT="9300" marB="0" anchor="ctr">
                    <a:lnL>
                      <a:noFill/>
                    </a:lnL>
                    <a:lnR>
                      <a:noFill/>
                    </a:lnR>
                    <a:lnT>
                      <a:noFill/>
                    </a:lnT>
                    <a:lnB>
                      <a:noFill/>
                    </a:lnB>
                    <a:solidFill>
                      <a:srgbClr val="BCD2E4"/>
                    </a:solidFill>
                  </a:tcPr>
                </a:tc>
                <a:tc>
                  <a:txBody>
                    <a:bodyPr/>
                    <a:lstStyle/>
                    <a:p>
                      <a:pPr algn="ctr" fontAlgn="b"/>
                      <a:r>
                        <a:rPr lang="en-US" sz="1100" b="0" i="0" u="none" strike="noStrike">
                          <a:solidFill>
                            <a:srgbClr val="000000"/>
                          </a:solidFill>
                          <a:effectLst/>
                          <a:latin typeface="+mn-lt"/>
                        </a:rPr>
                        <a:t>Baseball/ Softball/ Soccer </a:t>
                      </a:r>
                    </a:p>
                  </a:txBody>
                  <a:tcPr marL="9300" marR="9300" marT="9300" marB="0" anchor="ctr">
                    <a:lnL>
                      <a:noFill/>
                    </a:lnL>
                    <a:lnR>
                      <a:noFill/>
                    </a:lnR>
                    <a:lnT>
                      <a:noFill/>
                    </a:lnT>
                    <a:lnB>
                      <a:noFill/>
                    </a:lnB>
                    <a:solidFill>
                      <a:schemeClr val="bg1"/>
                    </a:solidFill>
                  </a:tcPr>
                </a:tc>
                <a:extLst>
                  <a:ext uri="{0D108BD9-81ED-4DB2-BD59-A6C34878D82A}">
                    <a16:rowId xmlns:a16="http://schemas.microsoft.com/office/drawing/2014/main" val="3952481959"/>
                  </a:ext>
                </a:extLst>
              </a:tr>
              <a:tr h="205121">
                <a:tc>
                  <a:txBody>
                    <a:bodyPr/>
                    <a:lstStyle/>
                    <a:p>
                      <a:pPr algn="ctr" fontAlgn="b"/>
                      <a:r>
                        <a:rPr lang="en-US" sz="1100" b="0" i="0" u="none" strike="noStrike">
                          <a:solidFill>
                            <a:srgbClr val="000000"/>
                          </a:solidFill>
                          <a:effectLst/>
                          <a:latin typeface="+mn-lt"/>
                        </a:rPr>
                        <a:t>11.7 </a:t>
                      </a:r>
                    </a:p>
                  </a:txBody>
                  <a:tcPr marL="9300" marR="9300" marT="9300"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Villanova University Athletics</a:t>
                      </a:r>
                    </a:p>
                  </a:txBody>
                  <a:tcPr marL="9300" marR="9300" marT="9300"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 Villanova</a:t>
                      </a:r>
                    </a:p>
                  </a:txBody>
                  <a:tcPr marL="9300" marR="9300" marT="9300"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 NA</a:t>
                      </a:r>
                    </a:p>
                  </a:txBody>
                  <a:tcPr marL="9300" marR="9300" marT="9300"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 Private School </a:t>
                      </a:r>
                    </a:p>
                  </a:txBody>
                  <a:tcPr marL="9300" marR="9300" marT="9300"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Outdoor</a:t>
                      </a:r>
                    </a:p>
                  </a:txBody>
                  <a:tcPr marL="9300" marR="9300" marT="9300" marB="0" anchor="ctr">
                    <a:lnL>
                      <a:noFill/>
                    </a:lnL>
                    <a:lnR>
                      <a:noFill/>
                    </a:lnR>
                    <a:lnT>
                      <a:noFill/>
                    </a:lnT>
                    <a:lnB>
                      <a:noFill/>
                    </a:lnB>
                    <a:solidFill>
                      <a:srgbClr val="BCD2E4"/>
                    </a:solidFill>
                  </a:tcPr>
                </a:tc>
                <a:tc>
                  <a:txBody>
                    <a:bodyPr/>
                    <a:lstStyle/>
                    <a:p>
                      <a:pPr algn="ctr" fontAlgn="b"/>
                      <a:r>
                        <a:rPr lang="en-US" sz="1100" b="0" i="0" u="none" strike="noStrike">
                          <a:solidFill>
                            <a:srgbClr val="000000"/>
                          </a:solidFill>
                          <a:effectLst/>
                          <a:latin typeface="+mn-lt"/>
                        </a:rPr>
                        <a:t>Multi-Sports</a:t>
                      </a:r>
                    </a:p>
                  </a:txBody>
                  <a:tcPr marL="9300" marR="9300" marT="9300" marB="0" anchor="ctr">
                    <a:lnL>
                      <a:noFill/>
                    </a:lnL>
                    <a:lnR>
                      <a:noFill/>
                    </a:lnR>
                    <a:lnT>
                      <a:noFill/>
                    </a:lnT>
                    <a:lnB>
                      <a:noFill/>
                    </a:lnB>
                    <a:solidFill>
                      <a:schemeClr val="bg1">
                        <a:lumMod val="95000"/>
                      </a:schemeClr>
                    </a:solidFill>
                  </a:tcPr>
                </a:tc>
                <a:extLst>
                  <a:ext uri="{0D108BD9-81ED-4DB2-BD59-A6C34878D82A}">
                    <a16:rowId xmlns:a16="http://schemas.microsoft.com/office/drawing/2014/main" val="2528877029"/>
                  </a:ext>
                </a:extLst>
              </a:tr>
              <a:tr h="222216">
                <a:tc>
                  <a:txBody>
                    <a:bodyPr/>
                    <a:lstStyle/>
                    <a:p>
                      <a:pPr algn="ctr" fontAlgn="b"/>
                      <a:r>
                        <a:rPr lang="en-US" sz="1100" b="0" i="0" u="none" strike="noStrike">
                          <a:solidFill>
                            <a:srgbClr val="000000"/>
                          </a:solidFill>
                          <a:effectLst/>
                          <a:latin typeface="+mn-lt"/>
                        </a:rPr>
                        <a:t>12.0 </a:t>
                      </a:r>
                    </a:p>
                  </a:txBody>
                  <a:tcPr marL="9300" marR="9300" marT="9300" marB="0" anchor="ctr">
                    <a:lnL>
                      <a:noFill/>
                    </a:lnL>
                    <a:lnR>
                      <a:noFill/>
                    </a:lnR>
                    <a:lnT>
                      <a:noFill/>
                    </a:lnT>
                    <a:lnB>
                      <a:noFill/>
                    </a:lnB>
                    <a:solidFill>
                      <a:schemeClr val="bg1"/>
                    </a:solidFill>
                  </a:tcPr>
                </a:tc>
                <a:tc>
                  <a:txBody>
                    <a:bodyPr/>
                    <a:lstStyle/>
                    <a:p>
                      <a:pPr algn="ctr" fontAlgn="b"/>
                      <a:r>
                        <a:rPr lang="en-US" sz="1100" b="0" i="0" u="none" strike="noStrike">
                          <a:solidFill>
                            <a:srgbClr val="000000"/>
                          </a:solidFill>
                          <a:effectLst/>
                          <a:latin typeface="+mn-lt"/>
                        </a:rPr>
                        <a:t>All Sports Center</a:t>
                      </a:r>
                    </a:p>
                  </a:txBody>
                  <a:tcPr marL="9300" marR="9300" marT="9300" marB="0" anchor="ctr">
                    <a:lnL>
                      <a:noFill/>
                    </a:lnL>
                    <a:lnR>
                      <a:noFill/>
                    </a:lnR>
                    <a:lnT>
                      <a:noFill/>
                    </a:lnT>
                    <a:lnB>
                      <a:noFill/>
                    </a:lnB>
                    <a:solidFill>
                      <a:schemeClr val="bg1"/>
                    </a:solidFill>
                  </a:tcPr>
                </a:tc>
                <a:tc>
                  <a:txBody>
                    <a:bodyPr/>
                    <a:lstStyle/>
                    <a:p>
                      <a:pPr algn="ctr" fontAlgn="b"/>
                      <a:r>
                        <a:rPr lang="en-US" sz="1100" b="0" i="0" u="none" strike="noStrike">
                          <a:solidFill>
                            <a:srgbClr val="000000"/>
                          </a:solidFill>
                          <a:effectLst/>
                          <a:latin typeface="+mn-lt"/>
                        </a:rPr>
                        <a:t> Upper Providence</a:t>
                      </a:r>
                    </a:p>
                  </a:txBody>
                  <a:tcPr marL="9300" marR="9300" marT="9300" marB="0" anchor="ctr">
                    <a:lnL>
                      <a:noFill/>
                    </a:lnL>
                    <a:lnR>
                      <a:noFill/>
                    </a:lnR>
                    <a:lnT>
                      <a:noFill/>
                    </a:lnT>
                    <a:lnB>
                      <a:noFill/>
                    </a:lnB>
                    <a:solidFill>
                      <a:schemeClr val="bg1"/>
                    </a:solidFill>
                  </a:tcPr>
                </a:tc>
                <a:tc>
                  <a:txBody>
                    <a:bodyPr/>
                    <a:lstStyle/>
                    <a:p>
                      <a:pPr algn="ctr" fontAlgn="b"/>
                      <a:r>
                        <a:rPr lang="en-US" sz="1100" b="0" i="0" u="none" strike="noStrike">
                          <a:solidFill>
                            <a:srgbClr val="000000"/>
                          </a:solidFill>
                          <a:effectLst/>
                          <a:latin typeface="+mn-lt"/>
                        </a:rPr>
                        <a:t>49,441 </a:t>
                      </a:r>
                    </a:p>
                  </a:txBody>
                  <a:tcPr marL="9300" marR="9300" marT="9300" marB="0" anchor="ctr">
                    <a:lnL>
                      <a:noFill/>
                    </a:lnL>
                    <a:lnR>
                      <a:noFill/>
                    </a:lnR>
                    <a:lnT>
                      <a:noFill/>
                    </a:lnT>
                    <a:lnB>
                      <a:noFill/>
                    </a:lnB>
                    <a:solidFill>
                      <a:schemeClr val="bg1"/>
                    </a:solidFill>
                  </a:tcPr>
                </a:tc>
                <a:tc>
                  <a:txBody>
                    <a:bodyPr/>
                    <a:lstStyle/>
                    <a:p>
                      <a:pPr algn="ctr" fontAlgn="b"/>
                      <a:r>
                        <a:rPr lang="en-US" sz="1100" b="0" i="0" u="none" strike="noStrike">
                          <a:solidFill>
                            <a:srgbClr val="000000"/>
                          </a:solidFill>
                          <a:effectLst/>
                          <a:latin typeface="+mn-lt"/>
                        </a:rPr>
                        <a:t> Sports Center </a:t>
                      </a:r>
                    </a:p>
                  </a:txBody>
                  <a:tcPr marL="9300" marR="9300" marT="9300" marB="0" anchor="ctr">
                    <a:lnL>
                      <a:noFill/>
                    </a:lnL>
                    <a:lnR>
                      <a:noFill/>
                    </a:lnR>
                    <a:lnT>
                      <a:noFill/>
                    </a:lnT>
                    <a:lnB>
                      <a:noFill/>
                    </a:lnB>
                    <a:solidFill>
                      <a:schemeClr val="bg1"/>
                    </a:solidFill>
                  </a:tcPr>
                </a:tc>
                <a:tc>
                  <a:txBody>
                    <a:bodyPr/>
                    <a:lstStyle/>
                    <a:p>
                      <a:pPr algn="ctr" fontAlgn="b"/>
                      <a:r>
                        <a:rPr lang="en-US" sz="1100" b="0" i="0" u="none" strike="noStrike">
                          <a:solidFill>
                            <a:srgbClr val="000000"/>
                          </a:solidFill>
                          <a:effectLst/>
                          <a:latin typeface="+mn-lt"/>
                        </a:rPr>
                        <a:t>Indoor</a:t>
                      </a:r>
                    </a:p>
                  </a:txBody>
                  <a:tcPr marL="9300" marR="9300" marT="9300" marB="0" anchor="ctr">
                    <a:lnL>
                      <a:noFill/>
                    </a:lnL>
                    <a:lnR>
                      <a:noFill/>
                    </a:lnR>
                    <a:lnT>
                      <a:noFill/>
                    </a:lnT>
                    <a:lnB>
                      <a:noFill/>
                    </a:lnB>
                    <a:solidFill>
                      <a:srgbClr val="F0E394"/>
                    </a:solidFill>
                  </a:tcPr>
                </a:tc>
                <a:tc>
                  <a:txBody>
                    <a:bodyPr/>
                    <a:lstStyle/>
                    <a:p>
                      <a:pPr algn="ctr" fontAlgn="b"/>
                      <a:r>
                        <a:rPr lang="en-US" sz="1100" b="0" i="0" u="none" strike="noStrike">
                          <a:solidFill>
                            <a:srgbClr val="000000"/>
                          </a:solidFill>
                          <a:effectLst/>
                          <a:latin typeface="+mn-lt"/>
                        </a:rPr>
                        <a:t>Multi-Sports</a:t>
                      </a:r>
                    </a:p>
                  </a:txBody>
                  <a:tcPr marL="9300" marR="9300" marT="9300" marB="0" anchor="ctr">
                    <a:lnL>
                      <a:noFill/>
                    </a:lnL>
                    <a:lnR>
                      <a:noFill/>
                    </a:lnR>
                    <a:lnT>
                      <a:noFill/>
                    </a:lnT>
                    <a:lnB>
                      <a:noFill/>
                    </a:lnB>
                    <a:solidFill>
                      <a:schemeClr val="bg1"/>
                    </a:solidFill>
                  </a:tcPr>
                </a:tc>
                <a:extLst>
                  <a:ext uri="{0D108BD9-81ED-4DB2-BD59-A6C34878D82A}">
                    <a16:rowId xmlns:a16="http://schemas.microsoft.com/office/drawing/2014/main" val="1344608612"/>
                  </a:ext>
                </a:extLst>
              </a:tr>
              <a:tr h="222216">
                <a:tc>
                  <a:txBody>
                    <a:bodyPr/>
                    <a:lstStyle/>
                    <a:p>
                      <a:pPr algn="ctr" fontAlgn="b"/>
                      <a:r>
                        <a:rPr lang="en-US" sz="1100" b="0" i="0" u="none" strike="noStrike">
                          <a:solidFill>
                            <a:srgbClr val="000000"/>
                          </a:solidFill>
                          <a:effectLst/>
                          <a:latin typeface="+mn-lt"/>
                        </a:rPr>
                        <a:t>12.9 </a:t>
                      </a:r>
                    </a:p>
                  </a:txBody>
                  <a:tcPr marL="9525" marR="9525" marT="9525"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Sofive Elkins Park</a:t>
                      </a:r>
                    </a:p>
                  </a:txBody>
                  <a:tcPr marL="9525" marR="9525" marT="9525"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Elkins Park</a:t>
                      </a:r>
                    </a:p>
                  </a:txBody>
                  <a:tcPr marL="9525" marR="9525" marT="9525"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NA</a:t>
                      </a:r>
                    </a:p>
                  </a:txBody>
                  <a:tcPr marL="9525" marR="9525" marT="9525"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 Sports Center </a:t>
                      </a:r>
                    </a:p>
                  </a:txBody>
                  <a:tcPr marL="9525" marR="9525" marT="9525"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Both</a:t>
                      </a:r>
                    </a:p>
                  </a:txBody>
                  <a:tcPr marL="9525" marR="9525" marT="9525" marB="0" anchor="ctr">
                    <a:lnL>
                      <a:noFill/>
                    </a:lnL>
                    <a:lnR>
                      <a:noFill/>
                    </a:lnR>
                    <a:lnT>
                      <a:noFill/>
                    </a:lnT>
                    <a:lnB>
                      <a:noFill/>
                    </a:lnB>
                    <a:solidFill>
                      <a:schemeClr val="accent1">
                        <a:lumMod val="40000"/>
                        <a:lumOff val="60000"/>
                      </a:schemeClr>
                    </a:solidFill>
                  </a:tcPr>
                </a:tc>
                <a:tc>
                  <a:txBody>
                    <a:bodyPr/>
                    <a:lstStyle/>
                    <a:p>
                      <a:pPr algn="ctr" fontAlgn="b"/>
                      <a:r>
                        <a:rPr lang="en-US" sz="1100" b="0" i="0" u="none" strike="noStrike">
                          <a:solidFill>
                            <a:srgbClr val="000000"/>
                          </a:solidFill>
                          <a:effectLst/>
                          <a:latin typeface="+mn-lt"/>
                        </a:rPr>
                        <a:t>Soccer</a:t>
                      </a:r>
                    </a:p>
                  </a:txBody>
                  <a:tcPr marL="9525" marR="9525" marT="9525" marB="0" anchor="ctr">
                    <a:lnL>
                      <a:noFill/>
                    </a:lnL>
                    <a:lnR>
                      <a:noFill/>
                    </a:lnR>
                    <a:lnT>
                      <a:noFill/>
                    </a:lnT>
                    <a:lnB>
                      <a:noFill/>
                    </a:lnB>
                    <a:solidFill>
                      <a:schemeClr val="bg1">
                        <a:lumMod val="95000"/>
                      </a:schemeClr>
                    </a:solidFill>
                  </a:tcPr>
                </a:tc>
                <a:extLst>
                  <a:ext uri="{0D108BD9-81ED-4DB2-BD59-A6C34878D82A}">
                    <a16:rowId xmlns:a16="http://schemas.microsoft.com/office/drawing/2014/main" val="54211707"/>
                  </a:ext>
                </a:extLst>
              </a:tr>
              <a:tr h="222216">
                <a:tc>
                  <a:txBody>
                    <a:bodyPr/>
                    <a:lstStyle/>
                    <a:p>
                      <a:pPr algn="ctr" fontAlgn="b"/>
                      <a:r>
                        <a:rPr lang="en-US" sz="1100" b="0" i="0" u="none" strike="noStrike">
                          <a:solidFill>
                            <a:srgbClr val="000000"/>
                          </a:solidFill>
                          <a:effectLst/>
                          <a:latin typeface="+mn-lt"/>
                        </a:rPr>
                        <a:t>13.0 </a:t>
                      </a:r>
                    </a:p>
                  </a:txBody>
                  <a:tcPr marL="9300" marR="9300" marT="9300" marB="0" anchor="ctr">
                    <a:lnL>
                      <a:noFill/>
                    </a:lnL>
                    <a:lnR>
                      <a:noFill/>
                    </a:lnR>
                    <a:lnT>
                      <a:noFill/>
                    </a:lnT>
                    <a:lnB>
                      <a:noFill/>
                    </a:lnB>
                    <a:solidFill>
                      <a:schemeClr val="bg1"/>
                    </a:solidFill>
                  </a:tcPr>
                </a:tc>
                <a:tc>
                  <a:txBody>
                    <a:bodyPr/>
                    <a:lstStyle/>
                    <a:p>
                      <a:pPr algn="ctr" fontAlgn="b"/>
                      <a:r>
                        <a:rPr lang="en-US" sz="1100" b="0" i="0" u="none" strike="noStrike">
                          <a:solidFill>
                            <a:srgbClr val="000000"/>
                          </a:solidFill>
                          <a:effectLst/>
                          <a:latin typeface="+mn-lt"/>
                        </a:rPr>
                        <a:t>XL Sports World</a:t>
                      </a:r>
                    </a:p>
                  </a:txBody>
                  <a:tcPr marL="9300" marR="9300" marT="9300" marB="0" anchor="ctr">
                    <a:lnL>
                      <a:noFill/>
                    </a:lnL>
                    <a:lnR>
                      <a:noFill/>
                    </a:lnR>
                    <a:lnT>
                      <a:noFill/>
                    </a:lnT>
                    <a:lnB>
                      <a:noFill/>
                    </a:lnB>
                    <a:solidFill>
                      <a:schemeClr val="bg1"/>
                    </a:solidFill>
                  </a:tcPr>
                </a:tc>
                <a:tc>
                  <a:txBody>
                    <a:bodyPr/>
                    <a:lstStyle/>
                    <a:p>
                      <a:pPr algn="ctr" fontAlgn="b"/>
                      <a:r>
                        <a:rPr lang="en-US" sz="1100" b="0" i="0" u="none" strike="noStrike">
                          <a:solidFill>
                            <a:srgbClr val="000000"/>
                          </a:solidFill>
                          <a:effectLst/>
                          <a:latin typeface="+mn-lt"/>
                        </a:rPr>
                        <a:t> Hatfield</a:t>
                      </a:r>
                    </a:p>
                  </a:txBody>
                  <a:tcPr marL="9300" marR="9300" marT="9300" marB="0" anchor="ctr">
                    <a:lnL>
                      <a:noFill/>
                    </a:lnL>
                    <a:lnR>
                      <a:noFill/>
                    </a:lnR>
                    <a:lnT>
                      <a:noFill/>
                    </a:lnT>
                    <a:lnB>
                      <a:noFill/>
                    </a:lnB>
                    <a:solidFill>
                      <a:schemeClr val="bg1"/>
                    </a:solidFill>
                  </a:tcPr>
                </a:tc>
                <a:tc>
                  <a:txBody>
                    <a:bodyPr/>
                    <a:lstStyle/>
                    <a:p>
                      <a:pPr algn="ctr" fontAlgn="b"/>
                      <a:r>
                        <a:rPr lang="en-US" sz="1100" b="0" i="0" u="none" strike="noStrike">
                          <a:solidFill>
                            <a:srgbClr val="000000"/>
                          </a:solidFill>
                          <a:effectLst/>
                          <a:latin typeface="+mn-lt"/>
                        </a:rPr>
                        <a:t>78,000</a:t>
                      </a:r>
                    </a:p>
                  </a:txBody>
                  <a:tcPr marL="9300" marR="9300" marT="9300" marB="0" anchor="ctr">
                    <a:lnL>
                      <a:noFill/>
                    </a:lnL>
                    <a:lnR>
                      <a:noFill/>
                    </a:lnR>
                    <a:lnT>
                      <a:noFill/>
                    </a:lnT>
                    <a:lnB>
                      <a:noFill/>
                    </a:lnB>
                    <a:solidFill>
                      <a:schemeClr val="bg1"/>
                    </a:solidFill>
                  </a:tcPr>
                </a:tc>
                <a:tc>
                  <a:txBody>
                    <a:bodyPr/>
                    <a:lstStyle/>
                    <a:p>
                      <a:pPr algn="ctr" fontAlgn="b"/>
                      <a:r>
                        <a:rPr lang="en-US" sz="1100" b="0" i="0" u="none" strike="noStrike">
                          <a:solidFill>
                            <a:srgbClr val="000000"/>
                          </a:solidFill>
                          <a:effectLst/>
                          <a:latin typeface="+mn-lt"/>
                        </a:rPr>
                        <a:t> Sports Center </a:t>
                      </a:r>
                    </a:p>
                  </a:txBody>
                  <a:tcPr marL="9300" marR="9300" marT="9300" marB="0" anchor="ctr">
                    <a:lnL>
                      <a:noFill/>
                    </a:lnL>
                    <a:lnR>
                      <a:noFill/>
                    </a:lnR>
                    <a:lnT>
                      <a:noFill/>
                    </a:lnT>
                    <a:lnB>
                      <a:noFill/>
                    </a:lnB>
                    <a:solidFill>
                      <a:schemeClr val="bg1"/>
                    </a:solidFill>
                  </a:tcPr>
                </a:tc>
                <a:tc>
                  <a:txBody>
                    <a:bodyPr/>
                    <a:lstStyle/>
                    <a:p>
                      <a:pPr algn="ctr" fontAlgn="b"/>
                      <a:r>
                        <a:rPr lang="en-US" sz="1100" b="0" i="0" u="none" strike="noStrike">
                          <a:solidFill>
                            <a:srgbClr val="000000"/>
                          </a:solidFill>
                          <a:effectLst/>
                          <a:latin typeface="+mn-lt"/>
                        </a:rPr>
                        <a:t>Indoor</a:t>
                      </a:r>
                    </a:p>
                  </a:txBody>
                  <a:tcPr marL="9300" marR="9300" marT="9300" marB="0" anchor="ctr">
                    <a:lnL>
                      <a:noFill/>
                    </a:lnL>
                    <a:lnR>
                      <a:noFill/>
                    </a:lnR>
                    <a:lnT>
                      <a:noFill/>
                    </a:lnT>
                    <a:lnB>
                      <a:noFill/>
                    </a:lnB>
                    <a:solidFill>
                      <a:srgbClr val="F0E394"/>
                    </a:solidFill>
                  </a:tcPr>
                </a:tc>
                <a:tc>
                  <a:txBody>
                    <a:bodyPr/>
                    <a:lstStyle/>
                    <a:p>
                      <a:pPr algn="ctr" fontAlgn="b"/>
                      <a:r>
                        <a:rPr lang="en-US" sz="1100" b="0" i="0" u="none" strike="noStrike">
                          <a:solidFill>
                            <a:srgbClr val="000000"/>
                          </a:solidFill>
                          <a:effectLst/>
                          <a:latin typeface="+mn-lt"/>
                        </a:rPr>
                        <a:t>Multi-Sports</a:t>
                      </a:r>
                    </a:p>
                  </a:txBody>
                  <a:tcPr marL="9300" marR="9300" marT="9300" marB="0" anchor="ctr">
                    <a:lnL>
                      <a:noFill/>
                    </a:lnL>
                    <a:lnR>
                      <a:noFill/>
                    </a:lnR>
                    <a:lnT>
                      <a:noFill/>
                    </a:lnT>
                    <a:lnB>
                      <a:noFill/>
                    </a:lnB>
                    <a:solidFill>
                      <a:schemeClr val="bg1"/>
                    </a:solidFill>
                  </a:tcPr>
                </a:tc>
                <a:extLst>
                  <a:ext uri="{0D108BD9-81ED-4DB2-BD59-A6C34878D82A}">
                    <a16:rowId xmlns:a16="http://schemas.microsoft.com/office/drawing/2014/main" val="3533257366"/>
                  </a:ext>
                </a:extLst>
              </a:tr>
              <a:tr h="205121">
                <a:tc>
                  <a:txBody>
                    <a:bodyPr/>
                    <a:lstStyle/>
                    <a:p>
                      <a:pPr algn="ctr" fontAlgn="b"/>
                      <a:r>
                        <a:rPr lang="en-US" sz="1100" b="0" i="0" u="none" strike="noStrike">
                          <a:solidFill>
                            <a:srgbClr val="000000"/>
                          </a:solidFill>
                          <a:effectLst/>
                          <a:latin typeface="+mn-lt"/>
                        </a:rPr>
                        <a:t>13.1 </a:t>
                      </a:r>
                    </a:p>
                  </a:txBody>
                  <a:tcPr marL="9300" marR="9300" marT="9300"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YSC Sports</a:t>
                      </a:r>
                    </a:p>
                  </a:txBody>
                  <a:tcPr marL="9300" marR="9300" marT="9300"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 Wayne</a:t>
                      </a:r>
                    </a:p>
                  </a:txBody>
                  <a:tcPr marL="9300" marR="9300" marT="9300"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120,000</a:t>
                      </a:r>
                    </a:p>
                  </a:txBody>
                  <a:tcPr marL="9300" marR="9300" marT="9300"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 Sports Center </a:t>
                      </a:r>
                    </a:p>
                  </a:txBody>
                  <a:tcPr marL="9300" marR="9300" marT="9300" marB="0" anchor="ctr">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effectLst/>
                          <a:latin typeface="+mn-lt"/>
                        </a:rPr>
                        <a:t>Both</a:t>
                      </a:r>
                    </a:p>
                  </a:txBody>
                  <a:tcPr marL="9300" marR="9300" marT="9300" marB="0" anchor="ctr">
                    <a:lnL>
                      <a:noFill/>
                    </a:lnL>
                    <a:lnR>
                      <a:noFill/>
                    </a:lnR>
                    <a:lnT>
                      <a:noFill/>
                    </a:lnT>
                    <a:lnB>
                      <a:noFill/>
                    </a:lnB>
                    <a:solidFill>
                      <a:schemeClr val="accent1">
                        <a:lumMod val="40000"/>
                        <a:lumOff val="60000"/>
                      </a:schemeClr>
                    </a:solidFill>
                  </a:tcPr>
                </a:tc>
                <a:tc>
                  <a:txBody>
                    <a:bodyPr/>
                    <a:lstStyle/>
                    <a:p>
                      <a:pPr algn="ctr" fontAlgn="b"/>
                      <a:r>
                        <a:rPr lang="en-US" sz="1100" b="0" i="0" u="none" strike="noStrike">
                          <a:solidFill>
                            <a:srgbClr val="000000"/>
                          </a:solidFill>
                          <a:effectLst/>
                          <a:latin typeface="+mn-lt"/>
                        </a:rPr>
                        <a:t>Soccer</a:t>
                      </a:r>
                    </a:p>
                  </a:txBody>
                  <a:tcPr marL="9300" marR="9300" marT="9300" marB="0" anchor="ctr">
                    <a:lnL>
                      <a:noFill/>
                    </a:lnL>
                    <a:lnR>
                      <a:noFill/>
                    </a:lnR>
                    <a:lnT>
                      <a:noFill/>
                    </a:lnT>
                    <a:lnB>
                      <a:noFill/>
                    </a:lnB>
                    <a:solidFill>
                      <a:schemeClr val="bg1">
                        <a:lumMod val="95000"/>
                      </a:schemeClr>
                    </a:solidFill>
                  </a:tcPr>
                </a:tc>
                <a:extLst>
                  <a:ext uri="{0D108BD9-81ED-4DB2-BD59-A6C34878D82A}">
                    <a16:rowId xmlns:a16="http://schemas.microsoft.com/office/drawing/2014/main" val="555743884"/>
                  </a:ext>
                </a:extLst>
              </a:tr>
            </a:tbl>
          </a:graphicData>
        </a:graphic>
      </p:graphicFrame>
    </p:spTree>
    <p:extLst>
      <p:ext uri="{BB962C8B-B14F-4D97-AF65-F5344CB8AC3E}">
        <p14:creationId xmlns:p14="http://schemas.microsoft.com/office/powerpoint/2010/main" val="175079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ilding, rug&#10;&#10;Description automatically generated">
            <a:extLst>
              <a:ext uri="{FF2B5EF4-FFF2-40B4-BE49-F238E27FC236}">
                <a16:creationId xmlns:a16="http://schemas.microsoft.com/office/drawing/2014/main" id="{F5A40861-CB73-4FCC-9A8F-1E12DF6F909A}"/>
              </a:ext>
            </a:extLst>
          </p:cNvPr>
          <p:cNvPicPr>
            <a:picLocks noChangeAspect="1"/>
          </p:cNvPicPr>
          <p:nvPr/>
        </p:nvPicPr>
        <p:blipFill rotWithShape="1">
          <a:blip r:embed="rId3">
            <a:extLst>
              <a:ext uri="{28A0092B-C50C-407E-A947-70E740481C1C}">
                <a14:useLocalDpi xmlns:a14="http://schemas.microsoft.com/office/drawing/2010/main" val="0"/>
              </a:ext>
            </a:extLst>
          </a:blip>
          <a:srcRect l="1124" t="22218" r="16916" b="20455"/>
          <a:stretch/>
        </p:blipFill>
        <p:spPr>
          <a:xfrm>
            <a:off x="7443" y="1915548"/>
            <a:ext cx="12192000" cy="4942452"/>
          </a:xfrm>
          <a:prstGeom prst="rect">
            <a:avLst/>
          </a:prstGeom>
        </p:spPr>
      </p:pic>
      <p:sp>
        <p:nvSpPr>
          <p:cNvPr id="5" name="TextBox 4">
            <a:extLst>
              <a:ext uri="{FF2B5EF4-FFF2-40B4-BE49-F238E27FC236}">
                <a16:creationId xmlns:a16="http://schemas.microsoft.com/office/drawing/2014/main" id="{78B868CC-6EBF-4245-B20F-065D679D16B4}"/>
              </a:ext>
            </a:extLst>
          </p:cNvPr>
          <p:cNvSpPr txBox="1"/>
          <p:nvPr/>
        </p:nvSpPr>
        <p:spPr>
          <a:xfrm>
            <a:off x="2157526" y="899885"/>
            <a:ext cx="7609817" cy="923330"/>
          </a:xfrm>
          <a:prstGeom prst="rect">
            <a:avLst/>
          </a:prstGeom>
          <a:noFill/>
          <a:ln>
            <a:noFill/>
          </a:ln>
        </p:spPr>
        <p:txBody>
          <a:bodyPr wrap="square" rtlCol="0">
            <a:spAutoFit/>
          </a:bodyPr>
          <a:lstStyle/>
          <a:p>
            <a:r>
              <a:rPr lang="en-US" sz="5400" b="1">
                <a:solidFill>
                  <a:schemeClr val="tx1">
                    <a:lumMod val="75000"/>
                    <a:lumOff val="25000"/>
                  </a:schemeClr>
                </a:solidFill>
                <a:latin typeface="+mj-lt"/>
              </a:rPr>
              <a:t>Market Study Takeaways</a:t>
            </a:r>
          </a:p>
        </p:txBody>
      </p:sp>
      <p:sp>
        <p:nvSpPr>
          <p:cNvPr id="6" name="Rectangle 5">
            <a:extLst>
              <a:ext uri="{FF2B5EF4-FFF2-40B4-BE49-F238E27FC236}">
                <a16:creationId xmlns:a16="http://schemas.microsoft.com/office/drawing/2014/main" id="{B4C2E650-9DEA-4C54-89AB-E20A95B6D00A}"/>
              </a:ext>
            </a:extLst>
          </p:cNvPr>
          <p:cNvSpPr/>
          <p:nvPr/>
        </p:nvSpPr>
        <p:spPr>
          <a:xfrm>
            <a:off x="-7443" y="1838528"/>
            <a:ext cx="12192000" cy="165370"/>
          </a:xfrm>
          <a:prstGeom prst="rect">
            <a:avLst/>
          </a:prstGeom>
          <a:solidFill>
            <a:srgbClr val="6FB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5818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061717A-90FE-4351-8440-CBABA3332A65}"/>
              </a:ext>
            </a:extLst>
          </p:cNvPr>
          <p:cNvSpPr/>
          <p:nvPr/>
        </p:nvSpPr>
        <p:spPr>
          <a:xfrm>
            <a:off x="2071584" y="1038044"/>
            <a:ext cx="8708708" cy="5088334"/>
          </a:xfrm>
          <a:prstGeom prst="rect">
            <a:avLst/>
          </a:prstGeom>
          <a:noFill/>
        </p:spPr>
        <p:txBody>
          <a:bodyPr wrap="square" numCol="1" spcCol="274320">
            <a:noAutofit/>
          </a:bodyPr>
          <a:lstStyle/>
          <a:p>
            <a:pPr algn="just">
              <a:lnSpc>
                <a:spcPct val="112000"/>
              </a:lnSpc>
            </a:pPr>
            <a:r>
              <a:rPr lang="en-US" b="1" i="1">
                <a:solidFill>
                  <a:srgbClr val="C00000"/>
                </a:solidFill>
                <a:cs typeface="Franklin Gothic Book"/>
              </a:rPr>
              <a:t>Park programming for aging baby boomers</a:t>
            </a:r>
            <a:r>
              <a:rPr lang="en-US" sz="1400" b="1" i="1">
                <a:solidFill>
                  <a:srgbClr val="C00000"/>
                </a:solidFill>
                <a:cs typeface="Franklin Gothic Book"/>
              </a:rPr>
              <a:t> </a:t>
            </a:r>
          </a:p>
          <a:p>
            <a:pPr algn="just">
              <a:lnSpc>
                <a:spcPct val="112000"/>
              </a:lnSpc>
              <a:spcAft>
                <a:spcPts val="800"/>
              </a:spcAft>
            </a:pPr>
            <a:r>
              <a:rPr lang="en-US" sz="1400"/>
              <a:t>Baby boomers (those born between 1946 and 1964) currently represent a relatively high share of Whitpain Township’s population…and are expected to experience the strongest near-term population growth. </a:t>
            </a:r>
          </a:p>
          <a:p>
            <a:pPr algn="just">
              <a:lnSpc>
                <a:spcPct val="112000"/>
              </a:lnSpc>
              <a:spcAft>
                <a:spcPts val="800"/>
              </a:spcAft>
            </a:pPr>
            <a:endParaRPr lang="en-US" sz="700"/>
          </a:p>
          <a:p>
            <a:pPr algn="just" fontAlgn="b">
              <a:lnSpc>
                <a:spcPct val="112000"/>
              </a:lnSpc>
            </a:pPr>
            <a:r>
              <a:rPr lang="en-US" b="1" i="1">
                <a:solidFill>
                  <a:srgbClr val="C00000"/>
                </a:solidFill>
              </a:rPr>
              <a:t>Young adults and early-stage families</a:t>
            </a:r>
          </a:p>
          <a:p>
            <a:pPr algn="just" fontAlgn="b">
              <a:lnSpc>
                <a:spcPct val="112000"/>
              </a:lnSpc>
            </a:pPr>
            <a:r>
              <a:rPr lang="en-US" sz="1400">
                <a:cs typeface="Franklin Gothic Book"/>
              </a:rPr>
              <a:t>Through 2025, the Township is also expected to experience some population growth among those ages 25 to 34 (representing young workforce and recent college graduates) and 40 to 44 (representing early-stage families). </a:t>
            </a:r>
          </a:p>
          <a:p>
            <a:pPr algn="just" fontAlgn="b">
              <a:lnSpc>
                <a:spcPct val="112000"/>
              </a:lnSpc>
            </a:pPr>
            <a:endParaRPr lang="en-US" sz="1200">
              <a:solidFill>
                <a:srgbClr val="000000"/>
              </a:solidFill>
              <a:latin typeface="Franklin Gothic Book" panose="020B0503020102020204" pitchFamily="34" charset="0"/>
            </a:endParaRPr>
          </a:p>
          <a:p>
            <a:pPr algn="just">
              <a:lnSpc>
                <a:spcPct val="112000"/>
              </a:lnSpc>
            </a:pPr>
            <a:r>
              <a:rPr lang="en-US" b="1" i="1">
                <a:solidFill>
                  <a:srgbClr val="C00000"/>
                </a:solidFill>
                <a:cs typeface="Franklin Gothic Book"/>
              </a:rPr>
              <a:t>Relatively high incomes and favorable spending</a:t>
            </a:r>
          </a:p>
          <a:p>
            <a:pPr algn="just">
              <a:lnSpc>
                <a:spcPct val="112000"/>
              </a:lnSpc>
              <a:spcAft>
                <a:spcPts val="800"/>
              </a:spcAft>
            </a:pPr>
            <a:r>
              <a:rPr lang="en-US" sz="1400"/>
              <a:t>The median household income in Whitpain Township ($135,150) is relatively high compared to household incomes in the PMA and SMA ($87,600 and $85,010, respectively)</a:t>
            </a:r>
          </a:p>
          <a:p>
            <a:pPr algn="just">
              <a:lnSpc>
                <a:spcPct val="112000"/>
              </a:lnSpc>
              <a:spcAft>
                <a:spcPts val="800"/>
              </a:spcAft>
            </a:pPr>
            <a:endParaRPr lang="en-US" sz="1400"/>
          </a:p>
          <a:p>
            <a:pPr algn="just">
              <a:spcAft>
                <a:spcPts val="600"/>
              </a:spcAft>
            </a:pPr>
            <a:r>
              <a:rPr lang="en-US" sz="1800" b="1" i="1">
                <a:solidFill>
                  <a:srgbClr val="C00000"/>
                </a:solidFill>
              </a:rPr>
              <a:t>A mini-golf and pitch and putt golf course </a:t>
            </a:r>
          </a:p>
          <a:p>
            <a:pPr algn="just">
              <a:spcAft>
                <a:spcPts val="600"/>
              </a:spcAft>
            </a:pPr>
            <a:r>
              <a:rPr lang="en-US" sz="1400">
                <a:ea typeface="Calibri" panose="020F0502020204030204" pitchFamily="34" charset="0"/>
                <a:cs typeface="Times New Roman" panose="02020603050405020304" pitchFamily="18" charset="0"/>
              </a:rPr>
              <a:t>While there is an ample supply of traditional golf courses in the region, accommodating a different golf format at Mermaid Lake could appeal to a new market. </a:t>
            </a:r>
          </a:p>
          <a:p>
            <a:pPr algn="just">
              <a:spcAft>
                <a:spcPts val="600"/>
              </a:spcAft>
            </a:pPr>
            <a:endParaRPr lang="en-US" sz="1400">
              <a:ea typeface="Calibri" panose="020F0502020204030204" pitchFamily="34" charset="0"/>
              <a:cs typeface="Times New Roman" panose="02020603050405020304" pitchFamily="18" charset="0"/>
            </a:endParaRPr>
          </a:p>
          <a:p>
            <a:pPr algn="just">
              <a:spcAft>
                <a:spcPts val="600"/>
              </a:spcAft>
            </a:pPr>
            <a:r>
              <a:rPr lang="en-US" sz="1800" b="1" i="1">
                <a:solidFill>
                  <a:srgbClr val="C00000"/>
                </a:solidFill>
              </a:rPr>
              <a:t>Outdoor Swimming Pool Center</a:t>
            </a:r>
          </a:p>
          <a:p>
            <a:pPr algn="just">
              <a:spcAft>
                <a:spcPts val="600"/>
              </a:spcAft>
            </a:pPr>
            <a:r>
              <a:rPr lang="en-US" sz="1400">
                <a:ea typeface="Calibri" panose="020F0502020204030204" pitchFamily="34" charset="0"/>
                <a:cs typeface="Times New Roman" panose="02020603050405020304" pitchFamily="18" charset="0"/>
              </a:rPr>
              <a:t>While there are at least 10 large </a:t>
            </a:r>
            <a:r>
              <a:rPr lang="en-US" sz="1400">
                <a:cs typeface="Times New Roman" panose="02020603050405020304" pitchFamily="18" charset="0"/>
              </a:rPr>
              <a:t>swimming pools in the PMA, just half offer public access and only </a:t>
            </a:r>
            <a:r>
              <a:rPr lang="en-US" sz="1400">
                <a:ea typeface="Calibri" panose="020F0502020204030204" pitchFamily="34" charset="0"/>
                <a:cs typeface="Times New Roman" panose="02020603050405020304" pitchFamily="18" charset="0"/>
              </a:rPr>
              <a:t>two are located outdoors</a:t>
            </a:r>
            <a:r>
              <a:rPr lang="en-US" sz="1400">
                <a:cs typeface="Times New Roman" panose="02020603050405020304" pitchFamily="18" charset="0"/>
              </a:rPr>
              <a:t>. According to interviews, there is likely unmet demand for a daily pay pool option for residents.</a:t>
            </a:r>
          </a:p>
          <a:p>
            <a:pPr algn="just">
              <a:spcAft>
                <a:spcPts val="600"/>
              </a:spcAft>
            </a:pPr>
            <a:endParaRPr lang="en-US" sz="1200">
              <a:ea typeface="Calibri" panose="020F0502020204030204" pitchFamily="34" charset="0"/>
              <a:cs typeface="Times New Roman" panose="02020603050405020304" pitchFamily="18" charset="0"/>
            </a:endParaRPr>
          </a:p>
          <a:p>
            <a:pPr algn="just">
              <a:lnSpc>
                <a:spcPct val="112000"/>
              </a:lnSpc>
              <a:spcAft>
                <a:spcPts val="800"/>
              </a:spcAft>
            </a:pPr>
            <a:endParaRPr lang="en-US" sz="1200"/>
          </a:p>
        </p:txBody>
      </p:sp>
      <p:sp>
        <p:nvSpPr>
          <p:cNvPr id="2" name="TextBox 1">
            <a:extLst>
              <a:ext uri="{FF2B5EF4-FFF2-40B4-BE49-F238E27FC236}">
                <a16:creationId xmlns:a16="http://schemas.microsoft.com/office/drawing/2014/main" id="{E7844EA9-DA26-43E0-8747-413D266930D4}"/>
              </a:ext>
            </a:extLst>
          </p:cNvPr>
          <p:cNvSpPr txBox="1"/>
          <p:nvPr/>
        </p:nvSpPr>
        <p:spPr>
          <a:xfrm>
            <a:off x="2071584" y="494013"/>
            <a:ext cx="8970380" cy="461665"/>
          </a:xfrm>
          <a:prstGeom prst="rect">
            <a:avLst/>
          </a:prstGeom>
          <a:noFill/>
        </p:spPr>
        <p:txBody>
          <a:bodyPr wrap="square" rtlCol="0">
            <a:spAutoFit/>
          </a:bodyPr>
          <a:lstStyle/>
          <a:p>
            <a:r>
              <a:rPr lang="en-US" sz="2400">
                <a:solidFill>
                  <a:schemeClr val="accent1"/>
                </a:solidFill>
                <a:latin typeface="+mj-lt"/>
              </a:rPr>
              <a:t>Study Takeaways: </a:t>
            </a:r>
            <a:r>
              <a:rPr lang="en-US" sz="2400">
                <a:solidFill>
                  <a:schemeClr val="accent5"/>
                </a:solidFill>
                <a:latin typeface="+mj-lt"/>
              </a:rPr>
              <a:t>Project Takeaways</a:t>
            </a:r>
          </a:p>
        </p:txBody>
      </p:sp>
      <p:sp>
        <p:nvSpPr>
          <p:cNvPr id="4" name="Rectangle 3">
            <a:extLst>
              <a:ext uri="{FF2B5EF4-FFF2-40B4-BE49-F238E27FC236}">
                <a16:creationId xmlns:a16="http://schemas.microsoft.com/office/drawing/2014/main" id="{E194584B-242A-4924-82C8-4434DFF82940}"/>
              </a:ext>
            </a:extLst>
          </p:cNvPr>
          <p:cNvSpPr/>
          <p:nvPr/>
        </p:nvSpPr>
        <p:spPr>
          <a:xfrm>
            <a:off x="2386130" y="6554184"/>
            <a:ext cx="7419739" cy="303816"/>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F1EB83F-181E-41D9-9AFD-31F14DB057E9}"/>
              </a:ext>
            </a:extLst>
          </p:cNvPr>
          <p:cNvSpPr/>
          <p:nvPr/>
        </p:nvSpPr>
        <p:spPr>
          <a:xfrm>
            <a:off x="7823200" y="6554184"/>
            <a:ext cx="1982669" cy="303816"/>
          </a:xfrm>
          <a:prstGeom prst="rect">
            <a:avLst/>
          </a:prstGeom>
          <a:solidFill>
            <a:srgbClr val="6FB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D322778-C4F0-444A-8C27-C00BC625967A}"/>
              </a:ext>
            </a:extLst>
          </p:cNvPr>
          <p:cNvSpPr txBox="1"/>
          <p:nvPr/>
        </p:nvSpPr>
        <p:spPr>
          <a:xfrm>
            <a:off x="2386130" y="6554184"/>
            <a:ext cx="7419739" cy="584775"/>
          </a:xfrm>
          <a:prstGeom prst="rect">
            <a:avLst/>
          </a:prstGeom>
          <a:noFill/>
        </p:spPr>
        <p:txBody>
          <a:bodyPr wrap="square" rtlCol="0">
            <a:spAutoFit/>
          </a:bodyPr>
          <a:lstStyle/>
          <a:p>
            <a:r>
              <a:rPr lang="en-US" sz="1400">
                <a:solidFill>
                  <a:schemeClr val="bg2"/>
                </a:solidFill>
              </a:rPr>
              <a:t>Market Study Overview	    Socio-Economic Trends    Competitive Supply     </a:t>
            </a:r>
            <a:r>
              <a:rPr lang="en-US" sz="1400" b="1">
                <a:solidFill>
                  <a:schemeClr val="bg1"/>
                </a:solidFill>
              </a:rPr>
              <a:t>Market Study Takeaways</a:t>
            </a:r>
          </a:p>
          <a:p>
            <a:endParaRPr lang="en-US"/>
          </a:p>
        </p:txBody>
      </p:sp>
    </p:spTree>
    <p:extLst>
      <p:ext uri="{BB962C8B-B14F-4D97-AF65-F5344CB8AC3E}">
        <p14:creationId xmlns:p14="http://schemas.microsoft.com/office/powerpoint/2010/main" val="140965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061717A-90FE-4351-8440-CBABA3332A65}"/>
              </a:ext>
            </a:extLst>
          </p:cNvPr>
          <p:cNvSpPr/>
          <p:nvPr/>
        </p:nvSpPr>
        <p:spPr>
          <a:xfrm>
            <a:off x="2071584" y="1210764"/>
            <a:ext cx="8708708" cy="5088334"/>
          </a:xfrm>
          <a:prstGeom prst="rect">
            <a:avLst/>
          </a:prstGeom>
          <a:noFill/>
        </p:spPr>
        <p:txBody>
          <a:bodyPr wrap="square" numCol="1" spcCol="274320">
            <a:noAutofit/>
          </a:bodyPr>
          <a:lstStyle/>
          <a:p>
            <a:pPr algn="just">
              <a:spcAft>
                <a:spcPts val="600"/>
              </a:spcAft>
            </a:pPr>
            <a:r>
              <a:rPr lang="en-US" b="1" i="1">
                <a:solidFill>
                  <a:srgbClr val="C00000"/>
                </a:solidFill>
              </a:rPr>
              <a:t>Playground &amp; splashpad</a:t>
            </a:r>
            <a:r>
              <a:rPr lang="en-US" sz="1200">
                <a:ea typeface="Calibri" panose="020F0502020204030204" pitchFamily="34" charset="0"/>
                <a:cs typeface="Times New Roman" panose="02020603050405020304" pitchFamily="18" charset="0"/>
              </a:rPr>
              <a:t> </a:t>
            </a:r>
          </a:p>
          <a:p>
            <a:pPr algn="just">
              <a:spcAft>
                <a:spcPts val="600"/>
              </a:spcAft>
            </a:pPr>
            <a:r>
              <a:rPr lang="en-US" sz="1400">
                <a:ea typeface="Calibri" panose="020F0502020204030204" pitchFamily="34" charset="0"/>
                <a:cs typeface="Times New Roman" panose="02020603050405020304" pitchFamily="18" charset="0"/>
              </a:rPr>
              <a:t>With the closet splash pad located eight miles away, there is likely unmet local demand among local area families with young children. </a:t>
            </a:r>
          </a:p>
          <a:p>
            <a:pPr algn="just">
              <a:spcAft>
                <a:spcPts val="600"/>
              </a:spcAft>
            </a:pPr>
            <a:r>
              <a:rPr lang="en-US" sz="1800" b="1" i="1">
                <a:solidFill>
                  <a:srgbClr val="C00000"/>
                </a:solidFill>
              </a:rPr>
              <a:t>Outdoor skating facility </a:t>
            </a:r>
          </a:p>
          <a:p>
            <a:pPr algn="just">
              <a:spcAft>
                <a:spcPts val="600"/>
              </a:spcAft>
            </a:pPr>
            <a:r>
              <a:rPr lang="en-US" sz="1400">
                <a:ea typeface="Calibri" panose="020F0502020204030204" pitchFamily="34" charset="0"/>
                <a:cs typeface="Times New Roman" panose="02020603050405020304" pitchFamily="18" charset="0"/>
              </a:rPr>
              <a:t>While there are seven indoor skating rinks in the SMA, there are no outdoor skating options. An outdoor skating space at Mermaid Lake could also provide a strong revenue-generating opportunity.</a:t>
            </a:r>
          </a:p>
          <a:p>
            <a:pPr algn="just">
              <a:spcAft>
                <a:spcPts val="600"/>
              </a:spcAft>
            </a:pPr>
            <a:r>
              <a:rPr lang="en-US" sz="1800" b="1" i="1">
                <a:solidFill>
                  <a:srgbClr val="C00000"/>
                </a:solidFill>
              </a:rPr>
              <a:t>Small- to mid-size event space: </a:t>
            </a:r>
          </a:p>
          <a:p>
            <a:pPr algn="just">
              <a:spcAft>
                <a:spcPts val="600"/>
              </a:spcAft>
            </a:pPr>
            <a:r>
              <a:rPr lang="en-US" sz="1400">
                <a:cs typeface="Times New Roman" panose="02020603050405020304" pitchFamily="18" charset="0"/>
              </a:rPr>
              <a:t>According to interviews with local event planners, Montgomery County will likely see increased demand for unique small- to mid-size private party space in authentic, natural settings, particularly in the aftermath of the Covid-19 pandemic, as many clients have delayed celebrations and will be seeking venues just beyond large urban areas. </a:t>
            </a:r>
          </a:p>
          <a:p>
            <a:pPr algn="just">
              <a:spcAft>
                <a:spcPts val="600"/>
              </a:spcAft>
            </a:pPr>
            <a:r>
              <a:rPr lang="en-US" sz="1800" b="1" i="1">
                <a:solidFill>
                  <a:srgbClr val="C00000"/>
                </a:solidFill>
              </a:rPr>
              <a:t>Outdoor wellness space </a:t>
            </a:r>
          </a:p>
          <a:p>
            <a:pPr algn="just">
              <a:spcAft>
                <a:spcPts val="600"/>
              </a:spcAft>
            </a:pPr>
            <a:r>
              <a:rPr lang="en-US" sz="1400">
                <a:ea typeface="Calibri" panose="020F0502020204030204" pitchFamily="34" charset="0"/>
                <a:cs typeface="Times New Roman" panose="02020603050405020304" pitchFamily="18" charset="0"/>
              </a:rPr>
              <a:t>As a result of </a:t>
            </a:r>
            <a:r>
              <a:rPr lang="en-US" sz="1400">
                <a:cs typeface="Times New Roman" panose="02020603050405020304" pitchFamily="18" charset="0"/>
              </a:rPr>
              <a:t>Covid-19 pandemic</a:t>
            </a:r>
            <a:r>
              <a:rPr lang="en-US" sz="1400">
                <a:ea typeface="Calibri" panose="020F0502020204030204" pitchFamily="34" charset="0"/>
                <a:cs typeface="Times New Roman" panose="02020603050405020304" pitchFamily="18" charset="0"/>
              </a:rPr>
              <a:t>, spending time in outdoor spaces has become essential for many. People are rediscovering an appreciation for the solace and stress-reduction found outdoors. </a:t>
            </a:r>
            <a:r>
              <a:rPr lang="en-US" sz="1400">
                <a:cs typeface="Times New Roman" panose="02020603050405020304" pitchFamily="18" charset="0"/>
              </a:rPr>
              <a:t>An outdoor space offering art and natural features fostering wellness will likely have broad appeal.</a:t>
            </a:r>
          </a:p>
          <a:p>
            <a:pPr algn="just">
              <a:lnSpc>
                <a:spcPct val="112000"/>
              </a:lnSpc>
            </a:pPr>
            <a:r>
              <a:rPr lang="en-US" sz="1600" b="1" i="1">
                <a:solidFill>
                  <a:srgbClr val="C00000"/>
                </a:solidFill>
                <a:cs typeface="Franklin Gothic Book"/>
              </a:rPr>
              <a:t>Mermaid Lake site could support a multi-use recreation complex. </a:t>
            </a:r>
          </a:p>
          <a:p>
            <a:pPr algn="just">
              <a:lnSpc>
                <a:spcPct val="112000"/>
              </a:lnSpc>
              <a:spcAft>
                <a:spcPts val="800"/>
              </a:spcAft>
            </a:pPr>
            <a:r>
              <a:rPr lang="en-US" sz="1400"/>
              <a:t>As two privately owned recreation centers, both the Chester County Sports Arena (CCSA) (located just off Route 30 in Caln Township, a 45-minute drive from the Mermaid Lake property) and the 422 Sportsplex (located just off Industrial Highway in Pottstown Borough, a 30-minute drive from the Mermaid Lake property), offer Mermaid Lake elements for consideration.</a:t>
            </a:r>
          </a:p>
          <a:p>
            <a:pPr algn="just">
              <a:spcAft>
                <a:spcPts val="600"/>
              </a:spcAft>
            </a:pPr>
            <a:endParaRPr lang="en-US" sz="1200">
              <a:cs typeface="Times New Roman" panose="02020603050405020304" pitchFamily="18" charset="0"/>
            </a:endParaRPr>
          </a:p>
          <a:p>
            <a:pPr algn="just">
              <a:spcAft>
                <a:spcPts val="600"/>
              </a:spcAft>
            </a:pPr>
            <a:endParaRPr lang="en-US" sz="1200" b="1" i="1">
              <a:ea typeface="Calibri" panose="020F0502020204030204" pitchFamily="34" charset="0"/>
              <a:cs typeface="Times New Roman" panose="02020603050405020304" pitchFamily="18" charset="0"/>
            </a:endParaRPr>
          </a:p>
          <a:p>
            <a:pPr algn="just">
              <a:spcAft>
                <a:spcPts val="600"/>
              </a:spcAft>
            </a:pPr>
            <a:endParaRPr lang="en-US" sz="1200">
              <a:cs typeface="Times New Roman" panose="02020603050405020304" pitchFamily="18" charset="0"/>
            </a:endParaRPr>
          </a:p>
          <a:p>
            <a:pPr algn="just">
              <a:spcAft>
                <a:spcPts val="600"/>
              </a:spcAft>
            </a:pPr>
            <a:endParaRPr lang="en-US" sz="1200">
              <a:ea typeface="Calibri" panose="020F0502020204030204" pitchFamily="34" charset="0"/>
              <a:cs typeface="Times New Roman" panose="02020603050405020304" pitchFamily="18" charset="0"/>
            </a:endParaRPr>
          </a:p>
          <a:p>
            <a:pPr algn="just">
              <a:lnSpc>
                <a:spcPct val="112000"/>
              </a:lnSpc>
              <a:spcAft>
                <a:spcPts val="800"/>
              </a:spcAft>
            </a:pPr>
            <a:endParaRPr lang="en-US" sz="1200"/>
          </a:p>
        </p:txBody>
      </p:sp>
      <p:sp>
        <p:nvSpPr>
          <p:cNvPr id="2" name="TextBox 1">
            <a:extLst>
              <a:ext uri="{FF2B5EF4-FFF2-40B4-BE49-F238E27FC236}">
                <a16:creationId xmlns:a16="http://schemas.microsoft.com/office/drawing/2014/main" id="{E7844EA9-DA26-43E0-8747-413D266930D4}"/>
              </a:ext>
            </a:extLst>
          </p:cNvPr>
          <p:cNvSpPr txBox="1"/>
          <p:nvPr/>
        </p:nvSpPr>
        <p:spPr>
          <a:xfrm>
            <a:off x="2071584" y="494013"/>
            <a:ext cx="8970380" cy="461665"/>
          </a:xfrm>
          <a:prstGeom prst="rect">
            <a:avLst/>
          </a:prstGeom>
          <a:noFill/>
        </p:spPr>
        <p:txBody>
          <a:bodyPr wrap="square" rtlCol="0">
            <a:spAutoFit/>
          </a:bodyPr>
          <a:lstStyle/>
          <a:p>
            <a:r>
              <a:rPr lang="en-US" sz="2400">
                <a:solidFill>
                  <a:schemeClr val="accent1"/>
                </a:solidFill>
                <a:latin typeface="+mj-lt"/>
              </a:rPr>
              <a:t>Study Takeaways: </a:t>
            </a:r>
            <a:r>
              <a:rPr lang="en-US" sz="2400">
                <a:solidFill>
                  <a:schemeClr val="accent5"/>
                </a:solidFill>
                <a:latin typeface="+mj-lt"/>
              </a:rPr>
              <a:t>Project Takeaways</a:t>
            </a:r>
          </a:p>
        </p:txBody>
      </p:sp>
      <p:sp>
        <p:nvSpPr>
          <p:cNvPr id="4" name="Rectangle 3">
            <a:extLst>
              <a:ext uri="{FF2B5EF4-FFF2-40B4-BE49-F238E27FC236}">
                <a16:creationId xmlns:a16="http://schemas.microsoft.com/office/drawing/2014/main" id="{E194584B-242A-4924-82C8-4434DFF82940}"/>
              </a:ext>
            </a:extLst>
          </p:cNvPr>
          <p:cNvSpPr/>
          <p:nvPr/>
        </p:nvSpPr>
        <p:spPr>
          <a:xfrm>
            <a:off x="2386130" y="6554184"/>
            <a:ext cx="7419739" cy="303816"/>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F1EB83F-181E-41D9-9AFD-31F14DB057E9}"/>
              </a:ext>
            </a:extLst>
          </p:cNvPr>
          <p:cNvSpPr/>
          <p:nvPr/>
        </p:nvSpPr>
        <p:spPr>
          <a:xfrm>
            <a:off x="7823200" y="6554184"/>
            <a:ext cx="1982669" cy="303816"/>
          </a:xfrm>
          <a:prstGeom prst="rect">
            <a:avLst/>
          </a:prstGeom>
          <a:solidFill>
            <a:srgbClr val="6FB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D322778-C4F0-444A-8C27-C00BC625967A}"/>
              </a:ext>
            </a:extLst>
          </p:cNvPr>
          <p:cNvSpPr txBox="1"/>
          <p:nvPr/>
        </p:nvSpPr>
        <p:spPr>
          <a:xfrm>
            <a:off x="2386130" y="6554184"/>
            <a:ext cx="7419739" cy="584775"/>
          </a:xfrm>
          <a:prstGeom prst="rect">
            <a:avLst/>
          </a:prstGeom>
          <a:noFill/>
        </p:spPr>
        <p:txBody>
          <a:bodyPr wrap="square" rtlCol="0">
            <a:spAutoFit/>
          </a:bodyPr>
          <a:lstStyle/>
          <a:p>
            <a:r>
              <a:rPr lang="en-US" sz="1400">
                <a:solidFill>
                  <a:schemeClr val="bg2"/>
                </a:solidFill>
              </a:rPr>
              <a:t>Market Study Overview	    Socio-Economic Trends    Competitive Supply     </a:t>
            </a:r>
            <a:r>
              <a:rPr lang="en-US" sz="1400" b="1">
                <a:solidFill>
                  <a:schemeClr val="bg1"/>
                </a:solidFill>
              </a:rPr>
              <a:t>Market Study Takeaways</a:t>
            </a:r>
          </a:p>
          <a:p>
            <a:endParaRPr lang="en-US"/>
          </a:p>
        </p:txBody>
      </p:sp>
    </p:spTree>
    <p:extLst>
      <p:ext uri="{BB962C8B-B14F-4D97-AF65-F5344CB8AC3E}">
        <p14:creationId xmlns:p14="http://schemas.microsoft.com/office/powerpoint/2010/main" val="359990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1EA89B-9D4E-4402-96D4-CF3ADB6407C1}"/>
              </a:ext>
            </a:extLst>
          </p:cNvPr>
          <p:cNvSpPr/>
          <p:nvPr/>
        </p:nvSpPr>
        <p:spPr>
          <a:xfrm>
            <a:off x="0" y="347241"/>
            <a:ext cx="3125165" cy="523220"/>
          </a:xfrm>
          <a:prstGeom prst="rect">
            <a:avLst/>
          </a:prstGeom>
          <a:solidFill>
            <a:srgbClr val="4D8A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F4CB811-319A-462D-AC1B-C49009CA92B2}"/>
              </a:ext>
            </a:extLst>
          </p:cNvPr>
          <p:cNvSpPr txBox="1"/>
          <p:nvPr/>
        </p:nvSpPr>
        <p:spPr>
          <a:xfrm>
            <a:off x="416690" y="347241"/>
            <a:ext cx="2708476" cy="523220"/>
          </a:xfrm>
          <a:prstGeom prst="rect">
            <a:avLst/>
          </a:prstGeom>
          <a:noFill/>
        </p:spPr>
        <p:txBody>
          <a:bodyPr wrap="square" rtlCol="0">
            <a:spAutoFit/>
          </a:bodyPr>
          <a:lstStyle/>
          <a:p>
            <a:r>
              <a:rPr lang="en-US" sz="2800">
                <a:solidFill>
                  <a:srgbClr val="FFFBC8"/>
                </a:solidFill>
                <a:effectLst>
                  <a:outerShdw blurRad="38100" dist="38100" dir="2700000" algn="tl">
                    <a:srgbClr val="000000">
                      <a:alpha val="43137"/>
                    </a:srgbClr>
                  </a:outerShdw>
                </a:effectLst>
                <a:latin typeface="Lobster 1.4" panose="02000506000000020003" pitchFamily="50" charset="0"/>
              </a:rPr>
              <a:t>Brainstorming</a:t>
            </a:r>
          </a:p>
        </p:txBody>
      </p:sp>
      <p:sp>
        <p:nvSpPr>
          <p:cNvPr id="7" name="Rectangle 5">
            <a:extLst>
              <a:ext uri="{FF2B5EF4-FFF2-40B4-BE49-F238E27FC236}">
                <a16:creationId xmlns:a16="http://schemas.microsoft.com/office/drawing/2014/main" id="{562B9B73-4A37-48B7-B7A8-071631B33A53}"/>
              </a:ext>
            </a:extLst>
          </p:cNvPr>
          <p:cNvSpPr>
            <a:spLocks noChangeArrowheads="1"/>
          </p:cNvSpPr>
          <p:nvPr/>
        </p:nvSpPr>
        <p:spPr bwMode="auto">
          <a:xfrm>
            <a:off x="640961" y="1026786"/>
            <a:ext cx="1752600" cy="1219200"/>
          </a:xfrm>
          <a:prstGeom prst="rect">
            <a:avLst/>
          </a:prstGeom>
          <a:solidFill>
            <a:srgbClr val="CC3399"/>
          </a:solidFill>
          <a:ln>
            <a:solidFill>
              <a:srgbClr val="B5B5B5"/>
            </a:solidFill>
            <a:headEnd/>
            <a:tailEnd/>
          </a:ln>
        </p:spPr>
        <p:style>
          <a:lnRef idx="2">
            <a:schemeClr val="accent5"/>
          </a:lnRef>
          <a:fillRef idx="1">
            <a:schemeClr val="lt1"/>
          </a:fillRef>
          <a:effectRef idx="0">
            <a:schemeClr val="accent5"/>
          </a:effectRef>
          <a:fontRef idx="minor">
            <a:schemeClr val="dk1"/>
          </a:fontRef>
        </p:style>
        <p:txBody>
          <a:bodyPr wrap="none" anchor="ctr"/>
          <a:lstStyle/>
          <a:p>
            <a:pPr algn="ctr">
              <a:defRPr/>
            </a:pPr>
            <a:r>
              <a:rPr lang="en-US" sz="2700" b="1" u="sng">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GOALS</a:t>
            </a:r>
          </a:p>
        </p:txBody>
      </p:sp>
      <p:sp>
        <p:nvSpPr>
          <p:cNvPr id="8" name="Rectangle 9">
            <a:extLst>
              <a:ext uri="{FF2B5EF4-FFF2-40B4-BE49-F238E27FC236}">
                <a16:creationId xmlns:a16="http://schemas.microsoft.com/office/drawing/2014/main" id="{2C6D8F53-2FF6-4B16-BB01-A57A4D8C5176}"/>
              </a:ext>
            </a:extLst>
          </p:cNvPr>
          <p:cNvSpPr>
            <a:spLocks noChangeArrowheads="1"/>
          </p:cNvSpPr>
          <p:nvPr/>
        </p:nvSpPr>
        <p:spPr bwMode="auto">
          <a:xfrm>
            <a:off x="9810509" y="2448377"/>
            <a:ext cx="1752600" cy="1219200"/>
          </a:xfrm>
          <a:prstGeom prst="rect">
            <a:avLst/>
          </a:prstGeom>
          <a:solidFill>
            <a:srgbClr val="008000"/>
          </a:solidFill>
          <a:ln>
            <a:solidFill>
              <a:srgbClr val="B5B5B5"/>
            </a:solidFill>
            <a:headEnd/>
            <a:tailEnd/>
          </a:ln>
        </p:spPr>
        <p:style>
          <a:lnRef idx="2">
            <a:schemeClr val="accent5"/>
          </a:lnRef>
          <a:fillRef idx="1">
            <a:schemeClr val="lt1"/>
          </a:fillRef>
          <a:effectRef idx="0">
            <a:schemeClr val="accent5"/>
          </a:effectRef>
          <a:fontRef idx="minor">
            <a:schemeClr val="dk1"/>
          </a:fontRef>
        </p:style>
        <p:txBody>
          <a:bodyPr wrap="none" anchor="ctr"/>
          <a:lstStyle/>
          <a:p>
            <a:pPr algn="ctr">
              <a:defRPr/>
            </a:pPr>
            <a:r>
              <a:rPr lang="en-US" sz="2700" b="1" u="sng">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FACTS</a:t>
            </a:r>
          </a:p>
        </p:txBody>
      </p:sp>
      <p:sp>
        <p:nvSpPr>
          <p:cNvPr id="9" name="Rectangle 13">
            <a:extLst>
              <a:ext uri="{FF2B5EF4-FFF2-40B4-BE49-F238E27FC236}">
                <a16:creationId xmlns:a16="http://schemas.microsoft.com/office/drawing/2014/main" id="{D9713347-5777-4D06-8748-139D393A464C}"/>
              </a:ext>
            </a:extLst>
          </p:cNvPr>
          <p:cNvSpPr>
            <a:spLocks noChangeArrowheads="1"/>
          </p:cNvSpPr>
          <p:nvPr/>
        </p:nvSpPr>
        <p:spPr bwMode="auto">
          <a:xfrm>
            <a:off x="688839" y="3869968"/>
            <a:ext cx="1752600" cy="1219200"/>
          </a:xfrm>
          <a:prstGeom prst="rect">
            <a:avLst/>
          </a:prstGeom>
          <a:solidFill>
            <a:srgbClr val="0070C0"/>
          </a:solidFill>
          <a:ln>
            <a:solidFill>
              <a:srgbClr val="B5B5B5"/>
            </a:solidFill>
            <a:headEnd/>
            <a:tailEnd/>
          </a:ln>
        </p:spPr>
        <p:style>
          <a:lnRef idx="2">
            <a:schemeClr val="accent5"/>
          </a:lnRef>
          <a:fillRef idx="1">
            <a:schemeClr val="lt1"/>
          </a:fillRef>
          <a:effectRef idx="0">
            <a:schemeClr val="accent5"/>
          </a:effectRef>
          <a:fontRef idx="minor">
            <a:schemeClr val="dk1"/>
          </a:fontRef>
        </p:style>
        <p:txBody>
          <a:bodyPr wrap="none" anchor="ctr"/>
          <a:lstStyle/>
          <a:p>
            <a:pPr algn="ctr">
              <a:defRPr/>
            </a:pPr>
            <a:r>
              <a:rPr lang="en-US" sz="2700" b="1" u="sng">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CONCEPTS</a:t>
            </a:r>
          </a:p>
        </p:txBody>
      </p:sp>
      <p:sp>
        <p:nvSpPr>
          <p:cNvPr id="10" name="Rectangle 13">
            <a:extLst>
              <a:ext uri="{FF2B5EF4-FFF2-40B4-BE49-F238E27FC236}">
                <a16:creationId xmlns:a16="http://schemas.microsoft.com/office/drawing/2014/main" id="{43BDF2CC-CAA9-48BA-A9A1-1C8E65637FA7}"/>
              </a:ext>
            </a:extLst>
          </p:cNvPr>
          <p:cNvSpPr>
            <a:spLocks noChangeArrowheads="1"/>
          </p:cNvSpPr>
          <p:nvPr/>
        </p:nvSpPr>
        <p:spPr bwMode="auto">
          <a:xfrm>
            <a:off x="9810506" y="5291559"/>
            <a:ext cx="1752600" cy="1219200"/>
          </a:xfrm>
          <a:prstGeom prst="rect">
            <a:avLst/>
          </a:prstGeom>
          <a:solidFill>
            <a:schemeClr val="accent2">
              <a:lumMod val="75000"/>
            </a:schemeClr>
          </a:solidFill>
          <a:ln>
            <a:solidFill>
              <a:srgbClr val="B5B5B5"/>
            </a:solidFill>
            <a:headEnd/>
            <a:tailEnd/>
          </a:ln>
        </p:spPr>
        <p:style>
          <a:lnRef idx="2">
            <a:schemeClr val="accent5"/>
          </a:lnRef>
          <a:fillRef idx="1">
            <a:schemeClr val="lt1"/>
          </a:fillRef>
          <a:effectRef idx="0">
            <a:schemeClr val="accent5"/>
          </a:effectRef>
          <a:fontRef idx="minor">
            <a:schemeClr val="dk1"/>
          </a:fontRef>
        </p:style>
        <p:txBody>
          <a:bodyPr wrap="none" anchor="ctr"/>
          <a:lstStyle/>
          <a:p>
            <a:pPr algn="ctr">
              <a:defRPr/>
            </a:pPr>
            <a:r>
              <a:rPr lang="en-US" sz="2700" b="1" u="sng">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PARTNERS</a:t>
            </a:r>
          </a:p>
        </p:txBody>
      </p:sp>
      <p:sp>
        <p:nvSpPr>
          <p:cNvPr id="11" name="Text Box 10">
            <a:extLst>
              <a:ext uri="{FF2B5EF4-FFF2-40B4-BE49-F238E27FC236}">
                <a16:creationId xmlns:a16="http://schemas.microsoft.com/office/drawing/2014/main" id="{B8BBA257-E42A-4BCB-8964-3D64BFD2CB2E}"/>
              </a:ext>
            </a:extLst>
          </p:cNvPr>
          <p:cNvSpPr txBox="1">
            <a:spLocks noChangeArrowheads="1"/>
          </p:cNvSpPr>
          <p:nvPr/>
        </p:nvSpPr>
        <p:spPr bwMode="auto">
          <a:xfrm>
            <a:off x="2393561" y="1026786"/>
            <a:ext cx="9169548" cy="1216152"/>
          </a:xfrm>
          <a:prstGeom prst="rect">
            <a:avLst/>
          </a:prstGeom>
          <a:solidFill>
            <a:srgbClr val="E9EEF1">
              <a:alpha val="20000"/>
            </a:srgbClr>
          </a:solidFill>
          <a:ln>
            <a:noFill/>
          </a:ln>
        </p:spPr>
        <p:txBody>
          <a:bodyPr wrap="square">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33363" defTabSz="233363">
              <a:spcBef>
                <a:spcPts val="600"/>
              </a:spcBef>
            </a:pPr>
            <a:r>
              <a:rPr lang="en-US" altLang="en-US" b="1">
                <a:solidFill>
                  <a:schemeClr val="bg1"/>
                </a:solidFill>
                <a:effectLst>
                  <a:outerShdw blurRad="38100" dist="38100" dir="2700000" algn="tl">
                    <a:srgbClr val="000000">
                      <a:alpha val="43137"/>
                    </a:srgbClr>
                  </a:outerShdw>
                </a:effectLst>
                <a:latin typeface="AvantGarde Bk BT" panose="020B0402020202020204" pitchFamily="34" charset="0"/>
              </a:rPr>
              <a:t>Goals and Priorities for the Project: </a:t>
            </a:r>
            <a:r>
              <a:rPr lang="en-US" altLang="en-US">
                <a:solidFill>
                  <a:schemeClr val="bg1"/>
                </a:solidFill>
                <a:effectLst>
                  <a:outerShdw blurRad="38100" dist="38100" dir="2700000" algn="tl">
                    <a:srgbClr val="000000">
                      <a:alpha val="43137"/>
                    </a:srgbClr>
                  </a:outerShdw>
                </a:effectLst>
                <a:latin typeface="AvantGarde Bk BT" panose="020B0402020202020204" pitchFamily="34" charset="0"/>
              </a:rPr>
              <a:t>Initially broad, then specific: “Develop a Master Plan” or “Protect Water Resources”</a:t>
            </a:r>
          </a:p>
        </p:txBody>
      </p:sp>
      <p:sp>
        <p:nvSpPr>
          <p:cNvPr id="13" name="Text Box 12">
            <a:extLst>
              <a:ext uri="{FF2B5EF4-FFF2-40B4-BE49-F238E27FC236}">
                <a16:creationId xmlns:a16="http://schemas.microsoft.com/office/drawing/2014/main" id="{1AA4FFB6-7D61-4BDD-A2FB-74A118201114}"/>
              </a:ext>
            </a:extLst>
          </p:cNvPr>
          <p:cNvSpPr txBox="1">
            <a:spLocks noChangeArrowheads="1"/>
          </p:cNvSpPr>
          <p:nvPr/>
        </p:nvSpPr>
        <p:spPr bwMode="auto">
          <a:xfrm>
            <a:off x="688839" y="2448377"/>
            <a:ext cx="9121669" cy="1219200"/>
          </a:xfrm>
          <a:prstGeom prst="rect">
            <a:avLst/>
          </a:prstGeom>
          <a:solidFill>
            <a:srgbClr val="E9EEF1">
              <a:alpha val="20000"/>
            </a:srgbClr>
          </a:solidFill>
          <a:ln>
            <a:noFill/>
          </a:ln>
        </p:spPr>
        <p:txBody>
          <a:bodyPr wrap="square">
            <a:noAutofit/>
          </a:bodyPr>
          <a:lstStyle>
            <a:defPPr>
              <a:defRPr lang="en-US"/>
            </a:defPPr>
            <a:lvl1pPr marL="233363" defTabSz="233363">
              <a:spcBef>
                <a:spcPct val="50000"/>
              </a:spcBef>
              <a:defRPr b="1">
                <a:solidFill>
                  <a:srgbClr val="99FFCC"/>
                </a:solidFill>
                <a:latin typeface="Arial"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algn="r">
              <a:tabLst>
                <a:tab pos="5943600" algn="r"/>
              </a:tabLst>
            </a:pPr>
            <a:r>
              <a:rPr lang="en-US" altLang="en-US">
                <a:solidFill>
                  <a:schemeClr val="bg1"/>
                </a:solidFill>
                <a:effectLst>
                  <a:outerShdw blurRad="38100" dist="38100" dir="2700000" algn="tl">
                    <a:srgbClr val="000000">
                      <a:alpha val="43137"/>
                    </a:srgbClr>
                  </a:outerShdw>
                </a:effectLst>
                <a:latin typeface="AvantGarde Bk BT" panose="020B0402020202020204" pitchFamily="34" charset="0"/>
              </a:rPr>
              <a:t>Facts:  </a:t>
            </a:r>
            <a:r>
              <a:rPr lang="en-US" altLang="en-US" b="0">
                <a:solidFill>
                  <a:schemeClr val="bg1"/>
                </a:solidFill>
                <a:effectLst>
                  <a:outerShdw blurRad="38100" dist="38100" dir="2700000" algn="tl">
                    <a:srgbClr val="000000">
                      <a:alpha val="43137"/>
                    </a:srgbClr>
                  </a:outerShdw>
                </a:effectLst>
                <a:latin typeface="AvantGarde Bk BT" panose="020B0402020202020204" pitchFamily="34" charset="0"/>
              </a:rPr>
              <a:t>Existing land use, site conditions, outstanding natural resources, adjacent properties, nearby open space sites, potential partners. </a:t>
            </a:r>
          </a:p>
        </p:txBody>
      </p:sp>
      <p:sp>
        <p:nvSpPr>
          <p:cNvPr id="14" name="Text Box 11">
            <a:extLst>
              <a:ext uri="{FF2B5EF4-FFF2-40B4-BE49-F238E27FC236}">
                <a16:creationId xmlns:a16="http://schemas.microsoft.com/office/drawing/2014/main" id="{87CEAD40-E9B9-4FF9-83C6-9624220666C3}"/>
              </a:ext>
            </a:extLst>
          </p:cNvPr>
          <p:cNvSpPr txBox="1">
            <a:spLocks noChangeArrowheads="1"/>
          </p:cNvSpPr>
          <p:nvPr/>
        </p:nvSpPr>
        <p:spPr bwMode="auto">
          <a:xfrm>
            <a:off x="2441437" y="3869968"/>
            <a:ext cx="9121669" cy="1219200"/>
          </a:xfrm>
          <a:prstGeom prst="rect">
            <a:avLst/>
          </a:prstGeom>
          <a:solidFill>
            <a:srgbClr val="E9EEF1">
              <a:alpha val="20000"/>
            </a:srgbClr>
          </a:solidFill>
          <a:ln>
            <a:noFill/>
          </a:ln>
        </p:spPr>
        <p:txBody>
          <a:bodyPr wrap="square">
            <a:noAutofit/>
          </a:bodyPr>
          <a:lstStyle>
            <a:defPPr>
              <a:defRPr lang="en-US"/>
            </a:defPPr>
            <a:lvl1pPr marL="233363" defTabSz="233363">
              <a:spcBef>
                <a:spcPct val="50000"/>
              </a:spcBef>
              <a:defRPr b="1">
                <a:solidFill>
                  <a:srgbClr val="99FFCC"/>
                </a:solidFill>
                <a:latin typeface="Arial"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en-US" altLang="en-US">
                <a:solidFill>
                  <a:schemeClr val="bg1"/>
                </a:solidFill>
                <a:effectLst>
                  <a:outerShdw blurRad="38100" dist="38100" dir="2700000" algn="tl">
                    <a:srgbClr val="000000">
                      <a:alpha val="43137"/>
                    </a:srgbClr>
                  </a:outerShdw>
                </a:effectLst>
                <a:latin typeface="AvantGarde Bk BT" panose="020B0402020202020204" pitchFamily="34" charset="0"/>
              </a:rPr>
              <a:t>Ideas for Attaining Project Goals:  </a:t>
            </a:r>
            <a:r>
              <a:rPr lang="en-US" altLang="en-US" b="0">
                <a:solidFill>
                  <a:schemeClr val="bg1"/>
                </a:solidFill>
                <a:effectLst>
                  <a:outerShdw blurRad="38100" dist="38100" dir="2700000" algn="tl">
                    <a:srgbClr val="000000">
                      <a:alpha val="43137"/>
                    </a:srgbClr>
                  </a:outerShdw>
                </a:effectLst>
                <a:latin typeface="AvantGarde Bk BT" panose="020B0402020202020204" pitchFamily="34" charset="0"/>
              </a:rPr>
              <a:t>Can be basic needs “Provide Bird Blind” or larger ideas “Link to key Nearby Sites”, “Create Unique Destinations within the Park”</a:t>
            </a:r>
          </a:p>
        </p:txBody>
      </p:sp>
      <p:sp>
        <p:nvSpPr>
          <p:cNvPr id="15" name="Text Box 12">
            <a:extLst>
              <a:ext uri="{FF2B5EF4-FFF2-40B4-BE49-F238E27FC236}">
                <a16:creationId xmlns:a16="http://schemas.microsoft.com/office/drawing/2014/main" id="{C4D7DD63-2475-4352-8678-959674726AEF}"/>
              </a:ext>
            </a:extLst>
          </p:cNvPr>
          <p:cNvSpPr txBox="1">
            <a:spLocks noChangeArrowheads="1"/>
          </p:cNvSpPr>
          <p:nvPr/>
        </p:nvSpPr>
        <p:spPr bwMode="auto">
          <a:xfrm>
            <a:off x="688840" y="5294607"/>
            <a:ext cx="9121666" cy="1216152"/>
          </a:xfrm>
          <a:prstGeom prst="rect">
            <a:avLst/>
          </a:prstGeom>
          <a:solidFill>
            <a:srgbClr val="E9EEF1">
              <a:alpha val="20000"/>
            </a:srgbClr>
          </a:solidFill>
          <a:ln>
            <a:noFill/>
          </a:ln>
        </p:spPr>
        <p:txBody>
          <a:bodyPr wrap="square">
            <a:noAutofit/>
          </a:bodyPr>
          <a:lstStyle>
            <a:defPPr>
              <a:defRPr lang="en-US"/>
            </a:defPPr>
            <a:lvl1pPr marL="233363" defTabSz="233363">
              <a:spcBef>
                <a:spcPct val="50000"/>
              </a:spcBef>
              <a:defRPr b="1">
                <a:solidFill>
                  <a:srgbClr val="99FFCC"/>
                </a:solidFill>
                <a:latin typeface="Arial"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algn="r">
              <a:tabLst>
                <a:tab pos="5943600" algn="r"/>
              </a:tabLst>
            </a:pPr>
            <a:r>
              <a:rPr lang="en-US" altLang="en-US">
                <a:solidFill>
                  <a:schemeClr val="bg1"/>
                </a:solidFill>
                <a:effectLst>
                  <a:outerShdw blurRad="38100" dist="38100" dir="2700000" algn="tl">
                    <a:srgbClr val="000000">
                      <a:alpha val="43137"/>
                    </a:srgbClr>
                  </a:outerShdw>
                </a:effectLst>
                <a:latin typeface="AvantGarde Bk BT" panose="020B0402020202020204" pitchFamily="34" charset="0"/>
              </a:rPr>
              <a:t>Important Community Partners: </a:t>
            </a:r>
            <a:r>
              <a:rPr lang="en-US" altLang="en-US" b="0">
                <a:solidFill>
                  <a:schemeClr val="bg1"/>
                </a:solidFill>
                <a:effectLst>
                  <a:outerShdw blurRad="38100" dist="38100" dir="2700000" algn="tl">
                    <a:srgbClr val="000000">
                      <a:alpha val="43137"/>
                    </a:srgbClr>
                  </a:outerShdw>
                </a:effectLst>
                <a:latin typeface="AvantGarde Bk BT" panose="020B0402020202020204" pitchFamily="34" charset="0"/>
              </a:rPr>
              <a:t>County, Local schools, DCNR, DCED, etc. </a:t>
            </a:r>
          </a:p>
        </p:txBody>
      </p:sp>
    </p:spTree>
    <p:extLst>
      <p:ext uri="{BB962C8B-B14F-4D97-AF65-F5344CB8AC3E}">
        <p14:creationId xmlns:p14="http://schemas.microsoft.com/office/powerpoint/2010/main" val="10366126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1EA89B-9D4E-4402-96D4-CF3ADB6407C1}"/>
              </a:ext>
            </a:extLst>
          </p:cNvPr>
          <p:cNvSpPr/>
          <p:nvPr/>
        </p:nvSpPr>
        <p:spPr>
          <a:xfrm>
            <a:off x="0" y="347241"/>
            <a:ext cx="3125165" cy="523220"/>
          </a:xfrm>
          <a:prstGeom prst="rect">
            <a:avLst/>
          </a:prstGeom>
          <a:solidFill>
            <a:srgbClr val="4D8A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F4CB811-319A-462D-AC1B-C49009CA92B2}"/>
              </a:ext>
            </a:extLst>
          </p:cNvPr>
          <p:cNvSpPr txBox="1"/>
          <p:nvPr/>
        </p:nvSpPr>
        <p:spPr>
          <a:xfrm>
            <a:off x="416690" y="347241"/>
            <a:ext cx="2708476" cy="523220"/>
          </a:xfrm>
          <a:prstGeom prst="rect">
            <a:avLst/>
          </a:prstGeom>
          <a:noFill/>
        </p:spPr>
        <p:txBody>
          <a:bodyPr wrap="square" rtlCol="0">
            <a:spAutoFit/>
          </a:bodyPr>
          <a:lstStyle/>
          <a:p>
            <a:r>
              <a:rPr lang="en-US" sz="2800">
                <a:solidFill>
                  <a:srgbClr val="FFFBC8"/>
                </a:solidFill>
                <a:effectLst>
                  <a:outerShdw blurRad="38100" dist="38100" dir="2700000" algn="tl">
                    <a:srgbClr val="000000">
                      <a:alpha val="43137"/>
                    </a:srgbClr>
                  </a:outerShdw>
                </a:effectLst>
                <a:latin typeface="Lobster 1.4" panose="02000506000000020003" pitchFamily="50" charset="0"/>
              </a:rPr>
              <a:t>Brainstorming</a:t>
            </a:r>
          </a:p>
        </p:txBody>
      </p:sp>
      <p:sp>
        <p:nvSpPr>
          <p:cNvPr id="27" name="Rectangle 26">
            <a:extLst>
              <a:ext uri="{FF2B5EF4-FFF2-40B4-BE49-F238E27FC236}">
                <a16:creationId xmlns:a16="http://schemas.microsoft.com/office/drawing/2014/main" id="{14A7D144-4AD9-4077-A99B-7738805E6E4C}"/>
              </a:ext>
            </a:extLst>
          </p:cNvPr>
          <p:cNvSpPr>
            <a:spLocks noChangeArrowheads="1"/>
          </p:cNvSpPr>
          <p:nvPr/>
        </p:nvSpPr>
        <p:spPr bwMode="auto">
          <a:xfrm>
            <a:off x="2058449" y="1033586"/>
            <a:ext cx="1752600" cy="1219200"/>
          </a:xfrm>
          <a:prstGeom prst="rect">
            <a:avLst/>
          </a:prstGeom>
          <a:solidFill>
            <a:srgbClr val="CC3399"/>
          </a:solidFill>
          <a:ln>
            <a:solidFill>
              <a:srgbClr val="B5B5B5"/>
            </a:solidFill>
            <a:headEnd/>
            <a:tailEnd/>
          </a:ln>
        </p:spPr>
        <p:style>
          <a:lnRef idx="2">
            <a:schemeClr val="accent5"/>
          </a:lnRef>
          <a:fillRef idx="1">
            <a:schemeClr val="lt1"/>
          </a:fillRef>
          <a:effectRef idx="0">
            <a:schemeClr val="accent5"/>
          </a:effectRef>
          <a:fontRef idx="minor">
            <a:schemeClr val="dk1"/>
          </a:fontRef>
        </p:style>
        <p:txBody>
          <a:bodyPr wrap="none" anchor="ctr"/>
          <a:lstStyle/>
          <a:p>
            <a:pPr algn="ctr">
              <a:defRPr/>
            </a:pPr>
            <a:r>
              <a:rPr lang="en-US" sz="2000" b="1" u="sng">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GOALS</a:t>
            </a:r>
          </a:p>
        </p:txBody>
      </p:sp>
      <p:sp>
        <p:nvSpPr>
          <p:cNvPr id="28" name="Rectangle 27">
            <a:extLst>
              <a:ext uri="{FF2B5EF4-FFF2-40B4-BE49-F238E27FC236}">
                <a16:creationId xmlns:a16="http://schemas.microsoft.com/office/drawing/2014/main" id="{F5DB1AF3-FB76-4283-8E61-13CBCFDEA601}"/>
              </a:ext>
            </a:extLst>
          </p:cNvPr>
          <p:cNvSpPr>
            <a:spLocks noChangeArrowheads="1"/>
          </p:cNvSpPr>
          <p:nvPr/>
        </p:nvSpPr>
        <p:spPr bwMode="auto">
          <a:xfrm>
            <a:off x="3963449" y="5148386"/>
            <a:ext cx="1752600" cy="1219200"/>
          </a:xfrm>
          <a:prstGeom prst="rect">
            <a:avLst/>
          </a:prstGeom>
          <a:ln>
            <a:solidFill>
              <a:srgbClr val="B5B5B5"/>
            </a:solidFill>
            <a:headEnd/>
            <a:tailEnd/>
          </a:ln>
        </p:spPr>
        <p:style>
          <a:lnRef idx="2">
            <a:schemeClr val="accent5"/>
          </a:lnRef>
          <a:fillRef idx="1">
            <a:schemeClr val="lt1"/>
          </a:fillRef>
          <a:effectRef idx="0">
            <a:schemeClr val="accent5"/>
          </a:effectRef>
          <a:fontRef idx="minor">
            <a:schemeClr val="dk1"/>
          </a:fontRef>
        </p:style>
        <p:txBody>
          <a:bodyPr wrap="none" anchor="ctr"/>
          <a:lstStyle/>
          <a:p>
            <a:pPr algn="ctr">
              <a:defRPr/>
            </a:pPr>
            <a:r>
              <a:rPr lang="en-US" b="1" cap="small">
                <a:solidFill>
                  <a:srgbClr val="363636"/>
                </a:solidFill>
                <a:latin typeface="Arial" panose="020B0604020202020204" pitchFamily="34" charset="0"/>
                <a:cs typeface="Arial" panose="020B0604020202020204" pitchFamily="34" charset="0"/>
              </a:rPr>
              <a:t>Existing</a:t>
            </a:r>
          </a:p>
          <a:p>
            <a:pPr algn="ctr">
              <a:defRPr/>
            </a:pPr>
            <a:r>
              <a:rPr lang="en-US" b="1" cap="small">
                <a:solidFill>
                  <a:srgbClr val="363636"/>
                </a:solidFill>
                <a:latin typeface="Arial" panose="020B0604020202020204" pitchFamily="34" charset="0"/>
                <a:cs typeface="Arial" panose="020B0604020202020204" pitchFamily="34" charset="0"/>
              </a:rPr>
              <a:t>Buildings</a:t>
            </a:r>
          </a:p>
        </p:txBody>
      </p:sp>
      <p:sp>
        <p:nvSpPr>
          <p:cNvPr id="29" name="Rectangle 28">
            <a:extLst>
              <a:ext uri="{FF2B5EF4-FFF2-40B4-BE49-F238E27FC236}">
                <a16:creationId xmlns:a16="http://schemas.microsoft.com/office/drawing/2014/main" id="{5ADC731F-B0FB-4B35-AA8E-421FD42A1CF3}"/>
              </a:ext>
            </a:extLst>
          </p:cNvPr>
          <p:cNvSpPr>
            <a:spLocks noChangeArrowheads="1"/>
          </p:cNvSpPr>
          <p:nvPr/>
        </p:nvSpPr>
        <p:spPr bwMode="auto">
          <a:xfrm>
            <a:off x="3963449" y="3776786"/>
            <a:ext cx="1752600" cy="1219200"/>
          </a:xfrm>
          <a:prstGeom prst="rect">
            <a:avLst/>
          </a:prstGeom>
          <a:ln>
            <a:solidFill>
              <a:srgbClr val="B5B5B5"/>
            </a:solidFill>
            <a:headEnd/>
            <a:tailEnd/>
          </a:ln>
        </p:spPr>
        <p:style>
          <a:lnRef idx="2">
            <a:schemeClr val="accent5"/>
          </a:lnRef>
          <a:fillRef idx="1">
            <a:schemeClr val="lt1"/>
          </a:fillRef>
          <a:effectRef idx="0">
            <a:schemeClr val="accent5"/>
          </a:effectRef>
          <a:fontRef idx="minor">
            <a:schemeClr val="dk1"/>
          </a:fontRef>
        </p:style>
        <p:txBody>
          <a:bodyPr wrap="none" anchor="ctr"/>
          <a:lstStyle/>
          <a:p>
            <a:pPr algn="ctr">
              <a:defRPr/>
            </a:pPr>
            <a:r>
              <a:rPr lang="en-US" b="1" cap="small">
                <a:solidFill>
                  <a:srgbClr val="363636"/>
                </a:solidFill>
                <a:latin typeface="Arial" panose="020B0604020202020204" pitchFamily="34" charset="0"/>
                <a:cs typeface="Arial" panose="020B0604020202020204" pitchFamily="34" charset="0"/>
              </a:rPr>
              <a:t>Close to 476</a:t>
            </a:r>
          </a:p>
        </p:txBody>
      </p:sp>
      <p:sp>
        <p:nvSpPr>
          <p:cNvPr id="30" name="Rectangle 29">
            <a:extLst>
              <a:ext uri="{FF2B5EF4-FFF2-40B4-BE49-F238E27FC236}">
                <a16:creationId xmlns:a16="http://schemas.microsoft.com/office/drawing/2014/main" id="{04FA3516-41D6-4605-9CD3-725ED715BD24}"/>
              </a:ext>
            </a:extLst>
          </p:cNvPr>
          <p:cNvSpPr>
            <a:spLocks noChangeArrowheads="1"/>
          </p:cNvSpPr>
          <p:nvPr/>
        </p:nvSpPr>
        <p:spPr bwMode="auto">
          <a:xfrm>
            <a:off x="3963449" y="2405186"/>
            <a:ext cx="1752600" cy="1219200"/>
          </a:xfrm>
          <a:prstGeom prst="rect">
            <a:avLst/>
          </a:prstGeom>
          <a:ln>
            <a:solidFill>
              <a:srgbClr val="B5B5B5"/>
            </a:solidFill>
            <a:headEnd/>
            <a:tailEnd/>
          </a:ln>
        </p:spPr>
        <p:style>
          <a:lnRef idx="2">
            <a:schemeClr val="accent5"/>
          </a:lnRef>
          <a:fillRef idx="1">
            <a:schemeClr val="lt1"/>
          </a:fillRef>
          <a:effectRef idx="0">
            <a:schemeClr val="accent5"/>
          </a:effectRef>
          <a:fontRef idx="minor">
            <a:schemeClr val="dk1"/>
          </a:fontRef>
        </p:style>
        <p:txBody>
          <a:bodyPr wrap="none" anchor="ctr"/>
          <a:lstStyle/>
          <a:p>
            <a:pPr algn="ctr">
              <a:defRPr/>
            </a:pPr>
            <a:r>
              <a:rPr lang="en-US" b="1" cap="small">
                <a:solidFill>
                  <a:srgbClr val="363636"/>
                </a:solidFill>
                <a:latin typeface="Arial" panose="020B0604020202020204" pitchFamily="34" charset="0"/>
                <a:cs typeface="Arial" panose="020B0604020202020204" pitchFamily="34" charset="0"/>
              </a:rPr>
              <a:t>72 Acres</a:t>
            </a:r>
          </a:p>
        </p:txBody>
      </p:sp>
      <p:sp>
        <p:nvSpPr>
          <p:cNvPr id="31" name="Rectangle 30">
            <a:extLst>
              <a:ext uri="{FF2B5EF4-FFF2-40B4-BE49-F238E27FC236}">
                <a16:creationId xmlns:a16="http://schemas.microsoft.com/office/drawing/2014/main" id="{666C63D8-4058-4038-A8EC-6A1674F224E3}"/>
              </a:ext>
            </a:extLst>
          </p:cNvPr>
          <p:cNvSpPr>
            <a:spLocks noChangeArrowheads="1"/>
          </p:cNvSpPr>
          <p:nvPr/>
        </p:nvSpPr>
        <p:spPr bwMode="auto">
          <a:xfrm>
            <a:off x="3963449" y="1033586"/>
            <a:ext cx="1752600" cy="1219200"/>
          </a:xfrm>
          <a:prstGeom prst="rect">
            <a:avLst/>
          </a:prstGeom>
          <a:solidFill>
            <a:srgbClr val="008000"/>
          </a:solidFill>
          <a:ln>
            <a:solidFill>
              <a:srgbClr val="B5B5B5"/>
            </a:solidFill>
            <a:headEnd/>
            <a:tailEnd/>
          </a:ln>
        </p:spPr>
        <p:style>
          <a:lnRef idx="2">
            <a:schemeClr val="accent5"/>
          </a:lnRef>
          <a:fillRef idx="1">
            <a:schemeClr val="lt1"/>
          </a:fillRef>
          <a:effectRef idx="0">
            <a:schemeClr val="accent5"/>
          </a:effectRef>
          <a:fontRef idx="minor">
            <a:schemeClr val="dk1"/>
          </a:fontRef>
        </p:style>
        <p:txBody>
          <a:bodyPr wrap="none" anchor="ctr"/>
          <a:lstStyle/>
          <a:p>
            <a:pPr algn="ctr">
              <a:defRPr/>
            </a:pPr>
            <a:r>
              <a:rPr lang="en-US" sz="2000" b="1" u="sng">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FACTS</a:t>
            </a:r>
          </a:p>
        </p:txBody>
      </p:sp>
      <p:sp>
        <p:nvSpPr>
          <p:cNvPr id="32" name="Rectangle 31">
            <a:extLst>
              <a:ext uri="{FF2B5EF4-FFF2-40B4-BE49-F238E27FC236}">
                <a16:creationId xmlns:a16="http://schemas.microsoft.com/office/drawing/2014/main" id="{A268720C-5DAC-4AB3-AFA9-BDA27C0DEE31}"/>
              </a:ext>
            </a:extLst>
          </p:cNvPr>
          <p:cNvSpPr>
            <a:spLocks noChangeArrowheads="1"/>
          </p:cNvSpPr>
          <p:nvPr/>
        </p:nvSpPr>
        <p:spPr bwMode="auto">
          <a:xfrm>
            <a:off x="5868449" y="5148386"/>
            <a:ext cx="1752600" cy="1219200"/>
          </a:xfrm>
          <a:prstGeom prst="rect">
            <a:avLst/>
          </a:prstGeom>
          <a:ln>
            <a:solidFill>
              <a:srgbClr val="B5B5B5"/>
            </a:solidFill>
            <a:headEnd/>
            <a:tailEnd/>
          </a:ln>
        </p:spPr>
        <p:style>
          <a:lnRef idx="2">
            <a:schemeClr val="accent5"/>
          </a:lnRef>
          <a:fillRef idx="1">
            <a:schemeClr val="lt1"/>
          </a:fillRef>
          <a:effectRef idx="0">
            <a:schemeClr val="accent5"/>
          </a:effectRef>
          <a:fontRef idx="minor">
            <a:schemeClr val="dk1"/>
          </a:fontRef>
        </p:style>
        <p:txBody>
          <a:bodyPr wrap="none" anchor="ctr"/>
          <a:lstStyle/>
          <a:p>
            <a:pPr algn="ctr">
              <a:defRPr/>
            </a:pPr>
            <a:r>
              <a:rPr lang="en-US" b="1" cap="small">
                <a:solidFill>
                  <a:srgbClr val="363636"/>
                </a:solidFill>
                <a:latin typeface="Arial" panose="020B0604020202020204" pitchFamily="34" charset="0"/>
                <a:cs typeface="Arial" panose="020B0604020202020204" pitchFamily="34" charset="0"/>
              </a:rPr>
              <a:t>“50 Foot </a:t>
            </a:r>
          </a:p>
          <a:p>
            <a:pPr algn="ctr">
              <a:defRPr/>
            </a:pPr>
            <a:r>
              <a:rPr lang="en-US" b="1" cap="small">
                <a:solidFill>
                  <a:srgbClr val="363636"/>
                </a:solidFill>
                <a:latin typeface="Arial" panose="020B0604020202020204" pitchFamily="34" charset="0"/>
                <a:cs typeface="Arial" panose="020B0604020202020204" pitchFamily="34" charset="0"/>
              </a:rPr>
              <a:t>Tall Water </a:t>
            </a:r>
          </a:p>
          <a:p>
            <a:pPr algn="ctr">
              <a:defRPr/>
            </a:pPr>
            <a:r>
              <a:rPr lang="en-US" b="1" cap="small">
                <a:solidFill>
                  <a:srgbClr val="363636"/>
                </a:solidFill>
                <a:latin typeface="Arial" panose="020B0604020202020204" pitchFamily="34" charset="0"/>
                <a:cs typeface="Arial" panose="020B0604020202020204" pitchFamily="34" charset="0"/>
              </a:rPr>
              <a:t>Slide”</a:t>
            </a:r>
          </a:p>
        </p:txBody>
      </p:sp>
      <p:sp>
        <p:nvSpPr>
          <p:cNvPr id="33" name="Rectangle 32">
            <a:extLst>
              <a:ext uri="{FF2B5EF4-FFF2-40B4-BE49-F238E27FC236}">
                <a16:creationId xmlns:a16="http://schemas.microsoft.com/office/drawing/2014/main" id="{1409CAE6-5018-45AF-9E64-55EC468BE5EE}"/>
              </a:ext>
            </a:extLst>
          </p:cNvPr>
          <p:cNvSpPr>
            <a:spLocks noChangeArrowheads="1"/>
          </p:cNvSpPr>
          <p:nvPr/>
        </p:nvSpPr>
        <p:spPr bwMode="auto">
          <a:xfrm>
            <a:off x="5868449" y="3776786"/>
            <a:ext cx="1752600" cy="1219200"/>
          </a:xfrm>
          <a:prstGeom prst="rect">
            <a:avLst/>
          </a:prstGeom>
          <a:ln>
            <a:solidFill>
              <a:srgbClr val="B5B5B5"/>
            </a:solidFill>
            <a:headEnd/>
            <a:tailEnd/>
          </a:ln>
        </p:spPr>
        <p:style>
          <a:lnRef idx="2">
            <a:schemeClr val="accent5"/>
          </a:lnRef>
          <a:fillRef idx="1">
            <a:schemeClr val="lt1"/>
          </a:fillRef>
          <a:effectRef idx="0">
            <a:schemeClr val="accent5"/>
          </a:effectRef>
          <a:fontRef idx="minor">
            <a:schemeClr val="dk1"/>
          </a:fontRef>
        </p:style>
        <p:txBody>
          <a:bodyPr wrap="none" anchor="ctr"/>
          <a:lstStyle/>
          <a:p>
            <a:pPr algn="ctr">
              <a:defRPr/>
            </a:pPr>
            <a:r>
              <a:rPr lang="en-US" b="1" cap="small">
                <a:solidFill>
                  <a:srgbClr val="363636"/>
                </a:solidFill>
                <a:latin typeface="Arial" panose="020B0604020202020204" pitchFamily="34" charset="0"/>
                <a:cs typeface="Arial" panose="020B0604020202020204" pitchFamily="34" charset="0"/>
              </a:rPr>
              <a:t>Environmental</a:t>
            </a:r>
          </a:p>
          <a:p>
            <a:pPr algn="ctr">
              <a:defRPr/>
            </a:pPr>
            <a:r>
              <a:rPr lang="en-US" b="1" cap="small">
                <a:solidFill>
                  <a:srgbClr val="363636"/>
                </a:solidFill>
                <a:latin typeface="Arial" panose="020B0604020202020204" pitchFamily="34" charset="0"/>
                <a:cs typeface="Arial" panose="020B0604020202020204" pitchFamily="34" charset="0"/>
              </a:rPr>
              <a:t>Education</a:t>
            </a:r>
          </a:p>
        </p:txBody>
      </p:sp>
      <p:sp>
        <p:nvSpPr>
          <p:cNvPr id="34" name="Rectangle 33">
            <a:extLst>
              <a:ext uri="{FF2B5EF4-FFF2-40B4-BE49-F238E27FC236}">
                <a16:creationId xmlns:a16="http://schemas.microsoft.com/office/drawing/2014/main" id="{D7C277FC-F944-453C-90DD-9BCF8634AE55}"/>
              </a:ext>
            </a:extLst>
          </p:cNvPr>
          <p:cNvSpPr>
            <a:spLocks noChangeArrowheads="1"/>
          </p:cNvSpPr>
          <p:nvPr/>
        </p:nvSpPr>
        <p:spPr bwMode="auto">
          <a:xfrm>
            <a:off x="5868449" y="2405186"/>
            <a:ext cx="1752600" cy="1219200"/>
          </a:xfrm>
          <a:prstGeom prst="rect">
            <a:avLst/>
          </a:prstGeom>
          <a:ln>
            <a:solidFill>
              <a:srgbClr val="B5B5B5"/>
            </a:solidFill>
            <a:headEnd/>
            <a:tailEnd/>
          </a:ln>
        </p:spPr>
        <p:style>
          <a:lnRef idx="2">
            <a:schemeClr val="accent5"/>
          </a:lnRef>
          <a:fillRef idx="1">
            <a:schemeClr val="lt1"/>
          </a:fillRef>
          <a:effectRef idx="0">
            <a:schemeClr val="accent5"/>
          </a:effectRef>
          <a:fontRef idx="minor">
            <a:schemeClr val="dk1"/>
          </a:fontRef>
        </p:style>
        <p:txBody>
          <a:bodyPr wrap="none" anchor="ctr"/>
          <a:lstStyle/>
          <a:p>
            <a:pPr algn="ctr">
              <a:defRPr/>
            </a:pPr>
            <a:r>
              <a:rPr lang="en-US" sz="1600" b="1">
                <a:solidFill>
                  <a:srgbClr val="363636"/>
                </a:solidFill>
                <a:latin typeface="Arial" panose="020B0604020202020204" pitchFamily="34" charset="0"/>
                <a:cs typeface="Arial" panose="020B0604020202020204" pitchFamily="34" charset="0"/>
              </a:rPr>
              <a:t>FISHING</a:t>
            </a:r>
          </a:p>
          <a:p>
            <a:pPr algn="ctr">
              <a:defRPr/>
            </a:pPr>
            <a:r>
              <a:rPr lang="en-US" sz="1600" b="1" cap="small">
                <a:solidFill>
                  <a:srgbClr val="363636"/>
                </a:solidFill>
                <a:latin typeface="Arial" panose="020B0604020202020204" pitchFamily="34" charset="0"/>
                <a:cs typeface="Arial" panose="020B0604020202020204" pitchFamily="34" charset="0"/>
              </a:rPr>
              <a:t>ACCESS</a:t>
            </a:r>
          </a:p>
        </p:txBody>
      </p:sp>
      <p:sp>
        <p:nvSpPr>
          <p:cNvPr id="35" name="Rectangle 34">
            <a:extLst>
              <a:ext uri="{FF2B5EF4-FFF2-40B4-BE49-F238E27FC236}">
                <a16:creationId xmlns:a16="http://schemas.microsoft.com/office/drawing/2014/main" id="{CD6289B1-98DB-422B-9D4A-5AB892798A08}"/>
              </a:ext>
            </a:extLst>
          </p:cNvPr>
          <p:cNvSpPr>
            <a:spLocks noChangeArrowheads="1"/>
          </p:cNvSpPr>
          <p:nvPr/>
        </p:nvSpPr>
        <p:spPr bwMode="auto">
          <a:xfrm>
            <a:off x="5868449" y="1033586"/>
            <a:ext cx="1752600" cy="1219200"/>
          </a:xfrm>
          <a:prstGeom prst="rect">
            <a:avLst/>
          </a:prstGeom>
          <a:solidFill>
            <a:srgbClr val="0070C0"/>
          </a:solidFill>
          <a:ln>
            <a:solidFill>
              <a:srgbClr val="B5B5B5"/>
            </a:solidFill>
            <a:headEnd/>
            <a:tailEnd/>
          </a:ln>
        </p:spPr>
        <p:style>
          <a:lnRef idx="2">
            <a:schemeClr val="accent5"/>
          </a:lnRef>
          <a:fillRef idx="1">
            <a:schemeClr val="lt1"/>
          </a:fillRef>
          <a:effectRef idx="0">
            <a:schemeClr val="accent5"/>
          </a:effectRef>
          <a:fontRef idx="minor">
            <a:schemeClr val="dk1"/>
          </a:fontRef>
        </p:style>
        <p:txBody>
          <a:bodyPr wrap="none" anchor="ctr"/>
          <a:lstStyle/>
          <a:p>
            <a:pPr algn="ctr">
              <a:defRPr/>
            </a:pPr>
            <a:r>
              <a:rPr lang="en-US" sz="2000" b="1" u="sng">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CONCEPTS</a:t>
            </a:r>
          </a:p>
        </p:txBody>
      </p:sp>
      <p:sp>
        <p:nvSpPr>
          <p:cNvPr id="36" name="Rectangle 35">
            <a:extLst>
              <a:ext uri="{FF2B5EF4-FFF2-40B4-BE49-F238E27FC236}">
                <a16:creationId xmlns:a16="http://schemas.microsoft.com/office/drawing/2014/main" id="{D53A0D3F-AB02-4009-8E04-041DD87BB84D}"/>
              </a:ext>
            </a:extLst>
          </p:cNvPr>
          <p:cNvSpPr>
            <a:spLocks noChangeArrowheads="1"/>
          </p:cNvSpPr>
          <p:nvPr/>
        </p:nvSpPr>
        <p:spPr bwMode="auto">
          <a:xfrm>
            <a:off x="2058449" y="2405186"/>
            <a:ext cx="1752600" cy="1219200"/>
          </a:xfrm>
          <a:prstGeom prst="rect">
            <a:avLst/>
          </a:prstGeom>
          <a:ln>
            <a:solidFill>
              <a:srgbClr val="B5B5B5"/>
            </a:solidFill>
            <a:headEnd/>
            <a:tailEnd/>
          </a:ln>
        </p:spPr>
        <p:style>
          <a:lnRef idx="2">
            <a:schemeClr val="accent5"/>
          </a:lnRef>
          <a:fillRef idx="1">
            <a:schemeClr val="lt1"/>
          </a:fillRef>
          <a:effectRef idx="0">
            <a:schemeClr val="accent5"/>
          </a:effectRef>
          <a:fontRef idx="minor">
            <a:schemeClr val="dk1"/>
          </a:fontRef>
        </p:style>
        <p:txBody>
          <a:bodyPr wrap="none" anchor="ctr"/>
          <a:lstStyle/>
          <a:p>
            <a:pPr algn="ctr">
              <a:defRPr/>
            </a:pPr>
            <a:r>
              <a:rPr lang="en-US" b="1" cap="small">
                <a:solidFill>
                  <a:srgbClr val="363636"/>
                </a:solidFill>
                <a:latin typeface="Arial" panose="020B0604020202020204" pitchFamily="34" charset="0"/>
                <a:cs typeface="Arial" panose="020B0604020202020204" pitchFamily="34" charset="0"/>
              </a:rPr>
              <a:t>Master Plan</a:t>
            </a:r>
          </a:p>
        </p:txBody>
      </p:sp>
      <p:sp>
        <p:nvSpPr>
          <p:cNvPr id="37" name="Rectangle 36">
            <a:extLst>
              <a:ext uri="{FF2B5EF4-FFF2-40B4-BE49-F238E27FC236}">
                <a16:creationId xmlns:a16="http://schemas.microsoft.com/office/drawing/2014/main" id="{45512D7C-AE0C-407B-AABD-DBCEC937570B}"/>
              </a:ext>
            </a:extLst>
          </p:cNvPr>
          <p:cNvSpPr>
            <a:spLocks noChangeArrowheads="1"/>
          </p:cNvSpPr>
          <p:nvPr/>
        </p:nvSpPr>
        <p:spPr bwMode="auto">
          <a:xfrm>
            <a:off x="2058449" y="3776786"/>
            <a:ext cx="1752600" cy="1219200"/>
          </a:xfrm>
          <a:prstGeom prst="rect">
            <a:avLst/>
          </a:prstGeom>
          <a:ln>
            <a:solidFill>
              <a:srgbClr val="B5B5B5"/>
            </a:solidFill>
            <a:headEnd/>
            <a:tailEnd/>
          </a:ln>
        </p:spPr>
        <p:style>
          <a:lnRef idx="2">
            <a:schemeClr val="accent5"/>
          </a:lnRef>
          <a:fillRef idx="1">
            <a:schemeClr val="lt1"/>
          </a:fillRef>
          <a:effectRef idx="0">
            <a:schemeClr val="accent5"/>
          </a:effectRef>
          <a:fontRef idx="minor">
            <a:schemeClr val="dk1"/>
          </a:fontRef>
        </p:style>
        <p:txBody>
          <a:bodyPr wrap="none" anchor="ctr"/>
          <a:lstStyle/>
          <a:p>
            <a:pPr algn="ctr">
              <a:defRPr/>
            </a:pPr>
            <a:r>
              <a:rPr lang="en-US" b="1" cap="small">
                <a:solidFill>
                  <a:srgbClr val="363636"/>
                </a:solidFill>
                <a:latin typeface="Arial" panose="020B0604020202020204" pitchFamily="34" charset="0"/>
                <a:cs typeface="Arial" panose="020B0604020202020204" pitchFamily="34" charset="0"/>
              </a:rPr>
              <a:t>Improve  </a:t>
            </a:r>
          </a:p>
          <a:p>
            <a:pPr algn="ctr">
              <a:defRPr/>
            </a:pPr>
            <a:r>
              <a:rPr lang="en-US" b="1" cap="small">
                <a:solidFill>
                  <a:srgbClr val="363636"/>
                </a:solidFill>
                <a:latin typeface="Arial" panose="020B0604020202020204" pitchFamily="34" charset="0"/>
                <a:cs typeface="Arial" panose="020B0604020202020204" pitchFamily="34" charset="0"/>
              </a:rPr>
              <a:t>Public</a:t>
            </a:r>
          </a:p>
          <a:p>
            <a:pPr algn="ctr">
              <a:defRPr/>
            </a:pPr>
            <a:r>
              <a:rPr lang="en-US" b="1" cap="small">
                <a:solidFill>
                  <a:srgbClr val="363636"/>
                </a:solidFill>
                <a:latin typeface="Arial" panose="020B0604020202020204" pitchFamily="34" charset="0"/>
                <a:cs typeface="Arial" panose="020B0604020202020204" pitchFamily="34" charset="0"/>
              </a:rPr>
              <a:t>Access</a:t>
            </a:r>
          </a:p>
        </p:txBody>
      </p:sp>
      <p:sp>
        <p:nvSpPr>
          <p:cNvPr id="38" name="Rectangle 37">
            <a:extLst>
              <a:ext uri="{FF2B5EF4-FFF2-40B4-BE49-F238E27FC236}">
                <a16:creationId xmlns:a16="http://schemas.microsoft.com/office/drawing/2014/main" id="{7DDCE73D-1DAD-4A6A-A395-430C0638DECE}"/>
              </a:ext>
            </a:extLst>
          </p:cNvPr>
          <p:cNvSpPr>
            <a:spLocks noChangeArrowheads="1"/>
          </p:cNvSpPr>
          <p:nvPr/>
        </p:nvSpPr>
        <p:spPr bwMode="auto">
          <a:xfrm>
            <a:off x="2058449" y="5148386"/>
            <a:ext cx="1752600" cy="1219200"/>
          </a:xfrm>
          <a:prstGeom prst="rect">
            <a:avLst/>
          </a:prstGeom>
          <a:ln>
            <a:solidFill>
              <a:srgbClr val="B5B5B5"/>
            </a:solidFill>
            <a:headEnd/>
            <a:tailEnd/>
          </a:ln>
        </p:spPr>
        <p:style>
          <a:lnRef idx="2">
            <a:schemeClr val="accent5"/>
          </a:lnRef>
          <a:fillRef idx="1">
            <a:schemeClr val="lt1"/>
          </a:fillRef>
          <a:effectRef idx="0">
            <a:schemeClr val="accent5"/>
          </a:effectRef>
          <a:fontRef idx="minor">
            <a:schemeClr val="dk1"/>
          </a:fontRef>
        </p:style>
        <p:txBody>
          <a:bodyPr wrap="none" anchor="ctr"/>
          <a:lstStyle/>
          <a:p>
            <a:pPr algn="ctr">
              <a:defRPr/>
            </a:pPr>
            <a:r>
              <a:rPr lang="en-US" b="1" cap="small">
                <a:solidFill>
                  <a:srgbClr val="363636"/>
                </a:solidFill>
                <a:latin typeface="Arial" panose="020B0604020202020204" pitchFamily="34" charset="0"/>
                <a:cs typeface="Arial" panose="020B0604020202020204" pitchFamily="34" charset="0"/>
              </a:rPr>
              <a:t>Safe</a:t>
            </a:r>
          </a:p>
          <a:p>
            <a:pPr algn="ctr">
              <a:defRPr/>
            </a:pPr>
            <a:r>
              <a:rPr lang="en-US" b="1" cap="small">
                <a:solidFill>
                  <a:srgbClr val="363636"/>
                </a:solidFill>
                <a:latin typeface="Arial" panose="020B0604020202020204" pitchFamily="34" charset="0"/>
                <a:cs typeface="Arial" panose="020B0604020202020204" pitchFamily="34" charset="0"/>
              </a:rPr>
              <a:t>Pedestrian </a:t>
            </a:r>
          </a:p>
          <a:p>
            <a:pPr algn="ctr">
              <a:defRPr/>
            </a:pPr>
            <a:r>
              <a:rPr lang="en-US" b="1" cap="small">
                <a:solidFill>
                  <a:srgbClr val="363636"/>
                </a:solidFill>
                <a:latin typeface="Arial" panose="020B0604020202020204" pitchFamily="34" charset="0"/>
                <a:cs typeface="Arial" panose="020B0604020202020204" pitchFamily="34" charset="0"/>
              </a:rPr>
              <a:t>Facilities</a:t>
            </a:r>
            <a:endParaRPr lang="en-US" b="1">
              <a:solidFill>
                <a:srgbClr val="363636"/>
              </a:solidFill>
              <a:latin typeface="Arial" panose="020B0604020202020204" pitchFamily="34" charset="0"/>
              <a:cs typeface="Arial" panose="020B0604020202020204" pitchFamily="34" charset="0"/>
            </a:endParaRPr>
          </a:p>
        </p:txBody>
      </p:sp>
      <p:sp>
        <p:nvSpPr>
          <p:cNvPr id="39" name="Rectangle 10">
            <a:extLst>
              <a:ext uri="{FF2B5EF4-FFF2-40B4-BE49-F238E27FC236}">
                <a16:creationId xmlns:a16="http://schemas.microsoft.com/office/drawing/2014/main" id="{35D4FCF3-B4CC-40F7-9B2F-C7B12F511B82}"/>
              </a:ext>
            </a:extLst>
          </p:cNvPr>
          <p:cNvSpPr>
            <a:spLocks noChangeArrowheads="1"/>
          </p:cNvSpPr>
          <p:nvPr/>
        </p:nvSpPr>
        <p:spPr bwMode="auto">
          <a:xfrm>
            <a:off x="7782974" y="5148386"/>
            <a:ext cx="1752600" cy="1219200"/>
          </a:xfrm>
          <a:prstGeom prst="rect">
            <a:avLst/>
          </a:prstGeom>
          <a:ln>
            <a:solidFill>
              <a:srgbClr val="B5B5B5"/>
            </a:solidFill>
            <a:headEnd/>
            <a:tailEnd/>
          </a:ln>
        </p:spPr>
        <p:style>
          <a:lnRef idx="2">
            <a:schemeClr val="accent5"/>
          </a:lnRef>
          <a:fillRef idx="1">
            <a:schemeClr val="lt1"/>
          </a:fillRef>
          <a:effectRef idx="0">
            <a:schemeClr val="accent5"/>
          </a:effectRef>
          <a:fontRef idx="minor">
            <a:schemeClr val="dk1"/>
          </a:fontRef>
        </p:style>
        <p:txBody>
          <a:bodyPr wrap="none" anchor="ctr"/>
          <a:lstStyle/>
          <a:p>
            <a:pPr algn="ctr">
              <a:defRPr/>
            </a:pPr>
            <a:r>
              <a:rPr lang="en-US" sz="1600" b="1" cap="small">
                <a:solidFill>
                  <a:srgbClr val="363636"/>
                </a:solidFill>
                <a:latin typeface="Arial" panose="020B0604020202020204" pitchFamily="34" charset="0"/>
                <a:cs typeface="Arial" panose="020B0604020202020204" pitchFamily="34" charset="0"/>
              </a:rPr>
              <a:t>DCNR</a:t>
            </a:r>
          </a:p>
        </p:txBody>
      </p:sp>
      <p:sp>
        <p:nvSpPr>
          <p:cNvPr id="40" name="Rectangle 11">
            <a:extLst>
              <a:ext uri="{FF2B5EF4-FFF2-40B4-BE49-F238E27FC236}">
                <a16:creationId xmlns:a16="http://schemas.microsoft.com/office/drawing/2014/main" id="{9FD128D1-9E38-491D-A3D2-542496FA284A}"/>
              </a:ext>
            </a:extLst>
          </p:cNvPr>
          <p:cNvSpPr>
            <a:spLocks noChangeArrowheads="1"/>
          </p:cNvSpPr>
          <p:nvPr/>
        </p:nvSpPr>
        <p:spPr bwMode="auto">
          <a:xfrm>
            <a:off x="7782974" y="3776786"/>
            <a:ext cx="1752600" cy="1219200"/>
          </a:xfrm>
          <a:prstGeom prst="rect">
            <a:avLst/>
          </a:prstGeom>
          <a:ln>
            <a:solidFill>
              <a:srgbClr val="B5B5B5"/>
            </a:solidFill>
            <a:headEnd/>
            <a:tailEnd/>
          </a:ln>
        </p:spPr>
        <p:style>
          <a:lnRef idx="2">
            <a:schemeClr val="accent5"/>
          </a:lnRef>
          <a:fillRef idx="1">
            <a:schemeClr val="lt1"/>
          </a:fillRef>
          <a:effectRef idx="0">
            <a:schemeClr val="accent5"/>
          </a:effectRef>
          <a:fontRef idx="minor">
            <a:schemeClr val="dk1"/>
          </a:fontRef>
        </p:style>
        <p:txBody>
          <a:bodyPr wrap="none" anchor="ctr"/>
          <a:lstStyle/>
          <a:p>
            <a:pPr algn="ctr">
              <a:defRPr/>
            </a:pPr>
            <a:r>
              <a:rPr lang="en-US" sz="1700" b="1" cap="small">
                <a:solidFill>
                  <a:srgbClr val="363636"/>
                </a:solidFill>
                <a:latin typeface="Arial" panose="020B0604020202020204" pitchFamily="34" charset="0"/>
                <a:cs typeface="Arial" panose="020B0604020202020204" pitchFamily="34" charset="0"/>
              </a:rPr>
              <a:t>Local Schools</a:t>
            </a:r>
          </a:p>
        </p:txBody>
      </p:sp>
      <p:sp>
        <p:nvSpPr>
          <p:cNvPr id="41" name="Rectangle 12">
            <a:extLst>
              <a:ext uri="{FF2B5EF4-FFF2-40B4-BE49-F238E27FC236}">
                <a16:creationId xmlns:a16="http://schemas.microsoft.com/office/drawing/2014/main" id="{F7AAE421-434F-4D52-9FC1-5A31819484C1}"/>
              </a:ext>
            </a:extLst>
          </p:cNvPr>
          <p:cNvSpPr>
            <a:spLocks noChangeArrowheads="1"/>
          </p:cNvSpPr>
          <p:nvPr/>
        </p:nvSpPr>
        <p:spPr bwMode="auto">
          <a:xfrm>
            <a:off x="7782974" y="2405186"/>
            <a:ext cx="1752600" cy="1219200"/>
          </a:xfrm>
          <a:prstGeom prst="rect">
            <a:avLst/>
          </a:prstGeom>
          <a:ln>
            <a:solidFill>
              <a:srgbClr val="B5B5B5"/>
            </a:solidFill>
            <a:headEnd/>
            <a:tailEnd/>
          </a:ln>
        </p:spPr>
        <p:style>
          <a:lnRef idx="2">
            <a:schemeClr val="accent5"/>
          </a:lnRef>
          <a:fillRef idx="1">
            <a:schemeClr val="lt1"/>
          </a:fillRef>
          <a:effectRef idx="0">
            <a:schemeClr val="accent5"/>
          </a:effectRef>
          <a:fontRef idx="minor">
            <a:schemeClr val="dk1"/>
          </a:fontRef>
        </p:style>
        <p:txBody>
          <a:bodyPr wrap="none" anchor="ctr"/>
          <a:lstStyle/>
          <a:p>
            <a:pPr algn="ctr">
              <a:defRPr/>
            </a:pPr>
            <a:endParaRPr lang="en-US" b="1" cap="small">
              <a:solidFill>
                <a:srgbClr val="363636"/>
              </a:solidFill>
              <a:latin typeface="Arial" panose="020B0604020202020204" pitchFamily="34" charset="0"/>
              <a:cs typeface="Arial" panose="020B0604020202020204" pitchFamily="34" charset="0"/>
            </a:endParaRPr>
          </a:p>
          <a:p>
            <a:pPr algn="ctr">
              <a:defRPr/>
            </a:pPr>
            <a:r>
              <a:rPr lang="en-US" b="1" cap="small">
                <a:solidFill>
                  <a:srgbClr val="363636"/>
                </a:solidFill>
                <a:latin typeface="Arial" panose="020B0604020202020204" pitchFamily="34" charset="0"/>
                <a:cs typeface="Arial" panose="020B0604020202020204" pitchFamily="34" charset="0"/>
              </a:rPr>
              <a:t>Montgomery</a:t>
            </a:r>
          </a:p>
          <a:p>
            <a:pPr algn="ctr">
              <a:defRPr/>
            </a:pPr>
            <a:r>
              <a:rPr lang="en-US" b="1" cap="small">
                <a:solidFill>
                  <a:srgbClr val="363636"/>
                </a:solidFill>
                <a:latin typeface="Arial" panose="020B0604020202020204" pitchFamily="34" charset="0"/>
                <a:cs typeface="Arial" panose="020B0604020202020204" pitchFamily="34" charset="0"/>
              </a:rPr>
              <a:t>County</a:t>
            </a:r>
          </a:p>
          <a:p>
            <a:pPr algn="ctr">
              <a:defRPr/>
            </a:pPr>
            <a:endParaRPr lang="en-US" b="1">
              <a:solidFill>
                <a:srgbClr val="363636"/>
              </a:solidFill>
              <a:latin typeface="Arial" panose="020B0604020202020204" pitchFamily="34" charset="0"/>
              <a:cs typeface="Arial" panose="020B0604020202020204" pitchFamily="34" charset="0"/>
            </a:endParaRPr>
          </a:p>
        </p:txBody>
      </p:sp>
      <p:sp>
        <p:nvSpPr>
          <p:cNvPr id="42" name="Rectangle 13">
            <a:extLst>
              <a:ext uri="{FF2B5EF4-FFF2-40B4-BE49-F238E27FC236}">
                <a16:creationId xmlns:a16="http://schemas.microsoft.com/office/drawing/2014/main" id="{56A48190-23A8-4A41-9A57-281ED4D0858E}"/>
              </a:ext>
            </a:extLst>
          </p:cNvPr>
          <p:cNvSpPr>
            <a:spLocks noChangeArrowheads="1"/>
          </p:cNvSpPr>
          <p:nvPr/>
        </p:nvSpPr>
        <p:spPr bwMode="auto">
          <a:xfrm>
            <a:off x="7782974" y="1033586"/>
            <a:ext cx="1752600" cy="1219200"/>
          </a:xfrm>
          <a:prstGeom prst="rect">
            <a:avLst/>
          </a:prstGeom>
          <a:solidFill>
            <a:schemeClr val="accent2">
              <a:lumMod val="75000"/>
            </a:schemeClr>
          </a:solidFill>
          <a:ln>
            <a:solidFill>
              <a:srgbClr val="B5B5B5"/>
            </a:solidFill>
            <a:headEnd/>
            <a:tailEnd/>
          </a:ln>
        </p:spPr>
        <p:style>
          <a:lnRef idx="2">
            <a:schemeClr val="accent5"/>
          </a:lnRef>
          <a:fillRef idx="1">
            <a:schemeClr val="lt1"/>
          </a:fillRef>
          <a:effectRef idx="0">
            <a:schemeClr val="accent5"/>
          </a:effectRef>
          <a:fontRef idx="minor">
            <a:schemeClr val="dk1"/>
          </a:fontRef>
        </p:style>
        <p:txBody>
          <a:bodyPr wrap="none" anchor="ctr"/>
          <a:lstStyle/>
          <a:p>
            <a:pPr algn="ctr">
              <a:defRPr/>
            </a:pPr>
            <a:r>
              <a:rPr lang="en-US" sz="2000" b="1" u="sng">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PARTNERS</a:t>
            </a:r>
          </a:p>
        </p:txBody>
      </p:sp>
    </p:spTree>
    <p:extLst>
      <p:ext uri="{BB962C8B-B14F-4D97-AF65-F5344CB8AC3E}">
        <p14:creationId xmlns:p14="http://schemas.microsoft.com/office/powerpoint/2010/main" val="39947860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uilding, rug&#10;&#10;Description automatically generated">
            <a:extLst>
              <a:ext uri="{FF2B5EF4-FFF2-40B4-BE49-F238E27FC236}">
                <a16:creationId xmlns:a16="http://schemas.microsoft.com/office/drawing/2014/main" id="{70EEF49B-AADA-4DAE-B432-2F23737ABBBC}"/>
              </a:ext>
            </a:extLst>
          </p:cNvPr>
          <p:cNvPicPr>
            <a:picLocks noChangeAspect="1"/>
          </p:cNvPicPr>
          <p:nvPr/>
        </p:nvPicPr>
        <p:blipFill rotWithShape="1">
          <a:blip r:embed="rId2">
            <a:extLst>
              <a:ext uri="{28A0092B-C50C-407E-A947-70E740481C1C}">
                <a14:useLocalDpi xmlns:a14="http://schemas.microsoft.com/office/drawing/2010/main" val="0"/>
              </a:ext>
            </a:extLst>
          </a:blip>
          <a:srcRect l="1124" t="2194" r="16916" b="12488"/>
          <a:stretch/>
        </p:blipFill>
        <p:spPr>
          <a:xfrm>
            <a:off x="-7443" y="-497712"/>
            <a:ext cx="12192000" cy="7355712"/>
          </a:xfrm>
          <a:prstGeom prst="rect">
            <a:avLst/>
          </a:prstGeom>
        </p:spPr>
      </p:pic>
      <p:sp>
        <p:nvSpPr>
          <p:cNvPr id="15" name="Rectangle 14">
            <a:extLst>
              <a:ext uri="{FF2B5EF4-FFF2-40B4-BE49-F238E27FC236}">
                <a16:creationId xmlns:a16="http://schemas.microsoft.com/office/drawing/2014/main" id="{246FF506-B4C1-438E-9C13-2C5044265C47}"/>
              </a:ext>
            </a:extLst>
          </p:cNvPr>
          <p:cNvSpPr/>
          <p:nvPr/>
        </p:nvSpPr>
        <p:spPr>
          <a:xfrm>
            <a:off x="0" y="1169043"/>
            <a:ext cx="12192000" cy="405114"/>
          </a:xfrm>
          <a:prstGeom prst="rect">
            <a:avLst/>
          </a:prstGeom>
          <a:solidFill>
            <a:srgbClr val="356C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raphical user interface, text&#10;&#10;Description automatically generated">
            <a:extLst>
              <a:ext uri="{FF2B5EF4-FFF2-40B4-BE49-F238E27FC236}">
                <a16:creationId xmlns:a16="http://schemas.microsoft.com/office/drawing/2014/main" id="{4F638F33-86D7-4711-ABE6-CA0526E61E90}"/>
              </a:ext>
            </a:extLst>
          </p:cNvPr>
          <p:cNvPicPr>
            <a:picLocks noChangeAspect="1"/>
          </p:cNvPicPr>
          <p:nvPr/>
        </p:nvPicPr>
        <p:blipFill rotWithShape="1">
          <a:blip r:embed="rId3">
            <a:extLst>
              <a:ext uri="{28A0092B-C50C-407E-A947-70E740481C1C}">
                <a14:useLocalDpi xmlns:a14="http://schemas.microsoft.com/office/drawing/2010/main" val="0"/>
              </a:ext>
            </a:extLst>
          </a:blip>
          <a:srcRect l="26108" t="9487" r="30412" b="55309"/>
          <a:stretch/>
        </p:blipFill>
        <p:spPr>
          <a:xfrm>
            <a:off x="451413" y="417220"/>
            <a:ext cx="3900668" cy="1677798"/>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E36A1DA1-4098-4D8A-9484-424D7DD491DD}"/>
              </a:ext>
            </a:extLst>
          </p:cNvPr>
          <p:cNvSpPr txBox="1"/>
          <p:nvPr/>
        </p:nvSpPr>
        <p:spPr>
          <a:xfrm>
            <a:off x="4718749" y="818714"/>
            <a:ext cx="7099139"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latin typeface="AvantGarde Bk BT" panose="020B0402020202020204" pitchFamily="34" charset="0"/>
              </a:rPr>
              <a:t>Brainstorming / </a:t>
            </a:r>
            <a:r>
              <a:rPr lang="en-US" sz="3200" b="1">
                <a:solidFill>
                  <a:schemeClr val="bg1"/>
                </a:solidFill>
                <a:effectLst>
                  <a:outerShdw blurRad="38100" dist="38100" dir="2700000" algn="tl">
                    <a:srgbClr val="000000">
                      <a:alpha val="43137"/>
                    </a:srgbClr>
                  </a:outerShdw>
                </a:effectLst>
                <a:latin typeface="AvantGarde Bk BT" panose="020B0402020202020204" pitchFamily="34" charset="0"/>
              </a:rPr>
              <a:t>Discussion / Q &amp; A </a:t>
            </a:r>
          </a:p>
        </p:txBody>
      </p:sp>
    </p:spTree>
    <p:extLst>
      <p:ext uri="{BB962C8B-B14F-4D97-AF65-F5344CB8AC3E}">
        <p14:creationId xmlns:p14="http://schemas.microsoft.com/office/powerpoint/2010/main" val="9313984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35149C60-A7C0-4543-AE61-44A8971C3B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636" y="0"/>
            <a:ext cx="10598727" cy="6858000"/>
          </a:xfrm>
          <a:prstGeom prst="rect">
            <a:avLst/>
          </a:prstGeom>
        </p:spPr>
      </p:pic>
      <p:sp>
        <p:nvSpPr>
          <p:cNvPr id="5" name="TextBox 4">
            <a:extLst>
              <a:ext uri="{FF2B5EF4-FFF2-40B4-BE49-F238E27FC236}">
                <a16:creationId xmlns:a16="http://schemas.microsoft.com/office/drawing/2014/main" id="{12F8FAC3-9A9B-4EB6-9D5A-B3D3AA9EB9EF}"/>
              </a:ext>
            </a:extLst>
          </p:cNvPr>
          <p:cNvSpPr txBox="1"/>
          <p:nvPr/>
        </p:nvSpPr>
        <p:spPr>
          <a:xfrm>
            <a:off x="9710670" y="3232598"/>
            <a:ext cx="1262130" cy="646331"/>
          </a:xfrm>
          <a:prstGeom prst="rect">
            <a:avLst/>
          </a:prstGeom>
          <a:noFill/>
        </p:spPr>
        <p:txBody>
          <a:bodyPr wrap="square" rtlCol="0">
            <a:spAutoFit/>
          </a:bodyPr>
          <a:lstStyle/>
          <a:p>
            <a:r>
              <a:rPr lang="en-US" b="1" err="1">
                <a:solidFill>
                  <a:schemeClr val="bg1"/>
                </a:solidFill>
                <a:effectLst>
                  <a:outerShdw blurRad="38100" dist="38100" dir="2700000" algn="tl">
                    <a:srgbClr val="000000">
                      <a:alpha val="43137"/>
                    </a:srgbClr>
                  </a:outerShdw>
                </a:effectLst>
              </a:rPr>
              <a:t>Henkels</a:t>
            </a:r>
            <a:r>
              <a:rPr lang="en-US" b="1">
                <a:solidFill>
                  <a:schemeClr val="bg1"/>
                </a:solidFill>
                <a:effectLst>
                  <a:outerShdw blurRad="38100" dist="38100" dir="2700000" algn="tl">
                    <a:srgbClr val="000000">
                      <a:alpha val="43137"/>
                    </a:srgbClr>
                  </a:outerShdw>
                </a:effectLst>
              </a:rPr>
              <a:t> &amp; McCoy</a:t>
            </a:r>
          </a:p>
        </p:txBody>
      </p:sp>
      <p:sp>
        <p:nvSpPr>
          <p:cNvPr id="9" name="TextBox 8">
            <a:extLst>
              <a:ext uri="{FF2B5EF4-FFF2-40B4-BE49-F238E27FC236}">
                <a16:creationId xmlns:a16="http://schemas.microsoft.com/office/drawing/2014/main" id="{6FBFFB4A-6A41-4937-8010-463A1C5C1310}"/>
              </a:ext>
            </a:extLst>
          </p:cNvPr>
          <p:cNvSpPr txBox="1"/>
          <p:nvPr/>
        </p:nvSpPr>
        <p:spPr>
          <a:xfrm>
            <a:off x="5020613" y="1195590"/>
            <a:ext cx="1262130" cy="646331"/>
          </a:xfrm>
          <a:prstGeom prst="rect">
            <a:avLst/>
          </a:prstGeom>
          <a:noFill/>
        </p:spPr>
        <p:txBody>
          <a:bodyPr wrap="square" rtlCol="0">
            <a:spAutoFit/>
          </a:bodyPr>
          <a:lstStyle/>
          <a:p>
            <a:r>
              <a:rPr lang="en-US" b="1">
                <a:solidFill>
                  <a:schemeClr val="bg1"/>
                </a:solidFill>
                <a:effectLst>
                  <a:outerShdw blurRad="38100" dist="38100" dir="2700000" algn="tl">
                    <a:srgbClr val="000000">
                      <a:alpha val="43137"/>
                    </a:srgbClr>
                  </a:outerShdw>
                </a:effectLst>
              </a:rPr>
              <a:t>Blue Bell Villas</a:t>
            </a:r>
          </a:p>
        </p:txBody>
      </p:sp>
      <p:sp>
        <p:nvSpPr>
          <p:cNvPr id="10" name="TextBox 9">
            <a:extLst>
              <a:ext uri="{FF2B5EF4-FFF2-40B4-BE49-F238E27FC236}">
                <a16:creationId xmlns:a16="http://schemas.microsoft.com/office/drawing/2014/main" id="{AA70C6DD-117E-4AEB-AC48-8EC296312F64}"/>
              </a:ext>
            </a:extLst>
          </p:cNvPr>
          <p:cNvSpPr txBox="1"/>
          <p:nvPr/>
        </p:nvSpPr>
        <p:spPr>
          <a:xfrm>
            <a:off x="3178935" y="2393325"/>
            <a:ext cx="1262130" cy="646331"/>
          </a:xfrm>
          <a:prstGeom prst="rect">
            <a:avLst/>
          </a:prstGeom>
          <a:noFill/>
        </p:spPr>
        <p:txBody>
          <a:bodyPr wrap="square" rtlCol="0">
            <a:spAutoFit/>
          </a:bodyPr>
          <a:lstStyle/>
          <a:p>
            <a:r>
              <a:rPr lang="en-US" b="1">
                <a:solidFill>
                  <a:schemeClr val="bg1"/>
                </a:solidFill>
                <a:effectLst>
                  <a:outerShdw blurRad="38100" dist="38100" dir="2700000" algn="tl">
                    <a:srgbClr val="000000">
                      <a:alpha val="43137"/>
                    </a:srgbClr>
                  </a:outerShdw>
                </a:effectLst>
              </a:rPr>
              <a:t>The Mews at Blue Bell</a:t>
            </a:r>
          </a:p>
        </p:txBody>
      </p:sp>
      <p:sp>
        <p:nvSpPr>
          <p:cNvPr id="11" name="TextBox 10">
            <a:extLst>
              <a:ext uri="{FF2B5EF4-FFF2-40B4-BE49-F238E27FC236}">
                <a16:creationId xmlns:a16="http://schemas.microsoft.com/office/drawing/2014/main" id="{2D3B54FC-BF36-4C1C-B75E-B107DE2BD5AC}"/>
              </a:ext>
            </a:extLst>
          </p:cNvPr>
          <p:cNvSpPr txBox="1"/>
          <p:nvPr/>
        </p:nvSpPr>
        <p:spPr>
          <a:xfrm>
            <a:off x="1916805" y="4168463"/>
            <a:ext cx="1702158" cy="646331"/>
          </a:xfrm>
          <a:prstGeom prst="rect">
            <a:avLst/>
          </a:prstGeom>
          <a:noFill/>
        </p:spPr>
        <p:txBody>
          <a:bodyPr wrap="square" rtlCol="0">
            <a:spAutoFit/>
          </a:bodyPr>
          <a:lstStyle/>
          <a:p>
            <a:r>
              <a:rPr lang="en-US" b="1">
                <a:solidFill>
                  <a:schemeClr val="bg1"/>
                </a:solidFill>
                <a:effectLst>
                  <a:outerShdw blurRad="38100" dist="38100" dir="2700000" algn="tl">
                    <a:srgbClr val="000000">
                      <a:alpha val="43137"/>
                    </a:srgbClr>
                  </a:outerShdw>
                </a:effectLst>
              </a:rPr>
              <a:t>Townline Townhomes</a:t>
            </a:r>
          </a:p>
        </p:txBody>
      </p:sp>
      <p:sp>
        <p:nvSpPr>
          <p:cNvPr id="12" name="TextBox 11">
            <a:extLst>
              <a:ext uri="{FF2B5EF4-FFF2-40B4-BE49-F238E27FC236}">
                <a16:creationId xmlns:a16="http://schemas.microsoft.com/office/drawing/2014/main" id="{677A1FE9-89B9-479A-B42C-F8DEF87DBC3C}"/>
              </a:ext>
            </a:extLst>
          </p:cNvPr>
          <p:cNvSpPr txBox="1"/>
          <p:nvPr/>
        </p:nvSpPr>
        <p:spPr>
          <a:xfrm>
            <a:off x="9710670" y="5045541"/>
            <a:ext cx="1468505" cy="646331"/>
          </a:xfrm>
          <a:prstGeom prst="rect">
            <a:avLst/>
          </a:prstGeom>
          <a:noFill/>
        </p:spPr>
        <p:txBody>
          <a:bodyPr wrap="square" rtlCol="0">
            <a:spAutoFit/>
          </a:bodyPr>
          <a:lstStyle/>
          <a:p>
            <a:r>
              <a:rPr lang="en-US" b="1">
                <a:solidFill>
                  <a:schemeClr val="bg1"/>
                </a:solidFill>
                <a:effectLst>
                  <a:outerShdw blurRad="38100" dist="38100" dir="2700000" algn="tl">
                    <a:srgbClr val="000000">
                      <a:alpha val="43137"/>
                    </a:srgbClr>
                  </a:outerShdw>
                </a:effectLst>
              </a:rPr>
              <a:t>BrightView Landscapes</a:t>
            </a:r>
          </a:p>
        </p:txBody>
      </p:sp>
      <p:sp>
        <p:nvSpPr>
          <p:cNvPr id="13" name="TextBox 12">
            <a:extLst>
              <a:ext uri="{FF2B5EF4-FFF2-40B4-BE49-F238E27FC236}">
                <a16:creationId xmlns:a16="http://schemas.microsoft.com/office/drawing/2014/main" id="{46777745-EB65-457E-9F3F-53F7A373A635}"/>
              </a:ext>
            </a:extLst>
          </p:cNvPr>
          <p:cNvSpPr txBox="1"/>
          <p:nvPr/>
        </p:nvSpPr>
        <p:spPr>
          <a:xfrm>
            <a:off x="5651678" y="5045541"/>
            <a:ext cx="1262130" cy="646331"/>
          </a:xfrm>
          <a:prstGeom prst="rect">
            <a:avLst/>
          </a:prstGeom>
          <a:noFill/>
        </p:spPr>
        <p:txBody>
          <a:bodyPr wrap="square" rtlCol="0">
            <a:spAutoFit/>
          </a:bodyPr>
          <a:lstStyle/>
          <a:p>
            <a:r>
              <a:rPr lang="en-US" b="1">
                <a:solidFill>
                  <a:schemeClr val="bg1"/>
                </a:solidFill>
                <a:effectLst>
                  <a:outerShdw blurRad="38100" dist="38100" dir="2700000" algn="tl">
                    <a:srgbClr val="000000">
                      <a:alpha val="43137"/>
                    </a:srgbClr>
                  </a:outerShdw>
                </a:effectLst>
              </a:rPr>
              <a:t>Blue Bell Crossing</a:t>
            </a:r>
          </a:p>
        </p:txBody>
      </p:sp>
      <p:sp>
        <p:nvSpPr>
          <p:cNvPr id="14" name="TextBox 13">
            <a:extLst>
              <a:ext uri="{FF2B5EF4-FFF2-40B4-BE49-F238E27FC236}">
                <a16:creationId xmlns:a16="http://schemas.microsoft.com/office/drawing/2014/main" id="{0676A54E-34C2-42C1-8E1E-E2DBCFFBBE84}"/>
              </a:ext>
            </a:extLst>
          </p:cNvPr>
          <p:cNvSpPr txBox="1"/>
          <p:nvPr/>
        </p:nvSpPr>
        <p:spPr>
          <a:xfrm>
            <a:off x="7418389" y="5968871"/>
            <a:ext cx="1262130" cy="646331"/>
          </a:xfrm>
          <a:prstGeom prst="rect">
            <a:avLst/>
          </a:prstGeom>
          <a:noFill/>
        </p:spPr>
        <p:txBody>
          <a:bodyPr wrap="square" rtlCol="0">
            <a:spAutoFit/>
          </a:bodyPr>
          <a:lstStyle/>
          <a:p>
            <a:r>
              <a:rPr lang="en-US" b="1">
                <a:solidFill>
                  <a:schemeClr val="bg1"/>
                </a:solidFill>
                <a:effectLst>
                  <a:outerShdw blurRad="38100" dist="38100" dir="2700000" algn="tl">
                    <a:srgbClr val="000000">
                      <a:alpha val="43137"/>
                    </a:srgbClr>
                  </a:outerShdw>
                </a:effectLst>
              </a:rPr>
              <a:t>Mermaid Estates</a:t>
            </a:r>
          </a:p>
        </p:txBody>
      </p:sp>
      <p:sp>
        <p:nvSpPr>
          <p:cNvPr id="15" name="TextBox 14">
            <a:extLst>
              <a:ext uri="{FF2B5EF4-FFF2-40B4-BE49-F238E27FC236}">
                <a16:creationId xmlns:a16="http://schemas.microsoft.com/office/drawing/2014/main" id="{C574290B-5EDF-47A8-8657-F27A776AE415}"/>
              </a:ext>
            </a:extLst>
          </p:cNvPr>
          <p:cNvSpPr txBox="1"/>
          <p:nvPr/>
        </p:nvSpPr>
        <p:spPr>
          <a:xfrm>
            <a:off x="4676302" y="-48536"/>
            <a:ext cx="1262130" cy="646331"/>
          </a:xfrm>
          <a:prstGeom prst="rect">
            <a:avLst/>
          </a:prstGeom>
          <a:noFill/>
        </p:spPr>
        <p:txBody>
          <a:bodyPr wrap="square" rtlCol="0">
            <a:spAutoFit/>
          </a:bodyPr>
          <a:lstStyle/>
          <a:p>
            <a:r>
              <a:rPr lang="en-US" b="1">
                <a:solidFill>
                  <a:schemeClr val="bg1"/>
                </a:solidFill>
                <a:effectLst>
                  <a:outerShdw blurRad="38100" dist="38100" dir="2700000" algn="tl">
                    <a:srgbClr val="000000">
                      <a:alpha val="43137"/>
                    </a:srgbClr>
                  </a:outerShdw>
                </a:effectLst>
              </a:rPr>
              <a:t>Dekalb Park</a:t>
            </a:r>
          </a:p>
        </p:txBody>
      </p:sp>
    </p:spTree>
    <p:extLst>
      <p:ext uri="{BB962C8B-B14F-4D97-AF65-F5344CB8AC3E}">
        <p14:creationId xmlns:p14="http://schemas.microsoft.com/office/powerpoint/2010/main" val="22772482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4F638F33-86D7-4711-ABE6-CA0526E61E90}"/>
              </a:ext>
            </a:extLst>
          </p:cNvPr>
          <p:cNvPicPr>
            <a:picLocks noChangeAspect="1"/>
          </p:cNvPicPr>
          <p:nvPr/>
        </p:nvPicPr>
        <p:blipFill rotWithShape="1">
          <a:blip r:embed="rId4">
            <a:extLst>
              <a:ext uri="{28A0092B-C50C-407E-A947-70E740481C1C}">
                <a14:useLocalDpi xmlns:a14="http://schemas.microsoft.com/office/drawing/2010/main" val="0"/>
              </a:ext>
            </a:extLst>
          </a:blip>
          <a:srcRect t="77215"/>
          <a:stretch/>
        </p:blipFill>
        <p:spPr>
          <a:xfrm>
            <a:off x="0" y="5382228"/>
            <a:ext cx="12192000" cy="1475772"/>
          </a:xfrm>
          <a:prstGeom prst="rect">
            <a:avLst/>
          </a:prstGeom>
        </p:spPr>
      </p:pic>
      <p:pic>
        <p:nvPicPr>
          <p:cNvPr id="3" name="Picture 2">
            <a:extLst>
              <a:ext uri="{FF2B5EF4-FFF2-40B4-BE49-F238E27FC236}">
                <a16:creationId xmlns:a16="http://schemas.microsoft.com/office/drawing/2014/main" id="{22351AB8-2722-4E4D-B058-738DBC65FA4A}"/>
              </a:ext>
            </a:extLst>
          </p:cNvPr>
          <p:cNvPicPr>
            <a:picLocks noChangeAspect="1"/>
          </p:cNvPicPr>
          <p:nvPr/>
        </p:nvPicPr>
        <p:blipFill>
          <a:blip r:embed="rId5"/>
          <a:stretch>
            <a:fillRect/>
          </a:stretch>
        </p:blipFill>
        <p:spPr>
          <a:xfrm>
            <a:off x="3281555" y="347240"/>
            <a:ext cx="7505700" cy="6400800"/>
          </a:xfrm>
          <a:prstGeom prst="rect">
            <a:avLst/>
          </a:prstGeom>
        </p:spPr>
      </p:pic>
      <p:sp>
        <p:nvSpPr>
          <p:cNvPr id="5" name="Rectangle 4">
            <a:extLst>
              <a:ext uri="{FF2B5EF4-FFF2-40B4-BE49-F238E27FC236}">
                <a16:creationId xmlns:a16="http://schemas.microsoft.com/office/drawing/2014/main" id="{821EA89B-9D4E-4402-96D4-CF3ADB6407C1}"/>
              </a:ext>
            </a:extLst>
          </p:cNvPr>
          <p:cNvSpPr/>
          <p:nvPr/>
        </p:nvSpPr>
        <p:spPr>
          <a:xfrm>
            <a:off x="0" y="347241"/>
            <a:ext cx="3125165" cy="523220"/>
          </a:xfrm>
          <a:prstGeom prst="rect">
            <a:avLst/>
          </a:prstGeom>
          <a:solidFill>
            <a:srgbClr val="4D8A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F4CB811-319A-462D-AC1B-C49009CA92B2}"/>
              </a:ext>
            </a:extLst>
          </p:cNvPr>
          <p:cNvSpPr txBox="1"/>
          <p:nvPr/>
        </p:nvSpPr>
        <p:spPr>
          <a:xfrm>
            <a:off x="416690" y="347241"/>
            <a:ext cx="2708476" cy="523220"/>
          </a:xfrm>
          <a:prstGeom prst="rect">
            <a:avLst/>
          </a:prstGeom>
          <a:noFill/>
        </p:spPr>
        <p:txBody>
          <a:bodyPr wrap="square" rtlCol="0">
            <a:spAutoFit/>
          </a:bodyPr>
          <a:lstStyle/>
          <a:p>
            <a:r>
              <a:rPr lang="en-US" sz="2800">
                <a:solidFill>
                  <a:srgbClr val="FFFBC8"/>
                </a:solidFill>
                <a:effectLst>
                  <a:outerShdw blurRad="38100" dist="38100" dir="2700000" algn="tl">
                    <a:srgbClr val="000000">
                      <a:alpha val="43137"/>
                    </a:srgbClr>
                  </a:outerShdw>
                </a:effectLst>
                <a:latin typeface="Lobster 1.4" panose="02000506000000020003" pitchFamily="50" charset="0"/>
              </a:rPr>
              <a:t>Next Steps</a:t>
            </a:r>
          </a:p>
        </p:txBody>
      </p:sp>
      <p:sp>
        <p:nvSpPr>
          <p:cNvPr id="9" name="Rectangle 8">
            <a:extLst>
              <a:ext uri="{FF2B5EF4-FFF2-40B4-BE49-F238E27FC236}">
                <a16:creationId xmlns:a16="http://schemas.microsoft.com/office/drawing/2014/main" id="{35EE4A0F-82C4-4333-AF90-7812242C7F72}"/>
              </a:ext>
            </a:extLst>
          </p:cNvPr>
          <p:cNvSpPr/>
          <p:nvPr/>
        </p:nvSpPr>
        <p:spPr>
          <a:xfrm>
            <a:off x="3214881" y="870461"/>
            <a:ext cx="7572375" cy="2454601"/>
          </a:xfrm>
          <a:prstGeom prst="rect">
            <a:avLst/>
          </a:prstGeom>
          <a:solidFill>
            <a:srgbClr val="4D8A7F">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3F3AC39-9A62-4E2C-8B50-3D78DBB890EC}"/>
              </a:ext>
            </a:extLst>
          </p:cNvPr>
          <p:cNvSpPr/>
          <p:nvPr/>
        </p:nvSpPr>
        <p:spPr>
          <a:xfrm>
            <a:off x="3248217" y="3325062"/>
            <a:ext cx="7572375" cy="445155"/>
          </a:xfrm>
          <a:prstGeom prst="rect">
            <a:avLst/>
          </a:prstGeom>
          <a:noFill/>
          <a:ln w="571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790D0FD-A60A-4E25-ABE0-32D3CAD93FF3}"/>
              </a:ext>
            </a:extLst>
          </p:cNvPr>
          <p:cNvSpPr txBox="1"/>
          <p:nvPr/>
        </p:nvSpPr>
        <p:spPr>
          <a:xfrm>
            <a:off x="9257122" y="5135086"/>
            <a:ext cx="1376313" cy="307777"/>
          </a:xfrm>
          <a:prstGeom prst="rect">
            <a:avLst/>
          </a:prstGeom>
          <a:solidFill>
            <a:schemeClr val="bg1"/>
          </a:solidFill>
        </p:spPr>
        <p:txBody>
          <a:bodyPr wrap="square" rtlCol="0">
            <a:spAutoFit/>
          </a:bodyPr>
          <a:lstStyle/>
          <a:p>
            <a:r>
              <a:rPr lang="en-US" sz="1400"/>
              <a:t>6:00pm-8:00pm</a:t>
            </a:r>
          </a:p>
        </p:txBody>
      </p:sp>
      <p:sp>
        <p:nvSpPr>
          <p:cNvPr id="7" name="Rectangle 6">
            <a:extLst>
              <a:ext uri="{FF2B5EF4-FFF2-40B4-BE49-F238E27FC236}">
                <a16:creationId xmlns:a16="http://schemas.microsoft.com/office/drawing/2014/main" id="{69E77E82-09C8-412E-9951-A0FC8C771511}"/>
              </a:ext>
            </a:extLst>
          </p:cNvPr>
          <p:cNvSpPr/>
          <p:nvPr/>
        </p:nvSpPr>
        <p:spPr>
          <a:xfrm>
            <a:off x="3214881" y="3751868"/>
            <a:ext cx="7572375" cy="2996171"/>
          </a:xfrm>
          <a:prstGeom prst="rect">
            <a:avLst/>
          </a:prstGeom>
          <a:solidFill>
            <a:srgbClr val="4D8A7F">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3935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1EA89B-9D4E-4402-96D4-CF3ADB6407C1}"/>
              </a:ext>
            </a:extLst>
          </p:cNvPr>
          <p:cNvSpPr/>
          <p:nvPr/>
        </p:nvSpPr>
        <p:spPr>
          <a:xfrm>
            <a:off x="0" y="347241"/>
            <a:ext cx="3507698" cy="523220"/>
          </a:xfrm>
          <a:prstGeom prst="rect">
            <a:avLst/>
          </a:prstGeom>
          <a:solidFill>
            <a:srgbClr val="4D8A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raphical user interface, text&#10;&#10;Description automatically generated">
            <a:extLst>
              <a:ext uri="{FF2B5EF4-FFF2-40B4-BE49-F238E27FC236}">
                <a16:creationId xmlns:a16="http://schemas.microsoft.com/office/drawing/2014/main" id="{4F638F33-86D7-4711-ABE6-CA0526E61E90}"/>
              </a:ext>
            </a:extLst>
          </p:cNvPr>
          <p:cNvPicPr>
            <a:picLocks noChangeAspect="1"/>
          </p:cNvPicPr>
          <p:nvPr/>
        </p:nvPicPr>
        <p:blipFill rotWithShape="1">
          <a:blip r:embed="rId4">
            <a:extLst>
              <a:ext uri="{28A0092B-C50C-407E-A947-70E740481C1C}">
                <a14:useLocalDpi xmlns:a14="http://schemas.microsoft.com/office/drawing/2010/main" val="0"/>
              </a:ext>
            </a:extLst>
          </a:blip>
          <a:srcRect t="77215"/>
          <a:stretch/>
        </p:blipFill>
        <p:spPr>
          <a:xfrm>
            <a:off x="0" y="5382228"/>
            <a:ext cx="12192000" cy="1475772"/>
          </a:xfrm>
          <a:prstGeom prst="rect">
            <a:avLst/>
          </a:prstGeom>
        </p:spPr>
      </p:pic>
      <p:sp>
        <p:nvSpPr>
          <p:cNvPr id="4" name="TextBox 3">
            <a:extLst>
              <a:ext uri="{FF2B5EF4-FFF2-40B4-BE49-F238E27FC236}">
                <a16:creationId xmlns:a16="http://schemas.microsoft.com/office/drawing/2014/main" id="{AF4CB811-319A-462D-AC1B-C49009CA92B2}"/>
              </a:ext>
            </a:extLst>
          </p:cNvPr>
          <p:cNvSpPr txBox="1"/>
          <p:nvPr/>
        </p:nvSpPr>
        <p:spPr>
          <a:xfrm>
            <a:off x="416690" y="347241"/>
            <a:ext cx="4320202" cy="523220"/>
          </a:xfrm>
          <a:prstGeom prst="rect">
            <a:avLst/>
          </a:prstGeom>
          <a:noFill/>
        </p:spPr>
        <p:txBody>
          <a:bodyPr wrap="square" rtlCol="0">
            <a:spAutoFit/>
          </a:bodyPr>
          <a:lstStyle/>
          <a:p>
            <a:r>
              <a:rPr lang="en-US" sz="2800">
                <a:solidFill>
                  <a:srgbClr val="FFFBC8"/>
                </a:solidFill>
                <a:effectLst>
                  <a:outerShdw blurRad="38100" dist="38100" dir="2700000" algn="tl">
                    <a:srgbClr val="000000">
                      <a:alpha val="43137"/>
                    </a:srgbClr>
                  </a:outerShdw>
                </a:effectLst>
                <a:latin typeface="Lobster 1.4" panose="02000506000000020003" pitchFamily="50" charset="0"/>
              </a:rPr>
              <a:t>Steering Committee </a:t>
            </a:r>
          </a:p>
        </p:txBody>
      </p:sp>
      <p:graphicFrame>
        <p:nvGraphicFramePr>
          <p:cNvPr id="8" name="Table 7">
            <a:extLst>
              <a:ext uri="{FF2B5EF4-FFF2-40B4-BE49-F238E27FC236}">
                <a16:creationId xmlns:a16="http://schemas.microsoft.com/office/drawing/2014/main" id="{ED78D69E-097E-478E-A1E1-8E9A0ECA16DF}"/>
              </a:ext>
            </a:extLst>
          </p:cNvPr>
          <p:cNvGraphicFramePr>
            <a:graphicFrameLocks noGrp="1"/>
          </p:cNvGraphicFramePr>
          <p:nvPr>
            <p:extLst>
              <p:ext uri="{D42A27DB-BD31-4B8C-83A1-F6EECF244321}">
                <p14:modId xmlns:p14="http://schemas.microsoft.com/office/powerpoint/2010/main" val="1887024611"/>
              </p:ext>
            </p:extLst>
          </p:nvPr>
        </p:nvGraphicFramePr>
        <p:xfrm>
          <a:off x="4616174" y="154609"/>
          <a:ext cx="7319181" cy="5784942"/>
        </p:xfrm>
        <a:graphic>
          <a:graphicData uri="http://schemas.openxmlformats.org/drawingml/2006/table">
            <a:tbl>
              <a:tblPr>
                <a:tableStyleId>{5C22544A-7EE6-4342-B048-85BDC9FD1C3A}</a:tableStyleId>
              </a:tblPr>
              <a:tblGrid>
                <a:gridCol w="3147391">
                  <a:extLst>
                    <a:ext uri="{9D8B030D-6E8A-4147-A177-3AD203B41FA5}">
                      <a16:colId xmlns:a16="http://schemas.microsoft.com/office/drawing/2014/main" val="2268859385"/>
                    </a:ext>
                  </a:extLst>
                </a:gridCol>
                <a:gridCol w="4171790">
                  <a:extLst>
                    <a:ext uri="{9D8B030D-6E8A-4147-A177-3AD203B41FA5}">
                      <a16:colId xmlns:a16="http://schemas.microsoft.com/office/drawing/2014/main" val="545016019"/>
                    </a:ext>
                  </a:extLst>
                </a:gridCol>
              </a:tblGrid>
              <a:tr h="216289">
                <a:tc>
                  <a:txBody>
                    <a:bodyPr/>
                    <a:lstStyle/>
                    <a:p>
                      <a:pPr lvl="0" algn="r" fontAlgn="b"/>
                      <a:r>
                        <a:rPr lang="en-US" sz="1400" b="1" u="none" strike="noStrike" dirty="0">
                          <a:solidFill>
                            <a:schemeClr val="bg1"/>
                          </a:solidFill>
                          <a:effectLst/>
                          <a:latin typeface="Futura Hv BT"/>
                        </a:rPr>
                        <a:t>Michele Minnick</a:t>
                      </a:r>
                      <a:endParaRPr lang="en-US" sz="1400" b="1" i="0" u="none" strike="noStrike" dirty="0">
                        <a:solidFill>
                          <a:schemeClr val="bg1"/>
                        </a:solidFill>
                        <a:effectLst/>
                        <a:latin typeface="Futura Hv BT"/>
                      </a:endParaRPr>
                    </a:p>
                  </a:txBody>
                  <a:tcPr marL="7252" marR="7252" marT="7252" marB="0" anchor="b">
                    <a:solidFill>
                      <a:srgbClr val="4D8A7F"/>
                    </a:solidFill>
                  </a:tcPr>
                </a:tc>
                <a:tc>
                  <a:txBody>
                    <a:bodyPr/>
                    <a:lstStyle/>
                    <a:p>
                      <a:pPr lvl="1" algn="l" fontAlgn="b"/>
                      <a:r>
                        <a:rPr lang="en-US" sz="1400" b="0" u="none" strike="noStrike" dirty="0">
                          <a:solidFill>
                            <a:schemeClr val="bg1"/>
                          </a:solidFill>
                          <a:effectLst/>
                          <a:latin typeface="Futura Hv BT"/>
                        </a:rPr>
                        <a:t>Board of Supervisors</a:t>
                      </a:r>
                      <a:endParaRPr lang="en-US" sz="1400" b="0" i="0" u="none" strike="noStrike" dirty="0">
                        <a:solidFill>
                          <a:schemeClr val="bg1"/>
                        </a:solidFill>
                        <a:effectLst/>
                        <a:latin typeface="Futura Hv BT"/>
                      </a:endParaRPr>
                    </a:p>
                  </a:txBody>
                  <a:tcPr marL="7252" marR="7252" marT="7252" marB="0" anchor="b">
                    <a:solidFill>
                      <a:srgbClr val="20463C"/>
                    </a:solidFill>
                  </a:tcPr>
                </a:tc>
                <a:extLst>
                  <a:ext uri="{0D108BD9-81ED-4DB2-BD59-A6C34878D82A}">
                    <a16:rowId xmlns:a16="http://schemas.microsoft.com/office/drawing/2014/main" val="3381342937"/>
                  </a:ext>
                </a:extLst>
              </a:tr>
              <a:tr h="216289">
                <a:tc>
                  <a:txBody>
                    <a:bodyPr/>
                    <a:lstStyle/>
                    <a:p>
                      <a:pPr lvl="0" algn="r" fontAlgn="b"/>
                      <a:r>
                        <a:rPr lang="en-US" sz="1400" b="1" u="none" strike="noStrike" dirty="0">
                          <a:solidFill>
                            <a:schemeClr val="bg1"/>
                          </a:solidFill>
                          <a:effectLst/>
                          <a:latin typeface="Futura Hv BT"/>
                        </a:rPr>
                        <a:t>Fred Conner</a:t>
                      </a:r>
                      <a:endParaRPr lang="en-US" sz="1400" b="1" i="0" u="none" strike="noStrike" dirty="0">
                        <a:solidFill>
                          <a:schemeClr val="bg1"/>
                        </a:solidFill>
                        <a:effectLst/>
                        <a:latin typeface="Futura Hv BT"/>
                      </a:endParaRPr>
                    </a:p>
                  </a:txBody>
                  <a:tcPr marL="7252" marR="7252" marT="7252" marB="0" anchor="b">
                    <a:solidFill>
                      <a:srgbClr val="4D8A7F"/>
                    </a:solidFill>
                  </a:tcPr>
                </a:tc>
                <a:tc>
                  <a:txBody>
                    <a:bodyPr/>
                    <a:lstStyle/>
                    <a:p>
                      <a:pPr lvl="1" algn="l" fontAlgn="b"/>
                      <a:r>
                        <a:rPr lang="en-US" sz="1400" b="0" u="none" strike="noStrike" dirty="0">
                          <a:solidFill>
                            <a:schemeClr val="bg1"/>
                          </a:solidFill>
                          <a:effectLst/>
                          <a:latin typeface="Futura Hv BT"/>
                        </a:rPr>
                        <a:t>Board of Supervisors</a:t>
                      </a:r>
                      <a:endParaRPr lang="en-US" sz="1400" b="0" i="0" u="none" strike="noStrike" dirty="0">
                        <a:solidFill>
                          <a:schemeClr val="bg1"/>
                        </a:solidFill>
                        <a:effectLst/>
                        <a:latin typeface="Futura Hv BT"/>
                      </a:endParaRPr>
                    </a:p>
                  </a:txBody>
                  <a:tcPr marL="7252" marR="7252" marT="7252" marB="0" anchor="b">
                    <a:solidFill>
                      <a:srgbClr val="20463C"/>
                    </a:solidFill>
                  </a:tcPr>
                </a:tc>
                <a:extLst>
                  <a:ext uri="{0D108BD9-81ED-4DB2-BD59-A6C34878D82A}">
                    <a16:rowId xmlns:a16="http://schemas.microsoft.com/office/drawing/2014/main" val="2327035753"/>
                  </a:ext>
                </a:extLst>
              </a:tr>
              <a:tr h="216289">
                <a:tc>
                  <a:txBody>
                    <a:bodyPr/>
                    <a:lstStyle/>
                    <a:p>
                      <a:pPr lvl="0" algn="r" fontAlgn="b"/>
                      <a:r>
                        <a:rPr lang="en-US" sz="1400" b="1" u="none" strike="noStrike" dirty="0">
                          <a:solidFill>
                            <a:schemeClr val="bg1"/>
                          </a:solidFill>
                          <a:effectLst/>
                          <a:latin typeface="Futura Hv BT"/>
                        </a:rPr>
                        <a:t>Roman </a:t>
                      </a:r>
                      <a:r>
                        <a:rPr lang="en-US" sz="1400" b="1" u="none" strike="noStrike" dirty="0" err="1">
                          <a:solidFill>
                            <a:schemeClr val="bg1"/>
                          </a:solidFill>
                          <a:effectLst/>
                          <a:latin typeface="Futura Hv BT"/>
                        </a:rPr>
                        <a:t>Pronczak</a:t>
                      </a:r>
                      <a:endParaRPr lang="en-US" sz="1400" b="1" i="0" u="none" strike="noStrike" dirty="0" err="1">
                        <a:solidFill>
                          <a:schemeClr val="bg1"/>
                        </a:solidFill>
                        <a:effectLst/>
                        <a:latin typeface="Futura Hv BT"/>
                      </a:endParaRPr>
                    </a:p>
                  </a:txBody>
                  <a:tcPr marL="7252" marR="7252" marT="7252" marB="0" anchor="b">
                    <a:solidFill>
                      <a:srgbClr val="4D8A7F"/>
                    </a:solidFill>
                  </a:tcPr>
                </a:tc>
                <a:tc>
                  <a:txBody>
                    <a:bodyPr/>
                    <a:lstStyle/>
                    <a:p>
                      <a:pPr lvl="1" algn="l" fontAlgn="b"/>
                      <a:r>
                        <a:rPr lang="en-US" sz="1400" b="0" u="none" strike="noStrike" dirty="0">
                          <a:solidFill>
                            <a:schemeClr val="bg1"/>
                          </a:solidFill>
                          <a:effectLst/>
                          <a:latin typeface="Futura Hv BT"/>
                        </a:rPr>
                        <a:t>Township Manager</a:t>
                      </a:r>
                      <a:endParaRPr lang="en-US" sz="1400" b="0" i="0" u="none" strike="noStrike" dirty="0">
                        <a:solidFill>
                          <a:schemeClr val="bg1"/>
                        </a:solidFill>
                        <a:effectLst/>
                        <a:latin typeface="Futura Hv BT"/>
                      </a:endParaRPr>
                    </a:p>
                  </a:txBody>
                  <a:tcPr marL="7252" marR="7252" marT="7252" marB="0" anchor="b">
                    <a:solidFill>
                      <a:srgbClr val="20463C"/>
                    </a:solidFill>
                  </a:tcPr>
                </a:tc>
                <a:extLst>
                  <a:ext uri="{0D108BD9-81ED-4DB2-BD59-A6C34878D82A}">
                    <a16:rowId xmlns:a16="http://schemas.microsoft.com/office/drawing/2014/main" val="3116059539"/>
                  </a:ext>
                </a:extLst>
              </a:tr>
              <a:tr h="216289">
                <a:tc>
                  <a:txBody>
                    <a:bodyPr/>
                    <a:lstStyle/>
                    <a:p>
                      <a:pPr lvl="0" algn="r" fontAlgn="b"/>
                      <a:r>
                        <a:rPr lang="en-US" sz="1400" b="1" u="none" strike="noStrike" dirty="0">
                          <a:solidFill>
                            <a:schemeClr val="bg1"/>
                          </a:solidFill>
                          <a:effectLst/>
                          <a:latin typeface="Futura Hv BT"/>
                        </a:rPr>
                        <a:t>Dave </a:t>
                      </a:r>
                      <a:r>
                        <a:rPr lang="en-US" sz="1400" b="1" u="none" strike="noStrike" dirty="0" err="1">
                          <a:solidFill>
                            <a:schemeClr val="bg1"/>
                          </a:solidFill>
                          <a:effectLst/>
                          <a:latin typeface="Futura Hv BT"/>
                        </a:rPr>
                        <a:t>Mrochko</a:t>
                      </a:r>
                      <a:endParaRPr lang="en-US" sz="1400" b="1" i="0" u="none" strike="noStrike" dirty="0" err="1">
                        <a:solidFill>
                          <a:schemeClr val="bg1"/>
                        </a:solidFill>
                        <a:effectLst/>
                        <a:latin typeface="Futura Hv BT"/>
                      </a:endParaRPr>
                    </a:p>
                  </a:txBody>
                  <a:tcPr marL="7252" marR="7252" marT="7252" marB="0" anchor="b">
                    <a:solidFill>
                      <a:srgbClr val="4D8A7F"/>
                    </a:solidFill>
                  </a:tcPr>
                </a:tc>
                <a:tc>
                  <a:txBody>
                    <a:bodyPr/>
                    <a:lstStyle/>
                    <a:p>
                      <a:pPr lvl="1" algn="l" fontAlgn="b"/>
                      <a:r>
                        <a:rPr lang="en-US" sz="1400" b="0" u="none" strike="noStrike" dirty="0">
                          <a:solidFill>
                            <a:schemeClr val="bg1"/>
                          </a:solidFill>
                          <a:effectLst/>
                          <a:latin typeface="Futura Hv BT"/>
                        </a:rPr>
                        <a:t>Assist. Township Manager</a:t>
                      </a:r>
                      <a:endParaRPr lang="en-US" sz="1400" b="0" i="0" u="none" strike="noStrike" dirty="0">
                        <a:solidFill>
                          <a:schemeClr val="bg1"/>
                        </a:solidFill>
                        <a:effectLst/>
                        <a:latin typeface="Futura Hv BT"/>
                      </a:endParaRPr>
                    </a:p>
                  </a:txBody>
                  <a:tcPr marL="7252" marR="7252" marT="7252" marB="0" anchor="b">
                    <a:solidFill>
                      <a:srgbClr val="20463C"/>
                    </a:solidFill>
                  </a:tcPr>
                </a:tc>
                <a:extLst>
                  <a:ext uri="{0D108BD9-81ED-4DB2-BD59-A6C34878D82A}">
                    <a16:rowId xmlns:a16="http://schemas.microsoft.com/office/drawing/2014/main" val="2209811812"/>
                  </a:ext>
                </a:extLst>
              </a:tr>
              <a:tr h="216289">
                <a:tc>
                  <a:txBody>
                    <a:bodyPr/>
                    <a:lstStyle/>
                    <a:p>
                      <a:pPr lvl="0" algn="r" fontAlgn="b"/>
                      <a:r>
                        <a:rPr lang="en-US" sz="1400" b="1" u="none" strike="noStrike" dirty="0">
                          <a:solidFill>
                            <a:schemeClr val="bg1"/>
                          </a:solidFill>
                          <a:effectLst/>
                          <a:latin typeface="Futura Hv BT"/>
                        </a:rPr>
                        <a:t>Jim Blanch</a:t>
                      </a:r>
                      <a:endParaRPr lang="en-US" sz="1400" b="1" i="0" u="none" strike="noStrike" dirty="0">
                        <a:solidFill>
                          <a:schemeClr val="bg1"/>
                        </a:solidFill>
                        <a:effectLst/>
                        <a:latin typeface="Futura Hv BT"/>
                      </a:endParaRPr>
                    </a:p>
                  </a:txBody>
                  <a:tcPr marL="7252" marR="7252" marT="7252" marB="0" anchor="b">
                    <a:solidFill>
                      <a:srgbClr val="4D8A7F"/>
                    </a:solidFill>
                  </a:tcPr>
                </a:tc>
                <a:tc>
                  <a:txBody>
                    <a:bodyPr/>
                    <a:lstStyle/>
                    <a:p>
                      <a:pPr lvl="1" algn="l" fontAlgn="b"/>
                      <a:r>
                        <a:rPr lang="en-US" sz="1400" b="0" u="none" strike="noStrike" dirty="0">
                          <a:solidFill>
                            <a:schemeClr val="bg1"/>
                          </a:solidFill>
                          <a:effectLst/>
                          <a:latin typeface="Futura Hv BT"/>
                        </a:rPr>
                        <a:t>Engineering Director</a:t>
                      </a:r>
                      <a:endParaRPr lang="en-US" sz="1400" b="0" i="0" u="none" strike="noStrike" dirty="0">
                        <a:solidFill>
                          <a:schemeClr val="bg1"/>
                        </a:solidFill>
                        <a:effectLst/>
                        <a:latin typeface="Futura Hv BT"/>
                      </a:endParaRPr>
                    </a:p>
                  </a:txBody>
                  <a:tcPr marL="7252" marR="7252" marT="7252" marB="0" anchor="b">
                    <a:solidFill>
                      <a:srgbClr val="20463C"/>
                    </a:solidFill>
                  </a:tcPr>
                </a:tc>
                <a:extLst>
                  <a:ext uri="{0D108BD9-81ED-4DB2-BD59-A6C34878D82A}">
                    <a16:rowId xmlns:a16="http://schemas.microsoft.com/office/drawing/2014/main" val="3380771266"/>
                  </a:ext>
                </a:extLst>
              </a:tr>
              <a:tr h="216289">
                <a:tc>
                  <a:txBody>
                    <a:bodyPr/>
                    <a:lstStyle/>
                    <a:p>
                      <a:pPr lvl="0" algn="r" fontAlgn="b"/>
                      <a:r>
                        <a:rPr lang="en-US" sz="1400" b="1" u="none" strike="noStrike" dirty="0">
                          <a:solidFill>
                            <a:schemeClr val="bg1"/>
                          </a:solidFill>
                          <a:effectLst/>
                          <a:latin typeface="Futura Hv BT"/>
                        </a:rPr>
                        <a:t>Tom </a:t>
                      </a:r>
                      <a:r>
                        <a:rPr lang="en-US" sz="1400" b="1" u="none" strike="noStrike" dirty="0" err="1">
                          <a:solidFill>
                            <a:schemeClr val="bg1"/>
                          </a:solidFill>
                          <a:effectLst/>
                          <a:latin typeface="Futura Hv BT"/>
                        </a:rPr>
                        <a:t>Farzetta</a:t>
                      </a:r>
                      <a:endParaRPr lang="en-US" sz="1400" b="1" i="0" u="none" strike="noStrike" dirty="0" err="1">
                        <a:solidFill>
                          <a:schemeClr val="bg1"/>
                        </a:solidFill>
                        <a:effectLst/>
                        <a:latin typeface="Futura Hv BT"/>
                      </a:endParaRPr>
                    </a:p>
                  </a:txBody>
                  <a:tcPr marL="7252" marR="7252" marT="7252" marB="0" anchor="b">
                    <a:solidFill>
                      <a:srgbClr val="4D8A7F"/>
                    </a:solidFill>
                  </a:tcPr>
                </a:tc>
                <a:tc>
                  <a:txBody>
                    <a:bodyPr/>
                    <a:lstStyle/>
                    <a:p>
                      <a:pPr lvl="1" algn="l" fontAlgn="b"/>
                      <a:r>
                        <a:rPr lang="en-US" sz="1400" b="0" u="none" strike="noStrike" dirty="0">
                          <a:solidFill>
                            <a:schemeClr val="bg1"/>
                          </a:solidFill>
                          <a:effectLst/>
                          <a:latin typeface="Futura Hv BT"/>
                        </a:rPr>
                        <a:t>Public Works Director</a:t>
                      </a:r>
                      <a:endParaRPr lang="en-US" sz="1400" b="0" i="0" u="none" strike="noStrike" dirty="0">
                        <a:solidFill>
                          <a:schemeClr val="bg1"/>
                        </a:solidFill>
                        <a:effectLst/>
                        <a:latin typeface="Futura Hv BT"/>
                      </a:endParaRPr>
                    </a:p>
                  </a:txBody>
                  <a:tcPr marL="7252" marR="7252" marT="7252" marB="0" anchor="b">
                    <a:solidFill>
                      <a:srgbClr val="20463C"/>
                    </a:solidFill>
                  </a:tcPr>
                </a:tc>
                <a:extLst>
                  <a:ext uri="{0D108BD9-81ED-4DB2-BD59-A6C34878D82A}">
                    <a16:rowId xmlns:a16="http://schemas.microsoft.com/office/drawing/2014/main" val="4179801772"/>
                  </a:ext>
                </a:extLst>
              </a:tr>
              <a:tr h="216289">
                <a:tc>
                  <a:txBody>
                    <a:bodyPr/>
                    <a:lstStyle/>
                    <a:p>
                      <a:pPr lvl="0" algn="r" fontAlgn="b"/>
                      <a:r>
                        <a:rPr lang="en-US" sz="1400" b="1" u="none" strike="noStrike" dirty="0">
                          <a:solidFill>
                            <a:schemeClr val="bg1"/>
                          </a:solidFill>
                          <a:effectLst/>
                          <a:latin typeface="Futura Hv BT"/>
                        </a:rPr>
                        <a:t>Travis </a:t>
                      </a:r>
                      <a:r>
                        <a:rPr lang="en-US" sz="1400" b="1" u="none" strike="noStrike" dirty="0" err="1">
                          <a:solidFill>
                            <a:schemeClr val="bg1"/>
                          </a:solidFill>
                          <a:effectLst/>
                          <a:latin typeface="Futura Hv BT"/>
                        </a:rPr>
                        <a:t>DeCaro</a:t>
                      </a:r>
                      <a:endParaRPr lang="en-US" sz="1400" b="1" i="0" u="none" strike="noStrike" dirty="0" err="1">
                        <a:solidFill>
                          <a:schemeClr val="bg1"/>
                        </a:solidFill>
                        <a:effectLst/>
                        <a:latin typeface="Futura Hv BT"/>
                      </a:endParaRPr>
                    </a:p>
                  </a:txBody>
                  <a:tcPr marL="7252" marR="7252" marT="7252" marB="0" anchor="b">
                    <a:solidFill>
                      <a:srgbClr val="4D8A7F"/>
                    </a:solidFill>
                  </a:tcPr>
                </a:tc>
                <a:tc>
                  <a:txBody>
                    <a:bodyPr/>
                    <a:lstStyle/>
                    <a:p>
                      <a:pPr lvl="1" algn="l" fontAlgn="b"/>
                      <a:r>
                        <a:rPr lang="en-US" sz="1400" b="0" u="none" strike="noStrike" dirty="0">
                          <a:solidFill>
                            <a:schemeClr val="bg1"/>
                          </a:solidFill>
                          <a:effectLst/>
                          <a:latin typeface="Futura Hv BT"/>
                        </a:rPr>
                        <a:t>Project Coordinator</a:t>
                      </a:r>
                      <a:endParaRPr lang="en-US" sz="1400" b="0" i="0" u="none" strike="noStrike" dirty="0">
                        <a:solidFill>
                          <a:schemeClr val="bg1"/>
                        </a:solidFill>
                        <a:effectLst/>
                        <a:latin typeface="Futura Hv BT"/>
                      </a:endParaRPr>
                    </a:p>
                  </a:txBody>
                  <a:tcPr marL="7252" marR="7252" marT="7252" marB="0" anchor="b">
                    <a:solidFill>
                      <a:srgbClr val="20463C"/>
                    </a:solidFill>
                  </a:tcPr>
                </a:tc>
                <a:extLst>
                  <a:ext uri="{0D108BD9-81ED-4DB2-BD59-A6C34878D82A}">
                    <a16:rowId xmlns:a16="http://schemas.microsoft.com/office/drawing/2014/main" val="3217652982"/>
                  </a:ext>
                </a:extLst>
              </a:tr>
              <a:tr h="216289">
                <a:tc>
                  <a:txBody>
                    <a:bodyPr/>
                    <a:lstStyle/>
                    <a:p>
                      <a:pPr lvl="0" algn="r" fontAlgn="b"/>
                      <a:r>
                        <a:rPr lang="en-US" sz="1400" b="1" u="none" strike="noStrike" dirty="0">
                          <a:solidFill>
                            <a:schemeClr val="bg1"/>
                          </a:solidFill>
                          <a:effectLst/>
                          <a:latin typeface="Futura Hv BT"/>
                        </a:rPr>
                        <a:t>Kurt Baker</a:t>
                      </a:r>
                      <a:endParaRPr lang="en-US" sz="1400" b="1" i="0" u="none" strike="noStrike" dirty="0">
                        <a:solidFill>
                          <a:schemeClr val="bg1"/>
                        </a:solidFill>
                        <a:effectLst/>
                        <a:latin typeface="Futura Hv BT"/>
                      </a:endParaRPr>
                    </a:p>
                  </a:txBody>
                  <a:tcPr marL="7252" marR="7252" marT="7252" marB="0" anchor="b">
                    <a:solidFill>
                      <a:srgbClr val="4D8A7F"/>
                    </a:solidFill>
                  </a:tcPr>
                </a:tc>
                <a:tc>
                  <a:txBody>
                    <a:bodyPr/>
                    <a:lstStyle/>
                    <a:p>
                      <a:pPr lvl="1" algn="l" fontAlgn="b"/>
                      <a:r>
                        <a:rPr lang="en-US" sz="1400" b="0" u="none" strike="noStrike" dirty="0">
                          <a:solidFill>
                            <a:schemeClr val="bg1"/>
                          </a:solidFill>
                          <a:effectLst/>
                          <a:latin typeface="Futura Hv BT"/>
                        </a:rPr>
                        <a:t>Parks &amp; Recreation Director</a:t>
                      </a:r>
                      <a:endParaRPr lang="en-US" sz="1400" b="0" i="0" u="none" strike="noStrike" dirty="0">
                        <a:solidFill>
                          <a:schemeClr val="bg1"/>
                        </a:solidFill>
                        <a:effectLst/>
                        <a:latin typeface="Futura Hv BT"/>
                      </a:endParaRPr>
                    </a:p>
                  </a:txBody>
                  <a:tcPr marL="7252" marR="7252" marT="7252" marB="0" anchor="b">
                    <a:solidFill>
                      <a:srgbClr val="20463C"/>
                    </a:solidFill>
                  </a:tcPr>
                </a:tc>
                <a:extLst>
                  <a:ext uri="{0D108BD9-81ED-4DB2-BD59-A6C34878D82A}">
                    <a16:rowId xmlns:a16="http://schemas.microsoft.com/office/drawing/2014/main" val="2925593625"/>
                  </a:ext>
                </a:extLst>
              </a:tr>
              <a:tr h="216289">
                <a:tc>
                  <a:txBody>
                    <a:bodyPr/>
                    <a:lstStyle/>
                    <a:p>
                      <a:pPr lvl="0" algn="r" fontAlgn="b"/>
                      <a:r>
                        <a:rPr lang="en-US" sz="1400" b="1" u="none" strike="noStrike" dirty="0">
                          <a:solidFill>
                            <a:schemeClr val="bg1"/>
                          </a:solidFill>
                          <a:effectLst/>
                          <a:latin typeface="Futura Hv BT"/>
                        </a:rPr>
                        <a:t>Mike </a:t>
                      </a:r>
                      <a:r>
                        <a:rPr lang="en-US" sz="1400" b="1" u="none" strike="noStrike" dirty="0" err="1">
                          <a:solidFill>
                            <a:schemeClr val="bg1"/>
                          </a:solidFill>
                          <a:effectLst/>
                          <a:latin typeface="Futura Hv BT"/>
                        </a:rPr>
                        <a:t>Richino</a:t>
                      </a:r>
                      <a:endParaRPr lang="en-US" sz="1400" b="1" i="0" u="none" strike="noStrike" dirty="0" err="1">
                        <a:solidFill>
                          <a:schemeClr val="bg1"/>
                        </a:solidFill>
                        <a:effectLst/>
                        <a:latin typeface="Futura Hv BT"/>
                      </a:endParaRPr>
                    </a:p>
                  </a:txBody>
                  <a:tcPr marL="7252" marR="7252" marT="7252" marB="0" anchor="b">
                    <a:solidFill>
                      <a:srgbClr val="4D8A7F"/>
                    </a:solidFill>
                  </a:tcPr>
                </a:tc>
                <a:tc>
                  <a:txBody>
                    <a:bodyPr/>
                    <a:lstStyle/>
                    <a:p>
                      <a:pPr lvl="1" algn="l" fontAlgn="b"/>
                      <a:r>
                        <a:rPr lang="en-US" sz="1400" b="0" u="none" strike="noStrike" dirty="0">
                          <a:solidFill>
                            <a:schemeClr val="bg1"/>
                          </a:solidFill>
                          <a:effectLst/>
                          <a:latin typeface="Futura Hv BT"/>
                        </a:rPr>
                        <a:t>Parks &amp; Recreation Director</a:t>
                      </a:r>
                      <a:endParaRPr lang="en-US" sz="1400" b="0" i="0" u="none" strike="noStrike" dirty="0">
                        <a:solidFill>
                          <a:schemeClr val="bg1"/>
                        </a:solidFill>
                        <a:effectLst/>
                        <a:latin typeface="Futura Hv BT"/>
                      </a:endParaRPr>
                    </a:p>
                  </a:txBody>
                  <a:tcPr marL="7252" marR="7252" marT="7252" marB="0" anchor="b">
                    <a:solidFill>
                      <a:srgbClr val="20463C"/>
                    </a:solidFill>
                  </a:tcPr>
                </a:tc>
                <a:extLst>
                  <a:ext uri="{0D108BD9-81ED-4DB2-BD59-A6C34878D82A}">
                    <a16:rowId xmlns:a16="http://schemas.microsoft.com/office/drawing/2014/main" val="2431971295"/>
                  </a:ext>
                </a:extLst>
              </a:tr>
              <a:tr h="216289">
                <a:tc>
                  <a:txBody>
                    <a:bodyPr/>
                    <a:lstStyle/>
                    <a:p>
                      <a:pPr lvl="0" algn="r" fontAlgn="b"/>
                      <a:r>
                        <a:rPr lang="en-US" sz="1400" b="1" u="none" strike="noStrike" dirty="0">
                          <a:solidFill>
                            <a:schemeClr val="bg1"/>
                          </a:solidFill>
                          <a:effectLst/>
                          <a:latin typeface="Futura Hv BT"/>
                        </a:rPr>
                        <a:t>Courtney Meehan</a:t>
                      </a:r>
                      <a:endParaRPr lang="en-US" sz="1400" b="1" i="0" u="none" strike="noStrike" dirty="0">
                        <a:solidFill>
                          <a:schemeClr val="bg1"/>
                        </a:solidFill>
                        <a:effectLst/>
                        <a:latin typeface="Futura Hv BT"/>
                      </a:endParaRPr>
                    </a:p>
                  </a:txBody>
                  <a:tcPr marL="7252" marR="7252" marT="7252" marB="0" anchor="b">
                    <a:solidFill>
                      <a:srgbClr val="4D8A7F"/>
                    </a:solidFill>
                  </a:tcPr>
                </a:tc>
                <a:tc>
                  <a:txBody>
                    <a:bodyPr/>
                    <a:lstStyle/>
                    <a:p>
                      <a:pPr lvl="1" algn="l" fontAlgn="b"/>
                      <a:r>
                        <a:rPr lang="en-US" sz="1400" b="0" u="none" strike="noStrike" dirty="0">
                          <a:solidFill>
                            <a:schemeClr val="bg1"/>
                          </a:solidFill>
                          <a:effectLst/>
                          <a:latin typeface="Futura Hv BT"/>
                        </a:rPr>
                        <a:t>Program Coordinator Parks &amp; Recreation</a:t>
                      </a:r>
                      <a:endParaRPr lang="en-US" sz="1400" b="0" i="0" u="none" strike="noStrike" dirty="0">
                        <a:solidFill>
                          <a:schemeClr val="bg1"/>
                        </a:solidFill>
                        <a:effectLst/>
                        <a:latin typeface="Futura Hv BT"/>
                      </a:endParaRPr>
                    </a:p>
                  </a:txBody>
                  <a:tcPr marL="7252" marR="7252" marT="7252" marB="0" anchor="b">
                    <a:solidFill>
                      <a:srgbClr val="20463C"/>
                    </a:solidFill>
                  </a:tcPr>
                </a:tc>
                <a:extLst>
                  <a:ext uri="{0D108BD9-81ED-4DB2-BD59-A6C34878D82A}">
                    <a16:rowId xmlns:a16="http://schemas.microsoft.com/office/drawing/2014/main" val="1489982419"/>
                  </a:ext>
                </a:extLst>
              </a:tr>
              <a:tr h="216289">
                <a:tc>
                  <a:txBody>
                    <a:bodyPr/>
                    <a:lstStyle/>
                    <a:p>
                      <a:pPr lvl="0" algn="r" fontAlgn="b"/>
                      <a:r>
                        <a:rPr lang="en-US" sz="1400" b="1" u="none" strike="noStrike" dirty="0">
                          <a:solidFill>
                            <a:schemeClr val="bg1"/>
                          </a:solidFill>
                          <a:effectLst/>
                          <a:latin typeface="Futura Hv BT"/>
                        </a:rPr>
                        <a:t>Marshall </a:t>
                      </a:r>
                      <a:r>
                        <a:rPr lang="en-US" sz="1400" b="1" u="none" strike="noStrike" dirty="0" err="1">
                          <a:solidFill>
                            <a:schemeClr val="bg1"/>
                          </a:solidFill>
                          <a:effectLst/>
                          <a:latin typeface="Futura Hv BT"/>
                        </a:rPr>
                        <a:t>Bleefeld</a:t>
                      </a:r>
                      <a:endParaRPr lang="en-US" sz="1400" b="1" i="0" u="none" strike="noStrike" dirty="0" err="1">
                        <a:solidFill>
                          <a:schemeClr val="bg1"/>
                        </a:solidFill>
                        <a:effectLst/>
                        <a:latin typeface="Futura Hv BT"/>
                      </a:endParaRPr>
                    </a:p>
                  </a:txBody>
                  <a:tcPr marL="7252" marR="7252" marT="7252" marB="0" anchor="b">
                    <a:solidFill>
                      <a:srgbClr val="4D8A7F"/>
                    </a:solidFill>
                  </a:tcPr>
                </a:tc>
                <a:tc>
                  <a:txBody>
                    <a:bodyPr/>
                    <a:lstStyle/>
                    <a:p>
                      <a:pPr lvl="1" algn="l" fontAlgn="b"/>
                      <a:r>
                        <a:rPr lang="en-US" sz="1400" b="0" u="none" strike="noStrike" dirty="0">
                          <a:solidFill>
                            <a:schemeClr val="bg1"/>
                          </a:solidFill>
                          <a:effectLst/>
                          <a:latin typeface="Futura Hv BT"/>
                        </a:rPr>
                        <a:t>Park &amp; OS Board/School Dist.</a:t>
                      </a:r>
                      <a:endParaRPr lang="en-US" sz="1400" b="0" i="0" u="none" strike="noStrike" dirty="0">
                        <a:solidFill>
                          <a:schemeClr val="bg1"/>
                        </a:solidFill>
                        <a:effectLst/>
                        <a:latin typeface="Futura Hv BT"/>
                      </a:endParaRPr>
                    </a:p>
                  </a:txBody>
                  <a:tcPr marL="7252" marR="7252" marT="7252" marB="0" anchor="b">
                    <a:solidFill>
                      <a:srgbClr val="20463C"/>
                    </a:solidFill>
                  </a:tcPr>
                </a:tc>
                <a:extLst>
                  <a:ext uri="{0D108BD9-81ED-4DB2-BD59-A6C34878D82A}">
                    <a16:rowId xmlns:a16="http://schemas.microsoft.com/office/drawing/2014/main" val="3811376067"/>
                  </a:ext>
                </a:extLst>
              </a:tr>
              <a:tr h="216289">
                <a:tc>
                  <a:txBody>
                    <a:bodyPr/>
                    <a:lstStyle/>
                    <a:p>
                      <a:pPr lvl="0" algn="r" fontAlgn="b"/>
                      <a:r>
                        <a:rPr lang="en-US" sz="1400" b="1" u="none" strike="noStrike" dirty="0">
                          <a:solidFill>
                            <a:schemeClr val="bg1"/>
                          </a:solidFill>
                          <a:effectLst/>
                          <a:latin typeface="Futura Hv BT"/>
                        </a:rPr>
                        <a:t>Angela Dougherty</a:t>
                      </a:r>
                      <a:endParaRPr lang="en-US" sz="1400" b="1" i="0" u="none" strike="noStrike" dirty="0">
                        <a:solidFill>
                          <a:schemeClr val="bg1"/>
                        </a:solidFill>
                        <a:effectLst/>
                        <a:latin typeface="Futura Hv BT"/>
                      </a:endParaRPr>
                    </a:p>
                  </a:txBody>
                  <a:tcPr marL="7252" marR="7252" marT="7252" marB="0" anchor="b">
                    <a:solidFill>
                      <a:srgbClr val="4D8A7F"/>
                    </a:solidFill>
                  </a:tcPr>
                </a:tc>
                <a:tc>
                  <a:txBody>
                    <a:bodyPr/>
                    <a:lstStyle/>
                    <a:p>
                      <a:pPr lvl="1" algn="l" fontAlgn="b"/>
                      <a:r>
                        <a:rPr lang="en-US" sz="1400" b="0" u="none" strike="noStrike" dirty="0">
                          <a:solidFill>
                            <a:schemeClr val="bg1"/>
                          </a:solidFill>
                          <a:effectLst/>
                          <a:latin typeface="Futura Hv BT"/>
                        </a:rPr>
                        <a:t>Park &amp; OS Board/AWJFA</a:t>
                      </a:r>
                      <a:endParaRPr lang="en-US" sz="1400" b="0" i="0" u="none" strike="noStrike" dirty="0">
                        <a:solidFill>
                          <a:schemeClr val="bg1"/>
                        </a:solidFill>
                        <a:effectLst/>
                        <a:latin typeface="Futura Hv BT"/>
                      </a:endParaRPr>
                    </a:p>
                  </a:txBody>
                  <a:tcPr marL="7252" marR="7252" marT="7252" marB="0" anchor="b">
                    <a:solidFill>
                      <a:srgbClr val="20463C"/>
                    </a:solidFill>
                  </a:tcPr>
                </a:tc>
                <a:extLst>
                  <a:ext uri="{0D108BD9-81ED-4DB2-BD59-A6C34878D82A}">
                    <a16:rowId xmlns:a16="http://schemas.microsoft.com/office/drawing/2014/main" val="4164071831"/>
                  </a:ext>
                </a:extLst>
              </a:tr>
              <a:tr h="216289">
                <a:tc>
                  <a:txBody>
                    <a:bodyPr/>
                    <a:lstStyle/>
                    <a:p>
                      <a:pPr lvl="0" algn="r" fontAlgn="b"/>
                      <a:r>
                        <a:rPr lang="en-US" sz="1400" b="1" u="none" strike="noStrike" dirty="0">
                          <a:solidFill>
                            <a:schemeClr val="bg1"/>
                          </a:solidFill>
                          <a:effectLst/>
                          <a:latin typeface="Futura Hv BT"/>
                        </a:rPr>
                        <a:t>Sandi Feltes</a:t>
                      </a:r>
                      <a:endParaRPr lang="en-US" sz="1400" b="1" i="0" u="none" strike="noStrike" dirty="0">
                        <a:solidFill>
                          <a:schemeClr val="bg1"/>
                        </a:solidFill>
                        <a:effectLst/>
                        <a:latin typeface="Futura Hv BT"/>
                      </a:endParaRPr>
                    </a:p>
                  </a:txBody>
                  <a:tcPr marL="7252" marR="7252" marT="7252" marB="0" anchor="b">
                    <a:solidFill>
                      <a:srgbClr val="4D8A7F"/>
                    </a:solidFill>
                  </a:tcPr>
                </a:tc>
                <a:tc>
                  <a:txBody>
                    <a:bodyPr/>
                    <a:lstStyle/>
                    <a:p>
                      <a:pPr lvl="1" algn="l" fontAlgn="b"/>
                      <a:r>
                        <a:rPr lang="en-US" sz="1400" b="0" u="none" strike="noStrike" dirty="0">
                          <a:solidFill>
                            <a:schemeClr val="bg1"/>
                          </a:solidFill>
                          <a:effectLst/>
                          <a:latin typeface="Futura Hv BT"/>
                        </a:rPr>
                        <a:t>Park &amp; OS Board alternate</a:t>
                      </a:r>
                      <a:endParaRPr lang="en-US" sz="1400" b="0" i="0" u="none" strike="noStrike" dirty="0">
                        <a:solidFill>
                          <a:schemeClr val="bg1"/>
                        </a:solidFill>
                        <a:effectLst/>
                        <a:latin typeface="Futura Hv BT"/>
                      </a:endParaRPr>
                    </a:p>
                  </a:txBody>
                  <a:tcPr marL="7252" marR="7252" marT="7252" marB="0" anchor="b">
                    <a:solidFill>
                      <a:srgbClr val="20463C"/>
                    </a:solidFill>
                  </a:tcPr>
                </a:tc>
                <a:extLst>
                  <a:ext uri="{0D108BD9-81ED-4DB2-BD59-A6C34878D82A}">
                    <a16:rowId xmlns:a16="http://schemas.microsoft.com/office/drawing/2014/main" val="2031234108"/>
                  </a:ext>
                </a:extLst>
              </a:tr>
              <a:tr h="216289">
                <a:tc>
                  <a:txBody>
                    <a:bodyPr/>
                    <a:lstStyle/>
                    <a:p>
                      <a:pPr lvl="0" algn="r" fontAlgn="b"/>
                      <a:r>
                        <a:rPr lang="en-US" sz="1400" b="1" u="none" strike="noStrike" dirty="0">
                          <a:solidFill>
                            <a:schemeClr val="bg1"/>
                          </a:solidFill>
                          <a:effectLst/>
                          <a:latin typeface="Futura Hv BT"/>
                        </a:rPr>
                        <a:t>Sean O'Donnell </a:t>
                      </a:r>
                      <a:endParaRPr lang="en-US" sz="1400" b="1" i="0" u="none" strike="noStrike">
                        <a:solidFill>
                          <a:schemeClr val="bg1"/>
                        </a:solidFill>
                        <a:effectLst/>
                        <a:latin typeface="Futura Hv BT" panose="020B0702020204020204" pitchFamily="34" charset="0"/>
                      </a:endParaRPr>
                    </a:p>
                  </a:txBody>
                  <a:tcPr marL="7252" marR="7252" marT="7252" marB="0" anchor="b">
                    <a:solidFill>
                      <a:srgbClr val="4D8A7F"/>
                    </a:solidFill>
                  </a:tcPr>
                </a:tc>
                <a:tc>
                  <a:txBody>
                    <a:bodyPr/>
                    <a:lstStyle/>
                    <a:p>
                      <a:pPr lvl="1" algn="l" fontAlgn="b"/>
                      <a:r>
                        <a:rPr lang="en-US" sz="1400" b="0" u="none" strike="noStrike" dirty="0">
                          <a:solidFill>
                            <a:schemeClr val="bg1"/>
                          </a:solidFill>
                          <a:effectLst/>
                          <a:latin typeface="Futura Hv BT"/>
                        </a:rPr>
                        <a:t>Comp Plan Committee/WRA</a:t>
                      </a:r>
                      <a:endParaRPr lang="en-US" sz="1400" b="0" i="0" u="none" strike="noStrike" dirty="0">
                        <a:solidFill>
                          <a:schemeClr val="bg1"/>
                        </a:solidFill>
                        <a:effectLst/>
                        <a:latin typeface="Futura Hv BT"/>
                      </a:endParaRPr>
                    </a:p>
                  </a:txBody>
                  <a:tcPr marL="7252" marR="7252" marT="7252" marB="0" anchor="b">
                    <a:solidFill>
                      <a:srgbClr val="20463C"/>
                    </a:solidFill>
                  </a:tcPr>
                </a:tc>
                <a:extLst>
                  <a:ext uri="{0D108BD9-81ED-4DB2-BD59-A6C34878D82A}">
                    <a16:rowId xmlns:a16="http://schemas.microsoft.com/office/drawing/2014/main" val="4196032094"/>
                  </a:ext>
                </a:extLst>
              </a:tr>
              <a:tr h="216289">
                <a:tc>
                  <a:txBody>
                    <a:bodyPr/>
                    <a:lstStyle/>
                    <a:p>
                      <a:pPr lvl="0" algn="r" fontAlgn="b"/>
                      <a:r>
                        <a:rPr lang="en-US" sz="1400" b="1" u="none" strike="noStrike" dirty="0">
                          <a:solidFill>
                            <a:schemeClr val="bg1"/>
                          </a:solidFill>
                          <a:effectLst/>
                          <a:latin typeface="Futura Hv BT"/>
                        </a:rPr>
                        <a:t>John Ferro</a:t>
                      </a:r>
                      <a:endParaRPr lang="en-US" sz="1400" b="1" i="0" u="none" strike="noStrike" dirty="0">
                        <a:solidFill>
                          <a:schemeClr val="bg1"/>
                        </a:solidFill>
                        <a:effectLst/>
                        <a:latin typeface="Futura Hv BT"/>
                      </a:endParaRPr>
                    </a:p>
                  </a:txBody>
                  <a:tcPr marL="7252" marR="7252" marT="7252" marB="0" anchor="b">
                    <a:solidFill>
                      <a:srgbClr val="4D8A7F"/>
                    </a:solidFill>
                  </a:tcPr>
                </a:tc>
                <a:tc>
                  <a:txBody>
                    <a:bodyPr/>
                    <a:lstStyle/>
                    <a:p>
                      <a:pPr lvl="1" algn="l" fontAlgn="b"/>
                      <a:r>
                        <a:rPr lang="en-US" sz="1400" b="0" u="none" strike="noStrike" dirty="0">
                          <a:solidFill>
                            <a:schemeClr val="bg1"/>
                          </a:solidFill>
                          <a:effectLst/>
                          <a:latin typeface="Futura Hv BT"/>
                        </a:rPr>
                        <a:t>Comp Plan Committee/Wiss Trails</a:t>
                      </a:r>
                      <a:endParaRPr lang="en-US" sz="1400" b="0" i="0" u="none" strike="noStrike" dirty="0">
                        <a:solidFill>
                          <a:schemeClr val="bg1"/>
                        </a:solidFill>
                        <a:effectLst/>
                        <a:latin typeface="Futura Hv BT"/>
                      </a:endParaRPr>
                    </a:p>
                  </a:txBody>
                  <a:tcPr marL="7252" marR="7252" marT="7252" marB="0" anchor="b">
                    <a:solidFill>
                      <a:srgbClr val="20463C"/>
                    </a:solidFill>
                  </a:tcPr>
                </a:tc>
                <a:extLst>
                  <a:ext uri="{0D108BD9-81ED-4DB2-BD59-A6C34878D82A}">
                    <a16:rowId xmlns:a16="http://schemas.microsoft.com/office/drawing/2014/main" val="4208209788"/>
                  </a:ext>
                </a:extLst>
              </a:tr>
              <a:tr h="216289">
                <a:tc>
                  <a:txBody>
                    <a:bodyPr/>
                    <a:lstStyle/>
                    <a:p>
                      <a:pPr lvl="0" algn="r" fontAlgn="b"/>
                      <a:r>
                        <a:rPr lang="en-US" sz="1400" b="1" u="none" strike="noStrike" dirty="0">
                          <a:solidFill>
                            <a:schemeClr val="bg1"/>
                          </a:solidFill>
                          <a:effectLst/>
                          <a:latin typeface="Futura Hv BT"/>
                        </a:rPr>
                        <a:t>Melissa Brown</a:t>
                      </a:r>
                      <a:endParaRPr lang="en-US" sz="1400" b="1" i="0" u="none" strike="noStrike" dirty="0">
                        <a:solidFill>
                          <a:schemeClr val="bg1"/>
                        </a:solidFill>
                        <a:effectLst/>
                        <a:latin typeface="Futura Hv BT"/>
                      </a:endParaRPr>
                    </a:p>
                  </a:txBody>
                  <a:tcPr marL="7252" marR="7252" marT="7252" marB="0" anchor="b">
                    <a:solidFill>
                      <a:srgbClr val="4D8A7F"/>
                    </a:solidFill>
                  </a:tcPr>
                </a:tc>
                <a:tc>
                  <a:txBody>
                    <a:bodyPr/>
                    <a:lstStyle/>
                    <a:p>
                      <a:pPr lvl="1" algn="l" fontAlgn="b"/>
                      <a:r>
                        <a:rPr lang="en-US" sz="1400" b="0" u="none" strike="noStrike" dirty="0">
                          <a:solidFill>
                            <a:schemeClr val="bg1"/>
                          </a:solidFill>
                          <a:effectLst/>
                          <a:latin typeface="Futura Hv BT"/>
                        </a:rPr>
                        <a:t>Comp Plan  Committee/Inclusion</a:t>
                      </a:r>
                      <a:endParaRPr lang="en-US" sz="1400" b="0" i="0" u="none" strike="noStrike" dirty="0">
                        <a:solidFill>
                          <a:schemeClr val="bg1"/>
                        </a:solidFill>
                        <a:effectLst/>
                        <a:latin typeface="Futura Hv BT"/>
                      </a:endParaRPr>
                    </a:p>
                  </a:txBody>
                  <a:tcPr marL="7252" marR="7252" marT="7252" marB="0" anchor="b">
                    <a:solidFill>
                      <a:srgbClr val="20463C"/>
                    </a:solidFill>
                  </a:tcPr>
                </a:tc>
                <a:extLst>
                  <a:ext uri="{0D108BD9-81ED-4DB2-BD59-A6C34878D82A}">
                    <a16:rowId xmlns:a16="http://schemas.microsoft.com/office/drawing/2014/main" val="1220297250"/>
                  </a:ext>
                </a:extLst>
              </a:tr>
              <a:tr h="216289">
                <a:tc>
                  <a:txBody>
                    <a:bodyPr/>
                    <a:lstStyle/>
                    <a:p>
                      <a:pPr lvl="0" algn="r" fontAlgn="b"/>
                      <a:r>
                        <a:rPr lang="en-US" sz="1400" b="1" u="none" strike="noStrike" dirty="0">
                          <a:solidFill>
                            <a:schemeClr val="bg1"/>
                          </a:solidFill>
                          <a:effectLst/>
                          <a:latin typeface="Futura Hv BT"/>
                        </a:rPr>
                        <a:t>Edgar David</a:t>
                      </a:r>
                      <a:endParaRPr lang="en-US" sz="1400" b="1" i="0" u="none" strike="noStrike" dirty="0">
                        <a:solidFill>
                          <a:schemeClr val="bg1"/>
                        </a:solidFill>
                        <a:effectLst/>
                        <a:latin typeface="Futura Hv BT"/>
                      </a:endParaRPr>
                    </a:p>
                  </a:txBody>
                  <a:tcPr marL="7252" marR="7252" marT="7252" marB="0" anchor="b">
                    <a:solidFill>
                      <a:srgbClr val="4D8A7F"/>
                    </a:solidFill>
                  </a:tcPr>
                </a:tc>
                <a:tc>
                  <a:txBody>
                    <a:bodyPr/>
                    <a:lstStyle/>
                    <a:p>
                      <a:pPr lvl="1" algn="l" fontAlgn="b"/>
                      <a:r>
                        <a:rPr lang="en-US" sz="1400" b="0" u="none" strike="noStrike" dirty="0">
                          <a:solidFill>
                            <a:schemeClr val="bg1"/>
                          </a:solidFill>
                          <a:effectLst/>
                          <a:latin typeface="Futura Hv BT"/>
                        </a:rPr>
                        <a:t>Shade Tree Commission - Chair</a:t>
                      </a:r>
                      <a:endParaRPr lang="en-US" sz="1400" b="0" i="0" u="none" strike="noStrike" dirty="0">
                        <a:solidFill>
                          <a:schemeClr val="bg1"/>
                        </a:solidFill>
                        <a:effectLst/>
                        <a:latin typeface="Futura Hv BT"/>
                      </a:endParaRPr>
                    </a:p>
                  </a:txBody>
                  <a:tcPr marL="7252" marR="7252" marT="7252" marB="0" anchor="b">
                    <a:solidFill>
                      <a:srgbClr val="20463C"/>
                    </a:solidFill>
                  </a:tcPr>
                </a:tc>
                <a:extLst>
                  <a:ext uri="{0D108BD9-81ED-4DB2-BD59-A6C34878D82A}">
                    <a16:rowId xmlns:a16="http://schemas.microsoft.com/office/drawing/2014/main" val="4176776821"/>
                  </a:ext>
                </a:extLst>
              </a:tr>
              <a:tr h="216289">
                <a:tc>
                  <a:txBody>
                    <a:bodyPr/>
                    <a:lstStyle/>
                    <a:p>
                      <a:pPr lvl="0" algn="r" fontAlgn="b"/>
                      <a:r>
                        <a:rPr lang="en-US" sz="1400" b="1" u="none" strike="noStrike" dirty="0">
                          <a:solidFill>
                            <a:schemeClr val="bg1"/>
                          </a:solidFill>
                          <a:effectLst/>
                          <a:latin typeface="Futura Hv BT"/>
                        </a:rPr>
                        <a:t>Natalie Macy</a:t>
                      </a:r>
                      <a:endParaRPr lang="en-US" sz="1400" b="1" i="0" u="none" strike="noStrike" dirty="0">
                        <a:solidFill>
                          <a:schemeClr val="bg1"/>
                        </a:solidFill>
                        <a:effectLst/>
                        <a:latin typeface="Futura Hv BT"/>
                      </a:endParaRPr>
                    </a:p>
                  </a:txBody>
                  <a:tcPr marL="7252" marR="7252" marT="7252" marB="0" anchor="b">
                    <a:solidFill>
                      <a:srgbClr val="4D8A7F"/>
                    </a:solidFill>
                  </a:tcPr>
                </a:tc>
                <a:tc>
                  <a:txBody>
                    <a:bodyPr/>
                    <a:lstStyle/>
                    <a:p>
                      <a:pPr lvl="1" algn="l" fontAlgn="b"/>
                      <a:r>
                        <a:rPr lang="en-US" sz="1400" b="0" u="none" strike="noStrike" dirty="0">
                          <a:solidFill>
                            <a:schemeClr val="bg1"/>
                          </a:solidFill>
                          <a:effectLst/>
                          <a:latin typeface="Futura Hv BT"/>
                        </a:rPr>
                        <a:t>Planning Commission </a:t>
                      </a:r>
                      <a:endParaRPr lang="en-US" sz="1400" b="0" i="0" u="none" strike="noStrike">
                        <a:solidFill>
                          <a:schemeClr val="bg1"/>
                        </a:solidFill>
                        <a:effectLst/>
                        <a:latin typeface="Futura Hv BT" panose="020B0702020204020204" pitchFamily="34" charset="0"/>
                      </a:endParaRPr>
                    </a:p>
                  </a:txBody>
                  <a:tcPr marL="7252" marR="7252" marT="7252" marB="0" anchor="b">
                    <a:solidFill>
                      <a:srgbClr val="20463C"/>
                    </a:solidFill>
                  </a:tcPr>
                </a:tc>
                <a:extLst>
                  <a:ext uri="{0D108BD9-81ED-4DB2-BD59-A6C34878D82A}">
                    <a16:rowId xmlns:a16="http://schemas.microsoft.com/office/drawing/2014/main" val="3074260634"/>
                  </a:ext>
                </a:extLst>
              </a:tr>
              <a:tr h="216289">
                <a:tc>
                  <a:txBody>
                    <a:bodyPr/>
                    <a:lstStyle/>
                    <a:p>
                      <a:pPr lvl="0" algn="r">
                        <a:buNone/>
                      </a:pPr>
                      <a:r>
                        <a:rPr lang="en-US" sz="1400" b="1" u="none" strike="noStrike" dirty="0">
                          <a:solidFill>
                            <a:schemeClr val="bg1"/>
                          </a:solidFill>
                          <a:effectLst/>
                          <a:latin typeface="Futura Hv BT"/>
                        </a:rPr>
                        <a:t>Harry Phifer</a:t>
                      </a:r>
                    </a:p>
                  </a:txBody>
                  <a:tcPr marL="7252" marR="7252" marT="7252" marB="0" anchor="b">
                    <a:solidFill>
                      <a:srgbClr val="4D8A7F"/>
                    </a:solidFill>
                  </a:tcPr>
                </a:tc>
                <a:tc>
                  <a:txBody>
                    <a:bodyPr/>
                    <a:lstStyle/>
                    <a:p>
                      <a:pPr lvl="1" algn="l" fontAlgn="b"/>
                      <a:r>
                        <a:rPr lang="en-US" sz="1400" b="0" u="none" strike="noStrike" dirty="0">
                          <a:solidFill>
                            <a:schemeClr val="bg1"/>
                          </a:solidFill>
                          <a:effectLst/>
                          <a:latin typeface="Futura Hv BT"/>
                        </a:rPr>
                        <a:t>Zoning Hearing Board </a:t>
                      </a:r>
                      <a:endParaRPr lang="en-US" sz="1400" b="0" i="0" u="none" strike="noStrike">
                        <a:solidFill>
                          <a:schemeClr val="bg1"/>
                        </a:solidFill>
                        <a:effectLst/>
                        <a:latin typeface="Futura Hv BT"/>
                      </a:endParaRPr>
                    </a:p>
                  </a:txBody>
                  <a:tcPr marL="7252" marR="7252" marT="7252" marB="0" anchor="b">
                    <a:solidFill>
                      <a:srgbClr val="20463C"/>
                    </a:solidFill>
                  </a:tcPr>
                </a:tc>
                <a:extLst>
                  <a:ext uri="{0D108BD9-81ED-4DB2-BD59-A6C34878D82A}">
                    <a16:rowId xmlns:a16="http://schemas.microsoft.com/office/drawing/2014/main" val="3338624730"/>
                  </a:ext>
                </a:extLst>
              </a:tr>
              <a:tr h="216289">
                <a:tc>
                  <a:txBody>
                    <a:bodyPr/>
                    <a:lstStyle/>
                    <a:p>
                      <a:pPr lvl="0" algn="r" fontAlgn="b"/>
                      <a:r>
                        <a:rPr lang="en-US" sz="1400" b="1" u="none" strike="noStrike" dirty="0">
                          <a:solidFill>
                            <a:schemeClr val="bg1"/>
                          </a:solidFill>
                          <a:effectLst/>
                          <a:latin typeface="Futura Hv BT"/>
                        </a:rPr>
                        <a:t>Daniel Ronca</a:t>
                      </a:r>
                      <a:endParaRPr lang="en-US" sz="1400" b="1" i="0" u="none" strike="noStrike" dirty="0">
                        <a:solidFill>
                          <a:schemeClr val="bg1"/>
                        </a:solidFill>
                        <a:effectLst/>
                        <a:latin typeface="Futura Hv BT"/>
                      </a:endParaRPr>
                    </a:p>
                  </a:txBody>
                  <a:tcPr marL="7252" marR="7252" marT="7252" marB="0" anchor="b">
                    <a:solidFill>
                      <a:srgbClr val="4D8A7F"/>
                    </a:solidFill>
                  </a:tcPr>
                </a:tc>
                <a:tc>
                  <a:txBody>
                    <a:bodyPr/>
                    <a:lstStyle/>
                    <a:p>
                      <a:pPr lvl="1" algn="l" fontAlgn="b"/>
                      <a:r>
                        <a:rPr lang="en-US" sz="1400" b="0" u="none" strike="noStrike" dirty="0">
                          <a:solidFill>
                            <a:schemeClr val="bg1"/>
                          </a:solidFill>
                          <a:effectLst/>
                          <a:latin typeface="Futura Hv BT"/>
                        </a:rPr>
                        <a:t>Zoning Hearing Board  Alternate</a:t>
                      </a:r>
                      <a:endParaRPr lang="en-US" sz="1400" b="0" i="0" u="none" strike="noStrike" dirty="0">
                        <a:solidFill>
                          <a:schemeClr val="bg1"/>
                        </a:solidFill>
                        <a:effectLst/>
                        <a:latin typeface="Futura Hv BT" panose="020B0702020204020204" pitchFamily="34" charset="0"/>
                      </a:endParaRPr>
                    </a:p>
                  </a:txBody>
                  <a:tcPr marL="7252" marR="7252" marT="7252" marB="0" anchor="b">
                    <a:solidFill>
                      <a:srgbClr val="20463C"/>
                    </a:solidFill>
                  </a:tcPr>
                </a:tc>
                <a:extLst>
                  <a:ext uri="{0D108BD9-81ED-4DB2-BD59-A6C34878D82A}">
                    <a16:rowId xmlns:a16="http://schemas.microsoft.com/office/drawing/2014/main" val="1242330513"/>
                  </a:ext>
                </a:extLst>
              </a:tr>
              <a:tr h="216289">
                <a:tc>
                  <a:txBody>
                    <a:bodyPr/>
                    <a:lstStyle/>
                    <a:p>
                      <a:pPr lvl="0" algn="r" fontAlgn="b"/>
                      <a:r>
                        <a:rPr lang="en-US" sz="1400" b="1" u="none" strike="noStrike" dirty="0">
                          <a:solidFill>
                            <a:schemeClr val="bg1"/>
                          </a:solidFill>
                          <a:effectLst/>
                          <a:latin typeface="Futura Hv BT"/>
                        </a:rPr>
                        <a:t>Bob Trejo</a:t>
                      </a:r>
                      <a:endParaRPr lang="en-US" sz="1400" b="1" i="0" u="none" strike="noStrike" dirty="0">
                        <a:solidFill>
                          <a:schemeClr val="bg1"/>
                        </a:solidFill>
                        <a:effectLst/>
                        <a:latin typeface="Futura Hv BT"/>
                      </a:endParaRPr>
                    </a:p>
                  </a:txBody>
                  <a:tcPr marL="7252" marR="7252" marT="7252" marB="0" anchor="b">
                    <a:solidFill>
                      <a:srgbClr val="4D8A7F"/>
                    </a:solidFill>
                  </a:tcPr>
                </a:tc>
                <a:tc>
                  <a:txBody>
                    <a:bodyPr/>
                    <a:lstStyle/>
                    <a:p>
                      <a:pPr lvl="1" algn="l" fontAlgn="b"/>
                      <a:r>
                        <a:rPr lang="en-US" sz="1400" b="0" u="none" strike="noStrike" dirty="0">
                          <a:solidFill>
                            <a:schemeClr val="bg1"/>
                          </a:solidFill>
                          <a:effectLst/>
                          <a:latin typeface="Futura Hv BT"/>
                        </a:rPr>
                        <a:t>Boy Scout Troop 98 - Resident</a:t>
                      </a:r>
                      <a:endParaRPr lang="en-US" sz="1400" b="0" i="0" u="none" strike="noStrike" dirty="0">
                        <a:solidFill>
                          <a:schemeClr val="bg1"/>
                        </a:solidFill>
                        <a:effectLst/>
                        <a:latin typeface="Futura Hv BT"/>
                      </a:endParaRPr>
                    </a:p>
                  </a:txBody>
                  <a:tcPr marL="7252" marR="7252" marT="7252" marB="0" anchor="b">
                    <a:solidFill>
                      <a:srgbClr val="20463C"/>
                    </a:solidFill>
                  </a:tcPr>
                </a:tc>
                <a:extLst>
                  <a:ext uri="{0D108BD9-81ED-4DB2-BD59-A6C34878D82A}">
                    <a16:rowId xmlns:a16="http://schemas.microsoft.com/office/drawing/2014/main" val="1880457400"/>
                  </a:ext>
                </a:extLst>
              </a:tr>
              <a:tr h="216289">
                <a:tc>
                  <a:txBody>
                    <a:bodyPr/>
                    <a:lstStyle/>
                    <a:p>
                      <a:pPr lvl="0" algn="r" fontAlgn="b"/>
                      <a:r>
                        <a:rPr lang="en-US" sz="1400" b="1" u="none" strike="noStrike" dirty="0">
                          <a:solidFill>
                            <a:schemeClr val="bg1"/>
                          </a:solidFill>
                          <a:effectLst/>
                          <a:latin typeface="Futura Hv BT"/>
                        </a:rPr>
                        <a:t>Joe </a:t>
                      </a:r>
                      <a:r>
                        <a:rPr lang="en-US" sz="1400" b="1" u="none" strike="noStrike" dirty="0" err="1">
                          <a:solidFill>
                            <a:schemeClr val="bg1"/>
                          </a:solidFill>
                          <a:effectLst/>
                          <a:latin typeface="Futura Hv BT"/>
                        </a:rPr>
                        <a:t>Smallberger</a:t>
                      </a:r>
                      <a:endParaRPr lang="en-US" sz="1400" b="1" i="0" u="none" strike="noStrike" dirty="0" err="1">
                        <a:solidFill>
                          <a:schemeClr val="bg1"/>
                        </a:solidFill>
                        <a:effectLst/>
                        <a:latin typeface="Futura Hv BT"/>
                      </a:endParaRPr>
                    </a:p>
                  </a:txBody>
                  <a:tcPr marL="7252" marR="7252" marT="7252" marB="0" anchor="b">
                    <a:solidFill>
                      <a:srgbClr val="4D8A7F"/>
                    </a:solidFill>
                  </a:tcPr>
                </a:tc>
                <a:tc>
                  <a:txBody>
                    <a:bodyPr/>
                    <a:lstStyle/>
                    <a:p>
                      <a:pPr lvl="1" algn="l" fontAlgn="b"/>
                      <a:r>
                        <a:rPr lang="en-US" sz="1400" b="0" u="none" strike="noStrike" dirty="0">
                          <a:solidFill>
                            <a:schemeClr val="bg1"/>
                          </a:solidFill>
                          <a:effectLst/>
                          <a:latin typeface="Futura Hv BT"/>
                        </a:rPr>
                        <a:t>Boy Scout Troop 117 - Resident </a:t>
                      </a:r>
                      <a:endParaRPr lang="en-US" sz="1400" b="0" i="0" u="none" strike="noStrike">
                        <a:solidFill>
                          <a:schemeClr val="bg1"/>
                        </a:solidFill>
                        <a:effectLst/>
                        <a:latin typeface="Futura Hv BT" panose="020B0702020204020204" pitchFamily="34" charset="0"/>
                      </a:endParaRPr>
                    </a:p>
                  </a:txBody>
                  <a:tcPr marL="7252" marR="7252" marT="7252" marB="0" anchor="b">
                    <a:solidFill>
                      <a:srgbClr val="20463C"/>
                    </a:solidFill>
                  </a:tcPr>
                </a:tc>
                <a:extLst>
                  <a:ext uri="{0D108BD9-81ED-4DB2-BD59-A6C34878D82A}">
                    <a16:rowId xmlns:a16="http://schemas.microsoft.com/office/drawing/2014/main" val="1322778355"/>
                  </a:ext>
                </a:extLst>
              </a:tr>
              <a:tr h="216289">
                <a:tc>
                  <a:txBody>
                    <a:bodyPr/>
                    <a:lstStyle/>
                    <a:p>
                      <a:pPr lvl="0" algn="r" fontAlgn="b"/>
                      <a:r>
                        <a:rPr lang="en-US" sz="1400" b="1" u="none" strike="noStrike" dirty="0">
                          <a:solidFill>
                            <a:schemeClr val="bg1"/>
                          </a:solidFill>
                          <a:effectLst/>
                          <a:latin typeface="Futura Hv BT"/>
                        </a:rPr>
                        <a:t>Connie Morgenson</a:t>
                      </a:r>
                      <a:endParaRPr lang="en-US" sz="1400" b="1" i="0" u="none" strike="noStrike" dirty="0">
                        <a:solidFill>
                          <a:schemeClr val="bg1"/>
                        </a:solidFill>
                        <a:effectLst/>
                        <a:latin typeface="Futura Hv BT"/>
                      </a:endParaRPr>
                    </a:p>
                  </a:txBody>
                  <a:tcPr marL="7252" marR="7252" marT="7252" marB="0" anchor="b">
                    <a:solidFill>
                      <a:srgbClr val="4D8A7F"/>
                    </a:solidFill>
                  </a:tcPr>
                </a:tc>
                <a:tc>
                  <a:txBody>
                    <a:bodyPr/>
                    <a:lstStyle/>
                    <a:p>
                      <a:pPr lvl="1" algn="l" fontAlgn="b"/>
                      <a:r>
                        <a:rPr lang="en-US" sz="1400" b="0" u="none" strike="noStrike" dirty="0">
                          <a:solidFill>
                            <a:schemeClr val="bg1"/>
                          </a:solidFill>
                          <a:effectLst/>
                          <a:latin typeface="Futura Hv BT"/>
                        </a:rPr>
                        <a:t>Resident</a:t>
                      </a:r>
                      <a:endParaRPr lang="en-US" sz="1400" b="0" i="0" u="none" strike="noStrike" dirty="0">
                        <a:solidFill>
                          <a:schemeClr val="bg1"/>
                        </a:solidFill>
                        <a:effectLst/>
                        <a:latin typeface="Futura Hv BT"/>
                      </a:endParaRPr>
                    </a:p>
                  </a:txBody>
                  <a:tcPr marL="7252" marR="7252" marT="7252" marB="0" anchor="b">
                    <a:solidFill>
                      <a:srgbClr val="20463C"/>
                    </a:solidFill>
                  </a:tcPr>
                </a:tc>
                <a:extLst>
                  <a:ext uri="{0D108BD9-81ED-4DB2-BD59-A6C34878D82A}">
                    <a16:rowId xmlns:a16="http://schemas.microsoft.com/office/drawing/2014/main" val="2173202645"/>
                  </a:ext>
                </a:extLst>
              </a:tr>
              <a:tr h="216289">
                <a:tc>
                  <a:txBody>
                    <a:bodyPr/>
                    <a:lstStyle/>
                    <a:p>
                      <a:pPr lvl="0" algn="r" fontAlgn="b"/>
                      <a:r>
                        <a:rPr lang="en-US" sz="1400" b="1" u="none" strike="noStrike" dirty="0">
                          <a:solidFill>
                            <a:schemeClr val="bg1"/>
                          </a:solidFill>
                          <a:effectLst/>
                          <a:latin typeface="Futura Hv BT"/>
                        </a:rPr>
                        <a:t>Victoria </a:t>
                      </a:r>
                      <a:r>
                        <a:rPr lang="en-US" sz="1400" b="1" u="none" strike="noStrike" dirty="0" err="1">
                          <a:solidFill>
                            <a:schemeClr val="bg1"/>
                          </a:solidFill>
                          <a:effectLst/>
                          <a:latin typeface="Futura Hv BT"/>
                        </a:rPr>
                        <a:t>Hyczko</a:t>
                      </a:r>
                      <a:endParaRPr lang="en-US" sz="1400" b="1" i="0" u="none" strike="noStrike" dirty="0" err="1">
                        <a:solidFill>
                          <a:schemeClr val="bg1"/>
                        </a:solidFill>
                        <a:effectLst/>
                        <a:latin typeface="Futura Hv BT"/>
                      </a:endParaRPr>
                    </a:p>
                  </a:txBody>
                  <a:tcPr marL="7252" marR="7252" marT="7252" marB="0" anchor="b">
                    <a:solidFill>
                      <a:srgbClr val="4D8A7F"/>
                    </a:solidFill>
                  </a:tcPr>
                </a:tc>
                <a:tc>
                  <a:txBody>
                    <a:bodyPr/>
                    <a:lstStyle/>
                    <a:p>
                      <a:pPr lvl="1" algn="l" fontAlgn="b"/>
                      <a:r>
                        <a:rPr lang="en-US" sz="1400" b="0" u="none" strike="noStrike" dirty="0">
                          <a:solidFill>
                            <a:schemeClr val="bg1"/>
                          </a:solidFill>
                          <a:effectLst/>
                          <a:latin typeface="Futura Hv BT"/>
                        </a:rPr>
                        <a:t>Resident</a:t>
                      </a:r>
                      <a:endParaRPr lang="en-US" sz="1400" b="0" i="0" u="none" strike="noStrike" dirty="0">
                        <a:solidFill>
                          <a:schemeClr val="bg1"/>
                        </a:solidFill>
                        <a:effectLst/>
                        <a:latin typeface="Futura Hv BT"/>
                      </a:endParaRPr>
                    </a:p>
                  </a:txBody>
                  <a:tcPr marL="7252" marR="7252" marT="7252" marB="0" anchor="b">
                    <a:solidFill>
                      <a:srgbClr val="20463C"/>
                    </a:solidFill>
                  </a:tcPr>
                </a:tc>
                <a:extLst>
                  <a:ext uri="{0D108BD9-81ED-4DB2-BD59-A6C34878D82A}">
                    <a16:rowId xmlns:a16="http://schemas.microsoft.com/office/drawing/2014/main" val="3880303723"/>
                  </a:ext>
                </a:extLst>
              </a:tr>
              <a:tr h="245127">
                <a:tc>
                  <a:txBody>
                    <a:bodyPr/>
                    <a:lstStyle/>
                    <a:p>
                      <a:pPr lvl="0" algn="r" fontAlgn="b"/>
                      <a:r>
                        <a:rPr lang="en-US" sz="1400" b="1" u="none" strike="noStrike" dirty="0">
                          <a:solidFill>
                            <a:schemeClr val="bg1"/>
                          </a:solidFill>
                          <a:effectLst/>
                          <a:latin typeface="Futura Hv BT"/>
                        </a:rPr>
                        <a:t>Margaret </a:t>
                      </a:r>
                      <a:r>
                        <a:rPr lang="en-US" sz="1400" b="1" u="none" strike="noStrike" dirty="0" err="1">
                          <a:solidFill>
                            <a:schemeClr val="bg1"/>
                          </a:solidFill>
                          <a:effectLst/>
                          <a:latin typeface="Futura Hv BT"/>
                        </a:rPr>
                        <a:t>Phiambolis</a:t>
                      </a:r>
                      <a:r>
                        <a:rPr lang="en-US" sz="1400" b="1" u="none" strike="noStrike" dirty="0">
                          <a:solidFill>
                            <a:schemeClr val="bg1"/>
                          </a:solidFill>
                          <a:effectLst/>
                          <a:latin typeface="Futura Hv BT"/>
                        </a:rPr>
                        <a:t> (Sibby)</a:t>
                      </a:r>
                      <a:endParaRPr lang="en-US" sz="1400" b="1" i="0" u="none" strike="noStrike" dirty="0">
                        <a:solidFill>
                          <a:schemeClr val="bg1"/>
                        </a:solidFill>
                        <a:effectLst/>
                        <a:latin typeface="Futura Hv BT"/>
                      </a:endParaRPr>
                    </a:p>
                  </a:txBody>
                  <a:tcPr marL="7252" marR="7252" marT="7252" marB="0" anchor="b">
                    <a:solidFill>
                      <a:srgbClr val="4D8A7F"/>
                    </a:solidFill>
                  </a:tcPr>
                </a:tc>
                <a:tc>
                  <a:txBody>
                    <a:bodyPr/>
                    <a:lstStyle/>
                    <a:p>
                      <a:pPr lvl="1" algn="l" fontAlgn="b"/>
                      <a:r>
                        <a:rPr lang="en-US" sz="1400" b="0" u="none" strike="noStrike" dirty="0">
                          <a:solidFill>
                            <a:schemeClr val="bg1"/>
                          </a:solidFill>
                          <a:effectLst/>
                          <a:latin typeface="Futura Hv BT"/>
                        </a:rPr>
                        <a:t>Resident</a:t>
                      </a:r>
                    </a:p>
                  </a:txBody>
                  <a:tcPr marL="7252" marR="7252" marT="7252" marB="0" anchor="b">
                    <a:solidFill>
                      <a:srgbClr val="20463C"/>
                    </a:solidFill>
                  </a:tcPr>
                </a:tc>
                <a:extLst>
                  <a:ext uri="{0D108BD9-81ED-4DB2-BD59-A6C34878D82A}">
                    <a16:rowId xmlns:a16="http://schemas.microsoft.com/office/drawing/2014/main" val="2967721712"/>
                  </a:ext>
                </a:extLst>
              </a:tr>
              <a:tr h="245127">
                <a:tc>
                  <a:txBody>
                    <a:bodyPr/>
                    <a:lstStyle/>
                    <a:p>
                      <a:pPr lvl="0" algn="r">
                        <a:buNone/>
                      </a:pPr>
                      <a:r>
                        <a:rPr lang="en-US" sz="1400" b="1" u="none" strike="noStrike" dirty="0">
                          <a:solidFill>
                            <a:schemeClr val="bg1"/>
                          </a:solidFill>
                          <a:effectLst/>
                          <a:latin typeface="Futura Hv BT"/>
                        </a:rPr>
                        <a:t>A Luis Lozado</a:t>
                      </a:r>
                    </a:p>
                  </a:txBody>
                  <a:tcPr marL="7252" marR="7252" marT="7252" marB="0" anchor="b">
                    <a:solidFill>
                      <a:srgbClr val="4D8A7F"/>
                    </a:solidFill>
                  </a:tcPr>
                </a:tc>
                <a:tc>
                  <a:txBody>
                    <a:bodyPr/>
                    <a:lstStyle/>
                    <a:p>
                      <a:pPr lvl="1" algn="l">
                        <a:buNone/>
                      </a:pPr>
                      <a:r>
                        <a:rPr lang="en-US" sz="1400" b="0" u="none" strike="noStrike" dirty="0">
                          <a:solidFill>
                            <a:schemeClr val="bg1"/>
                          </a:solidFill>
                          <a:effectLst/>
                          <a:latin typeface="Futura Hv BT"/>
                        </a:rPr>
                        <a:t>Resident</a:t>
                      </a:r>
                    </a:p>
                  </a:txBody>
                  <a:tcPr marL="7252" marR="7252" marT="7252" marB="0" anchor="b">
                    <a:solidFill>
                      <a:srgbClr val="20463C"/>
                    </a:solidFill>
                  </a:tcPr>
                </a:tc>
                <a:extLst>
                  <a:ext uri="{0D108BD9-81ED-4DB2-BD59-A6C34878D82A}">
                    <a16:rowId xmlns:a16="http://schemas.microsoft.com/office/drawing/2014/main" val="854287376"/>
                  </a:ext>
                </a:extLst>
              </a:tr>
            </a:tbl>
          </a:graphicData>
        </a:graphic>
      </p:graphicFrame>
    </p:spTree>
    <p:extLst>
      <p:ext uri="{BB962C8B-B14F-4D97-AF65-F5344CB8AC3E}">
        <p14:creationId xmlns:p14="http://schemas.microsoft.com/office/powerpoint/2010/main" val="16856421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1EA89B-9D4E-4402-96D4-CF3ADB6407C1}"/>
              </a:ext>
            </a:extLst>
          </p:cNvPr>
          <p:cNvSpPr/>
          <p:nvPr/>
        </p:nvSpPr>
        <p:spPr>
          <a:xfrm>
            <a:off x="0" y="347241"/>
            <a:ext cx="3588152" cy="523220"/>
          </a:xfrm>
          <a:prstGeom prst="rect">
            <a:avLst/>
          </a:prstGeom>
          <a:solidFill>
            <a:srgbClr val="4D8A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raphical user interface, text&#10;&#10;Description automatically generated">
            <a:extLst>
              <a:ext uri="{FF2B5EF4-FFF2-40B4-BE49-F238E27FC236}">
                <a16:creationId xmlns:a16="http://schemas.microsoft.com/office/drawing/2014/main" id="{4F638F33-86D7-4711-ABE6-CA0526E61E90}"/>
              </a:ext>
            </a:extLst>
          </p:cNvPr>
          <p:cNvPicPr>
            <a:picLocks noChangeAspect="1"/>
          </p:cNvPicPr>
          <p:nvPr/>
        </p:nvPicPr>
        <p:blipFill rotWithShape="1">
          <a:blip r:embed="rId4">
            <a:extLst>
              <a:ext uri="{28A0092B-C50C-407E-A947-70E740481C1C}">
                <a14:useLocalDpi xmlns:a14="http://schemas.microsoft.com/office/drawing/2010/main" val="0"/>
              </a:ext>
            </a:extLst>
          </a:blip>
          <a:srcRect t="77215"/>
          <a:stretch/>
        </p:blipFill>
        <p:spPr>
          <a:xfrm>
            <a:off x="0" y="5382228"/>
            <a:ext cx="12192000" cy="1475772"/>
          </a:xfrm>
          <a:prstGeom prst="rect">
            <a:avLst/>
          </a:prstGeom>
        </p:spPr>
      </p:pic>
      <p:sp>
        <p:nvSpPr>
          <p:cNvPr id="4" name="TextBox 3">
            <a:extLst>
              <a:ext uri="{FF2B5EF4-FFF2-40B4-BE49-F238E27FC236}">
                <a16:creationId xmlns:a16="http://schemas.microsoft.com/office/drawing/2014/main" id="{AF4CB811-319A-462D-AC1B-C49009CA92B2}"/>
              </a:ext>
            </a:extLst>
          </p:cNvPr>
          <p:cNvSpPr txBox="1"/>
          <p:nvPr/>
        </p:nvSpPr>
        <p:spPr>
          <a:xfrm>
            <a:off x="416690" y="347241"/>
            <a:ext cx="3171462" cy="523220"/>
          </a:xfrm>
          <a:prstGeom prst="rect">
            <a:avLst/>
          </a:prstGeom>
          <a:noFill/>
        </p:spPr>
        <p:txBody>
          <a:bodyPr wrap="square" rtlCol="0">
            <a:spAutoFit/>
          </a:bodyPr>
          <a:lstStyle/>
          <a:p>
            <a:r>
              <a:rPr lang="en-US" sz="2800">
                <a:solidFill>
                  <a:srgbClr val="FFFBC8"/>
                </a:solidFill>
                <a:effectLst>
                  <a:outerShdw blurRad="38100" dist="38100" dir="2700000" algn="tl">
                    <a:srgbClr val="000000">
                      <a:alpha val="43137"/>
                    </a:srgbClr>
                  </a:outerShdw>
                </a:effectLst>
                <a:latin typeface="Lobster 1.4" panose="02000506000000020003" pitchFamily="50" charset="0"/>
              </a:rPr>
              <a:t>Contact Information</a:t>
            </a:r>
          </a:p>
        </p:txBody>
      </p:sp>
      <p:sp>
        <p:nvSpPr>
          <p:cNvPr id="6" name="TextBox 5">
            <a:extLst>
              <a:ext uri="{FF2B5EF4-FFF2-40B4-BE49-F238E27FC236}">
                <a16:creationId xmlns:a16="http://schemas.microsoft.com/office/drawing/2014/main" id="{2780137D-BDB5-4FCE-91FF-D2EEB01B2F60}"/>
              </a:ext>
            </a:extLst>
          </p:cNvPr>
          <p:cNvSpPr txBox="1"/>
          <p:nvPr/>
        </p:nvSpPr>
        <p:spPr>
          <a:xfrm>
            <a:off x="699302" y="980245"/>
            <a:ext cx="7198975" cy="3139321"/>
          </a:xfrm>
          <a:prstGeom prst="rect">
            <a:avLst/>
          </a:prstGeom>
          <a:noFill/>
        </p:spPr>
        <p:txBody>
          <a:bodyPr wrap="square" lIns="91440" tIns="45720" rIns="91440" bIns="45720" rtlCol="0" anchor="t">
            <a:spAutoFit/>
          </a:bodyPr>
          <a:lstStyle/>
          <a:p>
            <a:pPr>
              <a:lnSpc>
                <a:spcPct val="150000"/>
              </a:lnSpc>
            </a:pPr>
            <a:r>
              <a:rPr lang="en-US" sz="2000" b="1">
                <a:solidFill>
                  <a:schemeClr val="bg1"/>
                </a:solidFill>
                <a:effectLst>
                  <a:outerShdw blurRad="38100" dist="38100" dir="2700000" algn="tl">
                    <a:srgbClr val="000000">
                      <a:alpha val="43137"/>
                    </a:srgbClr>
                  </a:outerShdw>
                </a:effectLst>
                <a:latin typeface="Futura Md BT"/>
                <a:cs typeface="Cordia New"/>
              </a:rPr>
              <a:t>Simone Collins Landscape Architecture</a:t>
            </a:r>
          </a:p>
          <a:p>
            <a:pPr marL="285750" indent="-285750">
              <a:lnSpc>
                <a:spcPct val="150000"/>
              </a:lnSpc>
              <a:buFont typeface="Arial" panose="020B0604020202020204" pitchFamily="34" charset="0"/>
              <a:buChar char="•"/>
            </a:pPr>
            <a:r>
              <a:rPr lang="en-US" sz="2000" b="1">
                <a:solidFill>
                  <a:schemeClr val="accent2">
                    <a:lumMod val="60000"/>
                    <a:lumOff val="40000"/>
                  </a:schemeClr>
                </a:solidFill>
                <a:effectLst>
                  <a:outerShdw blurRad="38100" dist="38100" dir="2700000" algn="tl">
                    <a:srgbClr val="000000">
                      <a:alpha val="43137"/>
                    </a:srgbClr>
                  </a:outerShdw>
                </a:effectLst>
                <a:latin typeface="Futura Md BT"/>
                <a:cs typeface="Cordia New"/>
              </a:rPr>
              <a:t>610.239.7601 </a:t>
            </a:r>
          </a:p>
          <a:p>
            <a:pPr marL="742950" lvl="1" indent="-285750">
              <a:lnSpc>
                <a:spcPct val="150000"/>
              </a:lnSpc>
              <a:buFont typeface="Arial" panose="020B0604020202020204" pitchFamily="34" charset="0"/>
              <a:buChar char="•"/>
            </a:pPr>
            <a:r>
              <a:rPr lang="en-US" sz="2000" b="1">
                <a:solidFill>
                  <a:schemeClr val="bg1"/>
                </a:solidFill>
                <a:effectLst>
                  <a:outerShdw blurRad="38100" dist="38100" dir="2700000" algn="tl">
                    <a:srgbClr val="000000">
                      <a:alpha val="43137"/>
                    </a:srgbClr>
                  </a:outerShdw>
                </a:effectLst>
                <a:latin typeface="Futura Md BT"/>
                <a:cs typeface="Cordia New"/>
              </a:rPr>
              <a:t>Peter Simone: </a:t>
            </a:r>
            <a:r>
              <a:rPr lang="en-US" sz="2000" b="1">
                <a:solidFill>
                  <a:srgbClr val="FFFF00"/>
                </a:solidFill>
                <a:effectLst>
                  <a:outerShdw blurRad="38100" dist="38100" dir="2700000" algn="tl">
                    <a:srgbClr val="000000">
                      <a:alpha val="43137"/>
                    </a:srgbClr>
                  </a:outerShdw>
                </a:effectLst>
                <a:latin typeface="Futura Md BT"/>
                <a:cs typeface="Cordia New"/>
                <a:hlinkClick r:id="rId5">
                  <a:extLst>
                    <a:ext uri="{A12FA001-AC4F-418D-AE19-62706E023703}">
                      <ahyp:hlinkClr xmlns:ahyp="http://schemas.microsoft.com/office/drawing/2018/hyperlinkcolor" val="tx"/>
                    </a:ext>
                  </a:extLst>
                </a:hlinkClick>
              </a:rPr>
              <a:t>psimone@simonecollins.com</a:t>
            </a:r>
            <a:endParaRPr lang="en-US" sz="2000" b="1">
              <a:solidFill>
                <a:srgbClr val="FFFF00"/>
              </a:solidFill>
              <a:effectLst>
                <a:outerShdw blurRad="38100" dist="38100" dir="2700000" algn="tl">
                  <a:srgbClr val="000000">
                    <a:alpha val="43137"/>
                  </a:srgbClr>
                </a:outerShdw>
              </a:effectLst>
              <a:latin typeface="Futura Md BT"/>
              <a:cs typeface="Cordia New"/>
            </a:endParaRPr>
          </a:p>
          <a:p>
            <a:pPr marL="742950" lvl="1" indent="-285750">
              <a:lnSpc>
                <a:spcPct val="150000"/>
              </a:lnSpc>
              <a:buFont typeface="Arial" panose="020B0604020202020204" pitchFamily="34" charset="0"/>
              <a:buChar char="•"/>
            </a:pPr>
            <a:r>
              <a:rPr lang="en-US" sz="2000" b="1">
                <a:solidFill>
                  <a:schemeClr val="bg1"/>
                </a:solidFill>
                <a:effectLst>
                  <a:outerShdw blurRad="38100" dist="38100" dir="2700000" algn="tl">
                    <a:srgbClr val="000000">
                      <a:alpha val="43137"/>
                    </a:srgbClr>
                  </a:outerShdw>
                </a:effectLst>
                <a:latin typeface="Futura Md BT"/>
                <a:cs typeface="Cordia New"/>
              </a:rPr>
              <a:t>Sarah Leeper: </a:t>
            </a:r>
            <a:r>
              <a:rPr lang="en-US" sz="2000" b="1">
                <a:solidFill>
                  <a:srgbClr val="FFFF00"/>
                </a:solidFill>
                <a:effectLst>
                  <a:outerShdw blurRad="38100" dist="38100" dir="2700000" algn="tl">
                    <a:srgbClr val="000000">
                      <a:alpha val="43137"/>
                    </a:srgbClr>
                  </a:outerShdw>
                </a:effectLst>
                <a:latin typeface="Futura Md BT"/>
                <a:cs typeface="Cordia New"/>
                <a:hlinkClick r:id="rId6">
                  <a:extLst>
                    <a:ext uri="{A12FA001-AC4F-418D-AE19-62706E023703}">
                      <ahyp:hlinkClr xmlns:ahyp="http://schemas.microsoft.com/office/drawing/2018/hyperlinkcolor" val="tx"/>
                    </a:ext>
                  </a:extLst>
                </a:hlinkClick>
              </a:rPr>
              <a:t>sleeper@simonecollins.com</a:t>
            </a:r>
            <a:endParaRPr lang="en-US" sz="2000" b="1">
              <a:solidFill>
                <a:srgbClr val="FFFF00"/>
              </a:solidFill>
              <a:effectLst>
                <a:outerShdw blurRad="38100" dist="38100" dir="2700000" algn="tl">
                  <a:srgbClr val="000000">
                    <a:alpha val="43137"/>
                  </a:srgbClr>
                </a:outerShdw>
              </a:effectLst>
              <a:latin typeface="Futura Md BT"/>
              <a:cs typeface="Cordia New"/>
            </a:endParaRPr>
          </a:p>
          <a:p>
            <a:pPr marL="742950" lvl="1" indent="-285750">
              <a:lnSpc>
                <a:spcPct val="150000"/>
              </a:lnSpc>
              <a:buFont typeface="Arial" panose="020B0604020202020204" pitchFamily="34" charset="0"/>
              <a:buChar char="•"/>
            </a:pPr>
            <a:r>
              <a:rPr lang="en-US" sz="2000" b="1">
                <a:solidFill>
                  <a:schemeClr val="bg1"/>
                </a:solidFill>
                <a:effectLst>
                  <a:outerShdw blurRad="38100" dist="38100" dir="2700000" algn="tl">
                    <a:srgbClr val="000000">
                      <a:alpha val="43137"/>
                    </a:srgbClr>
                  </a:outerShdw>
                </a:effectLst>
                <a:latin typeface="Futura Md BT"/>
                <a:cs typeface="Cordia New"/>
              </a:rPr>
              <a:t>Joe Wallace: </a:t>
            </a:r>
            <a:r>
              <a:rPr lang="en-US" sz="2000" b="1">
                <a:solidFill>
                  <a:srgbClr val="FFFF00"/>
                </a:solidFill>
                <a:effectLst>
                  <a:outerShdw blurRad="38100" dist="38100" dir="2700000" algn="tl">
                    <a:srgbClr val="000000">
                      <a:alpha val="43137"/>
                    </a:srgbClr>
                  </a:outerShdw>
                </a:effectLst>
                <a:latin typeface="Futura Md BT"/>
                <a:cs typeface="Cordia New"/>
                <a:hlinkClick r:id="rId7">
                  <a:extLst>
                    <a:ext uri="{A12FA001-AC4F-418D-AE19-62706E023703}">
                      <ahyp:hlinkClr xmlns:ahyp="http://schemas.microsoft.com/office/drawing/2018/hyperlinkcolor" val="tx"/>
                    </a:ext>
                  </a:extLst>
                </a:hlinkClick>
              </a:rPr>
              <a:t>jwallace@simonecollins.com</a:t>
            </a:r>
            <a:endParaRPr lang="en-US" sz="2000" b="1">
              <a:solidFill>
                <a:srgbClr val="FFFF00"/>
              </a:solidFill>
              <a:effectLst>
                <a:outerShdw blurRad="38100" dist="38100" dir="2700000" algn="tl">
                  <a:srgbClr val="000000">
                    <a:alpha val="43137"/>
                  </a:srgbClr>
                </a:outerShdw>
              </a:effectLst>
              <a:latin typeface="Futura Md BT"/>
              <a:cs typeface="Cordia New"/>
            </a:endParaRPr>
          </a:p>
          <a:p>
            <a:pPr lvl="1">
              <a:lnSpc>
                <a:spcPct val="150000"/>
              </a:lnSpc>
            </a:pPr>
            <a:endParaRPr lang="en-US" sz="2000" b="1">
              <a:solidFill>
                <a:schemeClr val="bg1"/>
              </a:solidFill>
              <a:effectLst>
                <a:outerShdw blurRad="38100" dist="38100" dir="2700000" algn="tl">
                  <a:srgbClr val="000000">
                    <a:alpha val="43137"/>
                  </a:srgbClr>
                </a:outerShdw>
              </a:effectLst>
              <a:latin typeface="Futura Md BT"/>
              <a:cs typeface="Cordia New"/>
            </a:endParaRPr>
          </a:p>
          <a:p>
            <a:pPr marL="285750" indent="-285750">
              <a:buFont typeface="Arial" panose="020B0604020202020204" pitchFamily="34" charset="0"/>
              <a:buChar char="•"/>
            </a:pPr>
            <a:endParaRPr lang="en-US">
              <a:solidFill>
                <a:schemeClr val="bg1"/>
              </a:solidFill>
              <a:effectLst>
                <a:outerShdw blurRad="38100" dist="38100" dir="2700000" algn="tl">
                  <a:srgbClr val="000000">
                    <a:alpha val="43137"/>
                  </a:srgbClr>
                </a:outerShdw>
              </a:effectLst>
              <a:latin typeface="AvantGarde Bk BT" panose="020B0402020202020204" pitchFamily="34" charset="0"/>
            </a:endParaRPr>
          </a:p>
        </p:txBody>
      </p:sp>
    </p:spTree>
    <p:extLst>
      <p:ext uri="{BB962C8B-B14F-4D97-AF65-F5344CB8AC3E}">
        <p14:creationId xmlns:p14="http://schemas.microsoft.com/office/powerpoint/2010/main" val="235763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descr="A group of people walking on a road&#10;&#10;Description automatically generated">
            <a:extLst>
              <a:ext uri="{FF2B5EF4-FFF2-40B4-BE49-F238E27FC236}">
                <a16:creationId xmlns:a16="http://schemas.microsoft.com/office/drawing/2014/main" id="{5C175A68-987C-4F57-8AED-DBF486EBA400}"/>
              </a:ext>
            </a:extLst>
          </p:cNvPr>
          <p:cNvPicPr>
            <a:picLocks noChangeAspect="1"/>
          </p:cNvPicPr>
          <p:nvPr/>
        </p:nvPicPr>
        <p:blipFill rotWithShape="1">
          <a:blip r:embed="rId4">
            <a:extLst>
              <a:ext uri="{28A0092B-C50C-407E-A947-70E740481C1C}">
                <a14:useLocalDpi xmlns:a14="http://schemas.microsoft.com/office/drawing/2010/main" val="0"/>
              </a:ext>
            </a:extLst>
          </a:blip>
          <a:srcRect l="19258" r="11091"/>
          <a:stretch/>
        </p:blipFill>
        <p:spPr>
          <a:xfrm>
            <a:off x="5961475" y="217826"/>
            <a:ext cx="6210723" cy="5922390"/>
          </a:xfrm>
          <a:prstGeom prst="rect">
            <a:avLst/>
          </a:prstGeom>
        </p:spPr>
      </p:pic>
      <p:sp>
        <p:nvSpPr>
          <p:cNvPr id="5" name="Rectangle 4">
            <a:extLst>
              <a:ext uri="{FF2B5EF4-FFF2-40B4-BE49-F238E27FC236}">
                <a16:creationId xmlns:a16="http://schemas.microsoft.com/office/drawing/2014/main" id="{821EA89B-9D4E-4402-96D4-CF3ADB6407C1}"/>
              </a:ext>
            </a:extLst>
          </p:cNvPr>
          <p:cNvSpPr/>
          <p:nvPr/>
        </p:nvSpPr>
        <p:spPr>
          <a:xfrm>
            <a:off x="0" y="347241"/>
            <a:ext cx="3125165" cy="523220"/>
          </a:xfrm>
          <a:prstGeom prst="rect">
            <a:avLst/>
          </a:prstGeom>
          <a:solidFill>
            <a:srgbClr val="4D8A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raphical user interface, text&#10;&#10;Description automatically generated">
            <a:extLst>
              <a:ext uri="{FF2B5EF4-FFF2-40B4-BE49-F238E27FC236}">
                <a16:creationId xmlns:a16="http://schemas.microsoft.com/office/drawing/2014/main" id="{4F638F33-86D7-4711-ABE6-CA0526E61E90}"/>
              </a:ext>
            </a:extLst>
          </p:cNvPr>
          <p:cNvPicPr>
            <a:picLocks noChangeAspect="1"/>
          </p:cNvPicPr>
          <p:nvPr/>
        </p:nvPicPr>
        <p:blipFill rotWithShape="1">
          <a:blip r:embed="rId5">
            <a:extLst>
              <a:ext uri="{28A0092B-C50C-407E-A947-70E740481C1C}">
                <a14:useLocalDpi xmlns:a14="http://schemas.microsoft.com/office/drawing/2010/main" val="0"/>
              </a:ext>
            </a:extLst>
          </a:blip>
          <a:srcRect t="77215"/>
          <a:stretch/>
        </p:blipFill>
        <p:spPr>
          <a:xfrm>
            <a:off x="0" y="5382228"/>
            <a:ext cx="12192000" cy="1475772"/>
          </a:xfrm>
          <a:prstGeom prst="rect">
            <a:avLst/>
          </a:prstGeom>
        </p:spPr>
      </p:pic>
      <p:sp>
        <p:nvSpPr>
          <p:cNvPr id="4" name="TextBox 3">
            <a:extLst>
              <a:ext uri="{FF2B5EF4-FFF2-40B4-BE49-F238E27FC236}">
                <a16:creationId xmlns:a16="http://schemas.microsoft.com/office/drawing/2014/main" id="{AF4CB811-319A-462D-AC1B-C49009CA92B2}"/>
              </a:ext>
            </a:extLst>
          </p:cNvPr>
          <p:cNvSpPr txBox="1"/>
          <p:nvPr/>
        </p:nvSpPr>
        <p:spPr>
          <a:xfrm>
            <a:off x="416689" y="347241"/>
            <a:ext cx="4039565" cy="523220"/>
          </a:xfrm>
          <a:prstGeom prst="rect">
            <a:avLst/>
          </a:prstGeom>
          <a:noFill/>
        </p:spPr>
        <p:txBody>
          <a:bodyPr wrap="square" rtlCol="0">
            <a:spAutoFit/>
          </a:bodyPr>
          <a:lstStyle/>
          <a:p>
            <a:r>
              <a:rPr lang="en-US" sz="2800">
                <a:solidFill>
                  <a:srgbClr val="FFFBC8"/>
                </a:solidFill>
                <a:effectLst>
                  <a:outerShdw blurRad="38100" dist="38100" dir="2700000" algn="tl">
                    <a:srgbClr val="000000">
                      <a:alpha val="43137"/>
                    </a:srgbClr>
                  </a:outerShdw>
                </a:effectLst>
                <a:latin typeface="Lobster 1.4" panose="02000506000000020003" pitchFamily="50" charset="0"/>
              </a:rPr>
              <a:t>Consultant Team</a:t>
            </a:r>
          </a:p>
        </p:txBody>
      </p:sp>
      <p:sp>
        <p:nvSpPr>
          <p:cNvPr id="6" name="TextBox 5">
            <a:extLst>
              <a:ext uri="{FF2B5EF4-FFF2-40B4-BE49-F238E27FC236}">
                <a16:creationId xmlns:a16="http://schemas.microsoft.com/office/drawing/2014/main" id="{28B53C37-71DE-4E1B-AB9C-4CC3109B9189}"/>
              </a:ext>
            </a:extLst>
          </p:cNvPr>
          <p:cNvSpPr txBox="1"/>
          <p:nvPr/>
        </p:nvSpPr>
        <p:spPr>
          <a:xfrm>
            <a:off x="416689" y="1061903"/>
            <a:ext cx="7198975" cy="5078313"/>
          </a:xfrm>
          <a:prstGeom prst="rect">
            <a:avLst/>
          </a:prstGeom>
          <a:noFill/>
        </p:spPr>
        <p:txBody>
          <a:bodyPr wrap="square" lIns="91440" tIns="45720" rIns="91440" bIns="45720" rtlCol="0" anchor="t">
            <a:spAutoFit/>
          </a:bodyPr>
          <a:lstStyle/>
          <a:p>
            <a:r>
              <a:rPr lang="en-US" b="1">
                <a:solidFill>
                  <a:schemeClr val="bg1"/>
                </a:solidFill>
                <a:effectLst>
                  <a:outerShdw blurRad="38100" dist="38100" dir="2700000" algn="tl">
                    <a:srgbClr val="000000">
                      <a:alpha val="43137"/>
                    </a:srgbClr>
                  </a:outerShdw>
                </a:effectLst>
                <a:latin typeface="Futura Md BT"/>
                <a:cs typeface="Cordia New"/>
              </a:rPr>
              <a:t>Simone Collins Landscape Architecture</a:t>
            </a:r>
          </a:p>
          <a:p>
            <a:pPr marL="285750" indent="-285750">
              <a:buFont typeface="Arial" panose="020B0604020202020204" pitchFamily="34" charset="0"/>
              <a:buChar char="•"/>
            </a:pPr>
            <a:r>
              <a:rPr lang="en-US" b="1" dirty="0">
                <a:solidFill>
                  <a:srgbClr val="FFFF00"/>
                </a:solidFill>
                <a:effectLst>
                  <a:outerShdw blurRad="38100" dist="38100" dir="2700000" algn="tl">
                    <a:srgbClr val="000000">
                      <a:alpha val="43137"/>
                    </a:srgbClr>
                  </a:outerShdw>
                </a:effectLst>
                <a:latin typeface="Futura Md BT"/>
                <a:cs typeface="Cordia New"/>
              </a:rPr>
              <a:t>Peter Simone / Sarah Leeper / Joe Wallace</a:t>
            </a:r>
          </a:p>
          <a:p>
            <a:r>
              <a:rPr lang="en-US" b="1">
                <a:solidFill>
                  <a:schemeClr val="bg1"/>
                </a:solidFill>
                <a:effectLst>
                  <a:outerShdw blurRad="38100" dist="38100" dir="2700000" algn="tl">
                    <a:srgbClr val="000000">
                      <a:alpha val="43137"/>
                    </a:srgbClr>
                  </a:outerShdw>
                </a:effectLst>
                <a:latin typeface="Futura Md BT"/>
                <a:cs typeface="Cordia New"/>
              </a:rPr>
              <a:t>4ward Planning</a:t>
            </a:r>
          </a:p>
          <a:p>
            <a:pPr marL="342900" indent="-342900">
              <a:buFont typeface="Arial" panose="020B0604020202020204" pitchFamily="34" charset="0"/>
              <a:buChar char="•"/>
            </a:pPr>
            <a:r>
              <a:rPr lang="en-US" b="1" dirty="0">
                <a:solidFill>
                  <a:srgbClr val="FFFF00"/>
                </a:solidFill>
                <a:effectLst>
                  <a:outerShdw blurRad="38100" dist="38100" dir="2700000" algn="tl">
                    <a:srgbClr val="000000">
                      <a:alpha val="43137"/>
                    </a:srgbClr>
                  </a:outerShdw>
                </a:effectLst>
                <a:latin typeface="Futura Md BT"/>
                <a:cs typeface="Cordia New"/>
              </a:rPr>
              <a:t>Todd Poole</a:t>
            </a:r>
          </a:p>
          <a:p>
            <a:r>
              <a:rPr lang="en-US" b="1">
                <a:solidFill>
                  <a:schemeClr val="bg1"/>
                </a:solidFill>
                <a:effectLst>
                  <a:outerShdw blurRad="38100" dist="38100" dir="2700000" algn="tl">
                    <a:srgbClr val="000000">
                      <a:alpha val="43137"/>
                    </a:srgbClr>
                  </a:outerShdw>
                </a:effectLst>
                <a:latin typeface="Futura Md BT"/>
                <a:cs typeface="Cordia New"/>
              </a:rPr>
              <a:t>Princeton Hydro</a:t>
            </a:r>
          </a:p>
          <a:p>
            <a:pPr marL="285750" indent="-285750">
              <a:buFont typeface="Arial" panose="020B0604020202020204" pitchFamily="34" charset="0"/>
              <a:buChar char="•"/>
            </a:pPr>
            <a:r>
              <a:rPr lang="en-US" b="1">
                <a:solidFill>
                  <a:schemeClr val="accent2">
                    <a:lumMod val="60000"/>
                    <a:lumOff val="40000"/>
                  </a:schemeClr>
                </a:solidFill>
                <a:effectLst>
                  <a:outerShdw blurRad="38100" dist="38100" dir="2700000" algn="tl">
                    <a:srgbClr val="000000">
                      <a:alpha val="43137"/>
                    </a:srgbClr>
                  </a:outerShdw>
                </a:effectLst>
                <a:latin typeface="Futura Md BT"/>
                <a:cs typeface="Cordia New"/>
              </a:rPr>
              <a:t>Laura Craig</a:t>
            </a:r>
          </a:p>
          <a:p>
            <a:r>
              <a:rPr lang="en-US" b="1" err="1">
                <a:solidFill>
                  <a:schemeClr val="bg1"/>
                </a:solidFill>
                <a:effectLst>
                  <a:outerShdw blurRad="38100" dist="38100" dir="2700000" algn="tl">
                    <a:srgbClr val="000000">
                      <a:alpha val="43137"/>
                    </a:srgbClr>
                  </a:outerShdw>
                </a:effectLst>
                <a:latin typeface="Futura Md BT"/>
                <a:cs typeface="Cordia New"/>
              </a:rPr>
              <a:t>Spotts</a:t>
            </a:r>
            <a:r>
              <a:rPr lang="en-US" b="1">
                <a:solidFill>
                  <a:schemeClr val="bg1"/>
                </a:solidFill>
                <a:effectLst>
                  <a:outerShdw blurRad="38100" dist="38100" dir="2700000" algn="tl">
                    <a:srgbClr val="000000">
                      <a:alpha val="43137"/>
                    </a:srgbClr>
                  </a:outerShdw>
                </a:effectLst>
                <a:latin typeface="Futura Md BT"/>
                <a:cs typeface="Cordia New"/>
              </a:rPr>
              <a:t>, Stevens, &amp; McCoy</a:t>
            </a:r>
          </a:p>
          <a:p>
            <a:pPr marL="285750" indent="-285750">
              <a:buFont typeface="Arial" panose="020B0604020202020204" pitchFamily="34" charset="0"/>
              <a:buChar char="•"/>
            </a:pPr>
            <a:r>
              <a:rPr lang="en-US" b="1">
                <a:solidFill>
                  <a:schemeClr val="accent2">
                    <a:lumMod val="60000"/>
                    <a:lumOff val="40000"/>
                  </a:schemeClr>
                </a:solidFill>
                <a:effectLst>
                  <a:outerShdw blurRad="38100" dist="38100" dir="2700000" algn="tl">
                    <a:srgbClr val="000000">
                      <a:alpha val="43137"/>
                    </a:srgbClr>
                  </a:outerShdw>
                </a:effectLst>
                <a:latin typeface="Futura Md BT"/>
                <a:cs typeface="Cordia New"/>
              </a:rPr>
              <a:t>Mark Stabolepszy / Lyn Rodino </a:t>
            </a:r>
          </a:p>
          <a:p>
            <a:r>
              <a:rPr lang="en-US" b="1">
                <a:solidFill>
                  <a:schemeClr val="bg1"/>
                </a:solidFill>
                <a:effectLst>
                  <a:outerShdw blurRad="38100" dist="38100" dir="2700000" algn="tl">
                    <a:srgbClr val="000000">
                      <a:alpha val="43137"/>
                    </a:srgbClr>
                  </a:outerShdw>
                </a:effectLst>
                <a:latin typeface="Futura Md BT"/>
                <a:cs typeface="Cordia New"/>
              </a:rPr>
              <a:t>Wallover Architects</a:t>
            </a:r>
          </a:p>
          <a:p>
            <a:pPr marL="342900" indent="-342900">
              <a:buFont typeface="Arial" panose="020B0604020202020204" pitchFamily="34" charset="0"/>
              <a:buChar char="•"/>
            </a:pPr>
            <a:r>
              <a:rPr lang="en-US" b="1" dirty="0">
                <a:solidFill>
                  <a:srgbClr val="FFFF00"/>
                </a:solidFill>
                <a:effectLst>
                  <a:outerShdw blurRad="38100" dist="38100" dir="2700000" algn="tl">
                    <a:srgbClr val="000000">
                      <a:alpha val="43137"/>
                    </a:srgbClr>
                  </a:outerShdw>
                </a:effectLst>
                <a:latin typeface="Futura Md BT"/>
                <a:cs typeface="Cordia New"/>
              </a:rPr>
              <a:t>Ted Wallover </a:t>
            </a:r>
            <a:r>
              <a:rPr lang="en-US" b="1">
                <a:solidFill>
                  <a:schemeClr val="accent2">
                    <a:lumMod val="60000"/>
                    <a:lumOff val="40000"/>
                  </a:schemeClr>
                </a:solidFill>
                <a:effectLst>
                  <a:outerShdw blurRad="38100" dist="38100" dir="2700000" algn="tl">
                    <a:srgbClr val="000000">
                      <a:alpha val="43137"/>
                    </a:srgbClr>
                  </a:outerShdw>
                </a:effectLst>
                <a:latin typeface="Futura Md BT"/>
                <a:cs typeface="Cordia New"/>
              </a:rPr>
              <a:t>/ Susan Wallover </a:t>
            </a:r>
          </a:p>
          <a:p>
            <a:r>
              <a:rPr lang="en-US" b="1">
                <a:solidFill>
                  <a:schemeClr val="bg1"/>
                </a:solidFill>
                <a:effectLst>
                  <a:outerShdw blurRad="38100" dist="38100" dir="2700000" algn="tl">
                    <a:srgbClr val="000000">
                      <a:alpha val="43137"/>
                    </a:srgbClr>
                  </a:outerShdw>
                </a:effectLst>
                <a:latin typeface="Futura Md BT"/>
                <a:cs typeface="Cordia New"/>
              </a:rPr>
              <a:t>Seiler + Drury Architecture</a:t>
            </a:r>
          </a:p>
          <a:p>
            <a:pPr marL="285750" indent="-285750">
              <a:buFont typeface="Arial" panose="020B0604020202020204" pitchFamily="34" charset="0"/>
              <a:buChar char="•"/>
            </a:pPr>
            <a:r>
              <a:rPr lang="en-US" b="1" dirty="0">
                <a:solidFill>
                  <a:srgbClr val="FFFF00"/>
                </a:solidFill>
                <a:effectLst>
                  <a:outerShdw blurRad="38100" dist="38100" dir="2700000" algn="tl">
                    <a:srgbClr val="000000">
                      <a:alpha val="43137"/>
                    </a:srgbClr>
                  </a:outerShdw>
                </a:effectLst>
                <a:latin typeface="Futura Md BT"/>
                <a:cs typeface="Cordia New"/>
              </a:rPr>
              <a:t>Doug Seiler / Eric Baugher </a:t>
            </a:r>
          </a:p>
          <a:p>
            <a:r>
              <a:rPr lang="en-US" b="1">
                <a:solidFill>
                  <a:schemeClr val="bg1"/>
                </a:solidFill>
                <a:effectLst>
                  <a:outerShdw blurRad="38100" dist="38100" dir="2700000" algn="tl">
                    <a:srgbClr val="000000">
                      <a:alpha val="43137"/>
                    </a:srgbClr>
                  </a:outerShdw>
                </a:effectLst>
                <a:latin typeface="Futura Md BT"/>
                <a:cs typeface="Cordia New"/>
              </a:rPr>
              <a:t>Comprehensive Land Service</a:t>
            </a:r>
          </a:p>
          <a:p>
            <a:pPr marL="285750" indent="-285750">
              <a:buFont typeface="Arial" panose="020B0604020202020204" pitchFamily="34" charset="0"/>
              <a:buChar char="•"/>
            </a:pPr>
            <a:r>
              <a:rPr lang="en-US" b="1">
                <a:solidFill>
                  <a:schemeClr val="accent2">
                    <a:lumMod val="60000"/>
                    <a:lumOff val="40000"/>
                  </a:schemeClr>
                </a:solidFill>
                <a:effectLst>
                  <a:outerShdw blurRad="38100" dist="38100" dir="2700000" algn="tl">
                    <a:srgbClr val="000000">
                      <a:alpha val="43137"/>
                    </a:srgbClr>
                  </a:outerShdw>
                </a:effectLst>
                <a:latin typeface="Futura Md BT"/>
                <a:cs typeface="Cordia New"/>
              </a:rPr>
              <a:t>Patrick Fasano</a:t>
            </a:r>
          </a:p>
          <a:p>
            <a:r>
              <a:rPr lang="en-US" b="1">
                <a:solidFill>
                  <a:schemeClr val="bg1"/>
                </a:solidFill>
                <a:effectLst>
                  <a:outerShdw blurRad="38100" dist="38100" dir="2700000" algn="tl">
                    <a:srgbClr val="000000">
                      <a:alpha val="43137"/>
                    </a:srgbClr>
                  </a:outerShdw>
                </a:effectLst>
                <a:latin typeface="Futura Md BT"/>
                <a:cs typeface="Cordia New"/>
              </a:rPr>
              <a:t>Environmental Standards</a:t>
            </a:r>
          </a:p>
          <a:p>
            <a:pPr marL="285750" indent="-285750">
              <a:buFont typeface="Arial" panose="020B0604020202020204" pitchFamily="34" charset="0"/>
              <a:buChar char="•"/>
            </a:pPr>
            <a:r>
              <a:rPr lang="en-US" b="1">
                <a:solidFill>
                  <a:schemeClr val="accent2">
                    <a:lumMod val="60000"/>
                    <a:lumOff val="40000"/>
                  </a:schemeClr>
                </a:solidFill>
                <a:effectLst>
                  <a:outerShdw blurRad="38100" dist="38100" dir="2700000" algn="tl">
                    <a:srgbClr val="000000">
                      <a:alpha val="43137"/>
                    </a:srgbClr>
                  </a:outerShdw>
                </a:effectLst>
                <a:latin typeface="Futura Md BT"/>
                <a:cs typeface="Cordia New"/>
              </a:rPr>
              <a:t>Joe </a:t>
            </a:r>
            <a:r>
              <a:rPr lang="en-US" b="1" err="1">
                <a:solidFill>
                  <a:schemeClr val="accent2">
                    <a:lumMod val="60000"/>
                    <a:lumOff val="40000"/>
                  </a:schemeClr>
                </a:solidFill>
                <a:effectLst>
                  <a:outerShdw blurRad="38100" dist="38100" dir="2700000" algn="tl">
                    <a:srgbClr val="000000">
                      <a:alpha val="43137"/>
                    </a:srgbClr>
                  </a:outerShdw>
                </a:effectLst>
                <a:latin typeface="Futura Md BT"/>
                <a:cs typeface="Cordia New"/>
              </a:rPr>
              <a:t>Kraycik</a:t>
            </a:r>
            <a:r>
              <a:rPr lang="en-US" b="1">
                <a:solidFill>
                  <a:schemeClr val="accent2">
                    <a:lumMod val="60000"/>
                    <a:lumOff val="40000"/>
                  </a:schemeClr>
                </a:solidFill>
                <a:effectLst>
                  <a:outerShdw blurRad="38100" dist="38100" dir="2700000" algn="tl">
                    <a:srgbClr val="000000">
                      <a:alpha val="43137"/>
                    </a:srgbClr>
                  </a:outerShdw>
                </a:effectLst>
                <a:latin typeface="Futura Md BT"/>
                <a:cs typeface="Cordia New"/>
              </a:rPr>
              <a:t> / Stephen Brower</a:t>
            </a:r>
          </a:p>
          <a:p>
            <a:pPr marL="285750" indent="-285750">
              <a:buFont typeface="Arial" panose="020B0604020202020204" pitchFamily="34" charset="0"/>
              <a:buChar char="•"/>
            </a:pPr>
            <a:endParaRPr lang="en-US">
              <a:solidFill>
                <a:schemeClr val="bg1"/>
              </a:solidFill>
              <a:effectLst>
                <a:outerShdw blurRad="38100" dist="38100" dir="2700000" algn="tl">
                  <a:srgbClr val="000000">
                    <a:alpha val="43137"/>
                  </a:srgbClr>
                </a:outerShdw>
              </a:effectLst>
              <a:latin typeface="AvantGarde Bk BT" panose="020B0402020202020204" pitchFamily="34" charset="0"/>
            </a:endParaRPr>
          </a:p>
          <a:p>
            <a:pPr marL="285750" indent="-285750">
              <a:buFont typeface="Arial" panose="020B0604020202020204" pitchFamily="34" charset="0"/>
              <a:buChar char="•"/>
            </a:pPr>
            <a:endParaRPr lang="en-US">
              <a:solidFill>
                <a:schemeClr val="bg1"/>
              </a:solidFill>
              <a:effectLst>
                <a:outerShdw blurRad="38100" dist="38100" dir="2700000" algn="tl">
                  <a:srgbClr val="000000">
                    <a:alpha val="43137"/>
                  </a:srgbClr>
                </a:outerShdw>
              </a:effectLst>
              <a:latin typeface="AvantGarde Bk BT" panose="020B0402020202020204" pitchFamily="34" charset="0"/>
            </a:endParaRPr>
          </a:p>
        </p:txBody>
      </p:sp>
    </p:spTree>
    <p:extLst>
      <p:ext uri="{BB962C8B-B14F-4D97-AF65-F5344CB8AC3E}">
        <p14:creationId xmlns:p14="http://schemas.microsoft.com/office/powerpoint/2010/main" val="36493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1EA89B-9D4E-4402-96D4-CF3ADB6407C1}"/>
              </a:ext>
            </a:extLst>
          </p:cNvPr>
          <p:cNvSpPr/>
          <p:nvPr/>
        </p:nvSpPr>
        <p:spPr>
          <a:xfrm>
            <a:off x="0" y="347241"/>
            <a:ext cx="3657600" cy="523220"/>
          </a:xfrm>
          <a:prstGeom prst="rect">
            <a:avLst/>
          </a:prstGeom>
          <a:solidFill>
            <a:srgbClr val="4D8A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raphical user interface, text&#10;&#10;Description automatically generated">
            <a:extLst>
              <a:ext uri="{FF2B5EF4-FFF2-40B4-BE49-F238E27FC236}">
                <a16:creationId xmlns:a16="http://schemas.microsoft.com/office/drawing/2014/main" id="{4F638F33-86D7-4711-ABE6-CA0526E61E90}"/>
              </a:ext>
            </a:extLst>
          </p:cNvPr>
          <p:cNvPicPr>
            <a:picLocks noChangeAspect="1"/>
          </p:cNvPicPr>
          <p:nvPr/>
        </p:nvPicPr>
        <p:blipFill rotWithShape="1">
          <a:blip r:embed="rId4">
            <a:extLst>
              <a:ext uri="{28A0092B-C50C-407E-A947-70E740481C1C}">
                <a14:useLocalDpi xmlns:a14="http://schemas.microsoft.com/office/drawing/2010/main" val="0"/>
              </a:ext>
            </a:extLst>
          </a:blip>
          <a:srcRect t="77215"/>
          <a:stretch/>
        </p:blipFill>
        <p:spPr>
          <a:xfrm>
            <a:off x="-65314" y="5423599"/>
            <a:ext cx="12192000" cy="1475772"/>
          </a:xfrm>
          <a:prstGeom prst="rect">
            <a:avLst/>
          </a:prstGeom>
        </p:spPr>
      </p:pic>
      <p:sp>
        <p:nvSpPr>
          <p:cNvPr id="4" name="TextBox 3">
            <a:extLst>
              <a:ext uri="{FF2B5EF4-FFF2-40B4-BE49-F238E27FC236}">
                <a16:creationId xmlns:a16="http://schemas.microsoft.com/office/drawing/2014/main" id="{AF4CB811-319A-462D-AC1B-C49009CA92B2}"/>
              </a:ext>
            </a:extLst>
          </p:cNvPr>
          <p:cNvSpPr txBox="1"/>
          <p:nvPr/>
        </p:nvSpPr>
        <p:spPr>
          <a:xfrm>
            <a:off x="416690" y="347241"/>
            <a:ext cx="3240910" cy="523220"/>
          </a:xfrm>
          <a:prstGeom prst="rect">
            <a:avLst/>
          </a:prstGeom>
          <a:noFill/>
        </p:spPr>
        <p:txBody>
          <a:bodyPr wrap="square" rtlCol="0">
            <a:spAutoFit/>
          </a:bodyPr>
          <a:lstStyle/>
          <a:p>
            <a:r>
              <a:rPr lang="en-US" sz="2800">
                <a:solidFill>
                  <a:srgbClr val="FFFBC8"/>
                </a:solidFill>
                <a:effectLst>
                  <a:outerShdw blurRad="38100" dist="38100" dir="2700000" algn="tl">
                    <a:srgbClr val="000000">
                      <a:alpha val="43137"/>
                    </a:srgbClr>
                  </a:outerShdw>
                </a:effectLst>
                <a:latin typeface="Lobster 1.4" panose="02000506000000020003" pitchFamily="50" charset="0"/>
              </a:rPr>
              <a:t>Master Plan Process</a:t>
            </a:r>
          </a:p>
        </p:txBody>
      </p:sp>
      <p:pic>
        <p:nvPicPr>
          <p:cNvPr id="3" name="Picture 2" descr="A close up of a logo&#10;&#10;Description automatically generated">
            <a:extLst>
              <a:ext uri="{FF2B5EF4-FFF2-40B4-BE49-F238E27FC236}">
                <a16:creationId xmlns:a16="http://schemas.microsoft.com/office/drawing/2014/main" id="{81D11C11-6A18-40CB-9667-A0DCE2ADC93F}"/>
              </a:ext>
            </a:extLst>
          </p:cNvPr>
          <p:cNvPicPr>
            <a:picLocks noChangeAspect="1"/>
          </p:cNvPicPr>
          <p:nvPr/>
        </p:nvPicPr>
        <p:blipFill rotWithShape="1">
          <a:blip r:embed="rId5">
            <a:extLst>
              <a:ext uri="{28A0092B-C50C-407E-A947-70E740481C1C}">
                <a14:useLocalDpi xmlns:a14="http://schemas.microsoft.com/office/drawing/2010/main" val="0"/>
              </a:ext>
            </a:extLst>
          </a:blip>
          <a:srcRect l="9992" t="14177" r="52720" b="68776"/>
          <a:stretch/>
        </p:blipFill>
        <p:spPr>
          <a:xfrm>
            <a:off x="158423" y="1031326"/>
            <a:ext cx="12321199" cy="4350902"/>
          </a:xfrm>
          <a:prstGeom prst="rect">
            <a:avLst/>
          </a:prstGeom>
        </p:spPr>
      </p:pic>
      <p:sp>
        <p:nvSpPr>
          <p:cNvPr id="7" name="TextBox 6">
            <a:extLst>
              <a:ext uri="{FF2B5EF4-FFF2-40B4-BE49-F238E27FC236}">
                <a16:creationId xmlns:a16="http://schemas.microsoft.com/office/drawing/2014/main" id="{BC7351FE-D91C-41E7-972B-F4DADB4BFEE3}"/>
              </a:ext>
            </a:extLst>
          </p:cNvPr>
          <p:cNvSpPr txBox="1"/>
          <p:nvPr/>
        </p:nvSpPr>
        <p:spPr>
          <a:xfrm>
            <a:off x="2037145" y="1230380"/>
            <a:ext cx="2206691" cy="369332"/>
          </a:xfrm>
          <a:prstGeom prst="rect">
            <a:avLst/>
          </a:prstGeom>
          <a:noFill/>
        </p:spPr>
        <p:txBody>
          <a:bodyPr wrap="square">
            <a:spAutoFit/>
          </a:bodyPr>
          <a:lstStyle/>
          <a:p>
            <a:r>
              <a:rPr lang="en-US" sz="1800" b="1">
                <a:solidFill>
                  <a:srgbClr val="FFFF00"/>
                </a:solidFill>
                <a:effectLst>
                  <a:outerShdw blurRad="38100" dist="38100" dir="2700000" algn="tl">
                    <a:srgbClr val="000000">
                      <a:alpha val="43137"/>
                    </a:srgbClr>
                  </a:outerShdw>
                </a:effectLst>
                <a:latin typeface="Futura Md BT"/>
                <a:cs typeface="Cordia New"/>
              </a:rPr>
              <a:t>* WE ARE HERE *</a:t>
            </a:r>
            <a:endParaRPr lang="en-US">
              <a:solidFill>
                <a:srgbClr val="FFFF00"/>
              </a:solidFill>
            </a:endParaRPr>
          </a:p>
        </p:txBody>
      </p:sp>
      <p:sp>
        <p:nvSpPr>
          <p:cNvPr id="2" name="TextBox 1">
            <a:extLst>
              <a:ext uri="{FF2B5EF4-FFF2-40B4-BE49-F238E27FC236}">
                <a16:creationId xmlns:a16="http://schemas.microsoft.com/office/drawing/2014/main" id="{F7FF56CE-5966-4A26-9B41-91CCF1B36F41}"/>
              </a:ext>
            </a:extLst>
          </p:cNvPr>
          <p:cNvSpPr txBox="1"/>
          <p:nvPr/>
        </p:nvSpPr>
        <p:spPr>
          <a:xfrm>
            <a:off x="5029200" y="645605"/>
            <a:ext cx="6090557" cy="584775"/>
          </a:xfrm>
          <a:prstGeom prst="rect">
            <a:avLst/>
          </a:prstGeom>
          <a:noFill/>
        </p:spPr>
        <p:txBody>
          <a:bodyPr wrap="square" rtlCol="0">
            <a:spAutoFit/>
          </a:bodyPr>
          <a:lstStyle/>
          <a:p>
            <a:r>
              <a:rPr lang="en-US" sz="3200" b="1" dirty="0">
                <a:solidFill>
                  <a:schemeClr val="bg1"/>
                </a:solidFill>
              </a:rPr>
              <a:t>What is a Master Plan? </a:t>
            </a:r>
          </a:p>
        </p:txBody>
      </p:sp>
      <p:sp>
        <p:nvSpPr>
          <p:cNvPr id="8" name="TextBox 7">
            <a:extLst>
              <a:ext uri="{FF2B5EF4-FFF2-40B4-BE49-F238E27FC236}">
                <a16:creationId xmlns:a16="http://schemas.microsoft.com/office/drawing/2014/main" id="{49B5854D-12E7-44BF-ACBC-2943321E651C}"/>
              </a:ext>
            </a:extLst>
          </p:cNvPr>
          <p:cNvSpPr txBox="1"/>
          <p:nvPr/>
        </p:nvSpPr>
        <p:spPr>
          <a:xfrm>
            <a:off x="620486" y="4859008"/>
            <a:ext cx="10825843" cy="369332"/>
          </a:xfrm>
          <a:prstGeom prst="rect">
            <a:avLst/>
          </a:prstGeom>
          <a:noFill/>
        </p:spPr>
        <p:txBody>
          <a:bodyPr wrap="square" rtlCol="0">
            <a:spAutoFit/>
          </a:bodyPr>
          <a:lstStyle/>
          <a:p>
            <a:r>
              <a:rPr lang="en-US" dirty="0">
                <a:solidFill>
                  <a:srgbClr val="FFFF00"/>
                </a:solidFill>
              </a:rPr>
              <a:t>                                Phase 1                                           </a:t>
            </a:r>
            <a:r>
              <a:rPr lang="en-US" dirty="0">
                <a:solidFill>
                  <a:srgbClr val="FF66FF"/>
                </a:solidFill>
              </a:rPr>
              <a:t>Phase 2                                       </a:t>
            </a:r>
            <a:r>
              <a:rPr lang="en-US" dirty="0">
                <a:solidFill>
                  <a:srgbClr val="FF0000"/>
                </a:solidFill>
              </a:rPr>
              <a:t>Phase 3</a:t>
            </a:r>
            <a:r>
              <a:rPr lang="en-US" dirty="0">
                <a:solidFill>
                  <a:srgbClr val="FFFF00"/>
                </a:solidFill>
              </a:rPr>
              <a:t>     </a:t>
            </a:r>
          </a:p>
        </p:txBody>
      </p:sp>
      <p:cxnSp>
        <p:nvCxnSpPr>
          <p:cNvPr id="10" name="Straight Connector 9">
            <a:extLst>
              <a:ext uri="{FF2B5EF4-FFF2-40B4-BE49-F238E27FC236}">
                <a16:creationId xmlns:a16="http://schemas.microsoft.com/office/drawing/2014/main" id="{B9FA0FC2-DBCE-4F6C-B31B-93AFDAE79082}"/>
              </a:ext>
            </a:extLst>
          </p:cNvPr>
          <p:cNvCxnSpPr>
            <a:cxnSpLocks/>
          </p:cNvCxnSpPr>
          <p:nvPr/>
        </p:nvCxnSpPr>
        <p:spPr>
          <a:xfrm>
            <a:off x="832757" y="5054267"/>
            <a:ext cx="1371600" cy="0"/>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13" name="Straight Connector 12">
            <a:extLst>
              <a:ext uri="{FF2B5EF4-FFF2-40B4-BE49-F238E27FC236}">
                <a16:creationId xmlns:a16="http://schemas.microsoft.com/office/drawing/2014/main" id="{D1F88711-2759-483A-94F3-33F18E29204F}"/>
              </a:ext>
            </a:extLst>
          </p:cNvPr>
          <p:cNvCxnSpPr>
            <a:cxnSpLocks/>
          </p:cNvCxnSpPr>
          <p:nvPr/>
        </p:nvCxnSpPr>
        <p:spPr>
          <a:xfrm>
            <a:off x="3173191" y="5058062"/>
            <a:ext cx="1371600" cy="0"/>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14" name="Straight Connector 13">
            <a:extLst>
              <a:ext uri="{FF2B5EF4-FFF2-40B4-BE49-F238E27FC236}">
                <a16:creationId xmlns:a16="http://schemas.microsoft.com/office/drawing/2014/main" id="{6FE735A8-28C8-4323-9A61-4DC34A1571FA}"/>
              </a:ext>
            </a:extLst>
          </p:cNvPr>
          <p:cNvCxnSpPr>
            <a:cxnSpLocks/>
          </p:cNvCxnSpPr>
          <p:nvPr/>
        </p:nvCxnSpPr>
        <p:spPr>
          <a:xfrm>
            <a:off x="832757" y="5058062"/>
            <a:ext cx="1371600" cy="0"/>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15" name="Straight Connector 14">
            <a:extLst>
              <a:ext uri="{FF2B5EF4-FFF2-40B4-BE49-F238E27FC236}">
                <a16:creationId xmlns:a16="http://schemas.microsoft.com/office/drawing/2014/main" id="{98D3F419-2BF9-418F-A4BB-16FFFC6AA18D}"/>
              </a:ext>
            </a:extLst>
          </p:cNvPr>
          <p:cNvCxnSpPr>
            <a:cxnSpLocks/>
          </p:cNvCxnSpPr>
          <p:nvPr/>
        </p:nvCxnSpPr>
        <p:spPr>
          <a:xfrm>
            <a:off x="4852308" y="5054267"/>
            <a:ext cx="419100" cy="0"/>
          </a:xfrm>
          <a:prstGeom prst="line">
            <a:avLst/>
          </a:prstGeom>
          <a:ln w="28575">
            <a:solidFill>
              <a:srgbClr val="FF66FF"/>
            </a:solidFill>
          </a:ln>
        </p:spPr>
        <p:style>
          <a:lnRef idx="1">
            <a:schemeClr val="accent4"/>
          </a:lnRef>
          <a:fillRef idx="0">
            <a:schemeClr val="accent4"/>
          </a:fillRef>
          <a:effectRef idx="0">
            <a:schemeClr val="accent4"/>
          </a:effectRef>
          <a:fontRef idx="minor">
            <a:schemeClr val="tx1"/>
          </a:fontRef>
        </p:style>
      </p:cxnSp>
      <p:cxnSp>
        <p:nvCxnSpPr>
          <p:cNvPr id="19" name="Straight Connector 18">
            <a:extLst>
              <a:ext uri="{FF2B5EF4-FFF2-40B4-BE49-F238E27FC236}">
                <a16:creationId xmlns:a16="http://schemas.microsoft.com/office/drawing/2014/main" id="{79998ABA-A63C-4DD0-B6D7-56A3649024D8}"/>
              </a:ext>
            </a:extLst>
          </p:cNvPr>
          <p:cNvCxnSpPr>
            <a:cxnSpLocks/>
          </p:cNvCxnSpPr>
          <p:nvPr/>
        </p:nvCxnSpPr>
        <p:spPr>
          <a:xfrm>
            <a:off x="6117636" y="5054267"/>
            <a:ext cx="419100" cy="0"/>
          </a:xfrm>
          <a:prstGeom prst="line">
            <a:avLst/>
          </a:prstGeom>
          <a:ln w="28575">
            <a:solidFill>
              <a:srgbClr val="FF66FF"/>
            </a:solidFill>
          </a:ln>
        </p:spPr>
        <p:style>
          <a:lnRef idx="1">
            <a:schemeClr val="accent4"/>
          </a:lnRef>
          <a:fillRef idx="0">
            <a:schemeClr val="accent4"/>
          </a:fillRef>
          <a:effectRef idx="0">
            <a:schemeClr val="accent4"/>
          </a:effectRef>
          <a:fontRef idx="minor">
            <a:schemeClr val="tx1"/>
          </a:fontRef>
        </p:style>
      </p:cxnSp>
      <p:cxnSp>
        <p:nvCxnSpPr>
          <p:cNvPr id="20" name="Straight Connector 19">
            <a:extLst>
              <a:ext uri="{FF2B5EF4-FFF2-40B4-BE49-F238E27FC236}">
                <a16:creationId xmlns:a16="http://schemas.microsoft.com/office/drawing/2014/main" id="{97C3C4FF-1CDE-4D2A-A560-4A059FF956AE}"/>
              </a:ext>
            </a:extLst>
          </p:cNvPr>
          <p:cNvCxnSpPr>
            <a:cxnSpLocks/>
          </p:cNvCxnSpPr>
          <p:nvPr/>
        </p:nvCxnSpPr>
        <p:spPr>
          <a:xfrm>
            <a:off x="8975277" y="5043674"/>
            <a:ext cx="1371600" cy="0"/>
          </a:xfrm>
          <a:prstGeom prst="line">
            <a:avLst/>
          </a:prstGeom>
          <a:ln w="28575">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21" name="Straight Connector 20">
            <a:extLst>
              <a:ext uri="{FF2B5EF4-FFF2-40B4-BE49-F238E27FC236}">
                <a16:creationId xmlns:a16="http://schemas.microsoft.com/office/drawing/2014/main" id="{CF2242DB-CF4B-4931-8A26-CCECEC8E8A14}"/>
              </a:ext>
            </a:extLst>
          </p:cNvPr>
          <p:cNvCxnSpPr>
            <a:cxnSpLocks/>
          </p:cNvCxnSpPr>
          <p:nvPr/>
        </p:nvCxnSpPr>
        <p:spPr>
          <a:xfrm>
            <a:off x="6792688" y="5043674"/>
            <a:ext cx="1213622" cy="0"/>
          </a:xfrm>
          <a:prstGeom prst="line">
            <a:avLst/>
          </a:prstGeom>
          <a:ln w="28575">
            <a:solidFill>
              <a:srgbClr val="FF0000"/>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160600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1EA89B-9D4E-4402-96D4-CF3ADB6407C1}"/>
              </a:ext>
            </a:extLst>
          </p:cNvPr>
          <p:cNvSpPr/>
          <p:nvPr/>
        </p:nvSpPr>
        <p:spPr>
          <a:xfrm>
            <a:off x="0" y="347241"/>
            <a:ext cx="3125165" cy="523220"/>
          </a:xfrm>
          <a:prstGeom prst="rect">
            <a:avLst/>
          </a:prstGeom>
          <a:solidFill>
            <a:srgbClr val="4D8A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raphical user interface, text&#10;&#10;Description automatically generated">
            <a:extLst>
              <a:ext uri="{FF2B5EF4-FFF2-40B4-BE49-F238E27FC236}">
                <a16:creationId xmlns:a16="http://schemas.microsoft.com/office/drawing/2014/main" id="{4F638F33-86D7-4711-ABE6-CA0526E61E90}"/>
              </a:ext>
            </a:extLst>
          </p:cNvPr>
          <p:cNvPicPr>
            <a:picLocks noChangeAspect="1"/>
          </p:cNvPicPr>
          <p:nvPr/>
        </p:nvPicPr>
        <p:blipFill rotWithShape="1">
          <a:blip r:embed="rId4">
            <a:extLst>
              <a:ext uri="{28A0092B-C50C-407E-A947-70E740481C1C}">
                <a14:useLocalDpi xmlns:a14="http://schemas.microsoft.com/office/drawing/2010/main" val="0"/>
              </a:ext>
            </a:extLst>
          </a:blip>
          <a:srcRect t="77215"/>
          <a:stretch/>
        </p:blipFill>
        <p:spPr>
          <a:xfrm>
            <a:off x="0" y="5382228"/>
            <a:ext cx="12192000" cy="1475772"/>
          </a:xfrm>
          <a:prstGeom prst="rect">
            <a:avLst/>
          </a:prstGeom>
        </p:spPr>
      </p:pic>
      <p:sp>
        <p:nvSpPr>
          <p:cNvPr id="4" name="TextBox 3">
            <a:extLst>
              <a:ext uri="{FF2B5EF4-FFF2-40B4-BE49-F238E27FC236}">
                <a16:creationId xmlns:a16="http://schemas.microsoft.com/office/drawing/2014/main" id="{AF4CB811-319A-462D-AC1B-C49009CA92B2}"/>
              </a:ext>
            </a:extLst>
          </p:cNvPr>
          <p:cNvSpPr txBox="1"/>
          <p:nvPr/>
        </p:nvSpPr>
        <p:spPr>
          <a:xfrm>
            <a:off x="416690" y="347241"/>
            <a:ext cx="2708476" cy="523220"/>
          </a:xfrm>
          <a:prstGeom prst="rect">
            <a:avLst/>
          </a:prstGeom>
          <a:noFill/>
        </p:spPr>
        <p:txBody>
          <a:bodyPr wrap="square" rtlCol="0">
            <a:spAutoFit/>
          </a:bodyPr>
          <a:lstStyle/>
          <a:p>
            <a:r>
              <a:rPr lang="en-US" sz="2800">
                <a:solidFill>
                  <a:srgbClr val="FFFBC8"/>
                </a:solidFill>
                <a:effectLst>
                  <a:outerShdw blurRad="38100" dist="38100" dir="2700000" algn="tl">
                    <a:srgbClr val="000000">
                      <a:alpha val="43137"/>
                    </a:srgbClr>
                  </a:outerShdw>
                </a:effectLst>
                <a:latin typeface="Lobster 1.4" panose="02000506000000020003" pitchFamily="50" charset="0"/>
              </a:rPr>
              <a:t>Project Schedule</a:t>
            </a:r>
          </a:p>
        </p:txBody>
      </p:sp>
      <p:pic>
        <p:nvPicPr>
          <p:cNvPr id="8" name="Picture 7" descr="Chart&#10;&#10;Description automatically generated">
            <a:extLst>
              <a:ext uri="{FF2B5EF4-FFF2-40B4-BE49-F238E27FC236}">
                <a16:creationId xmlns:a16="http://schemas.microsoft.com/office/drawing/2014/main" id="{3925138A-0BCB-4717-B742-69D6556F7CE5}"/>
              </a:ext>
            </a:extLst>
          </p:cNvPr>
          <p:cNvPicPr>
            <a:picLocks noChangeAspect="1"/>
          </p:cNvPicPr>
          <p:nvPr/>
        </p:nvPicPr>
        <p:blipFill rotWithShape="1">
          <a:blip r:embed="rId5">
            <a:extLst>
              <a:ext uri="{28A0092B-C50C-407E-A947-70E740481C1C}">
                <a14:useLocalDpi xmlns:a14="http://schemas.microsoft.com/office/drawing/2010/main" val="0"/>
              </a:ext>
            </a:extLst>
          </a:blip>
          <a:srcRect t="5063" b="35238"/>
          <a:stretch/>
        </p:blipFill>
        <p:spPr>
          <a:xfrm>
            <a:off x="2540844" y="185253"/>
            <a:ext cx="8431956" cy="6467474"/>
          </a:xfrm>
          <a:prstGeom prst="rect">
            <a:avLst/>
          </a:prstGeom>
        </p:spPr>
      </p:pic>
      <p:sp>
        <p:nvSpPr>
          <p:cNvPr id="10" name="Rectangle 9">
            <a:extLst>
              <a:ext uri="{FF2B5EF4-FFF2-40B4-BE49-F238E27FC236}">
                <a16:creationId xmlns:a16="http://schemas.microsoft.com/office/drawing/2014/main" id="{5AB5CD0C-2D93-4C69-B3A8-73DF1ADAC049}"/>
              </a:ext>
            </a:extLst>
          </p:cNvPr>
          <p:cNvSpPr/>
          <p:nvPr/>
        </p:nvSpPr>
        <p:spPr>
          <a:xfrm>
            <a:off x="6675042" y="1250302"/>
            <a:ext cx="401218" cy="5402425"/>
          </a:xfrm>
          <a:prstGeom prst="rect">
            <a:avLst/>
          </a:prstGeom>
          <a:noFill/>
          <a:ln w="57150">
            <a:solidFill>
              <a:srgbClr val="FF0000"/>
            </a:solidFill>
          </a:ln>
          <a:effectLst>
            <a:glow rad="63500">
              <a:schemeClr val="accent4">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3584774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4F638F33-86D7-4711-ABE6-CA0526E61E90}"/>
              </a:ext>
            </a:extLst>
          </p:cNvPr>
          <p:cNvPicPr>
            <a:picLocks noChangeAspect="1"/>
          </p:cNvPicPr>
          <p:nvPr/>
        </p:nvPicPr>
        <p:blipFill rotWithShape="1">
          <a:blip r:embed="rId4">
            <a:extLst>
              <a:ext uri="{28A0092B-C50C-407E-A947-70E740481C1C}">
                <a14:useLocalDpi xmlns:a14="http://schemas.microsoft.com/office/drawing/2010/main" val="0"/>
              </a:ext>
            </a:extLst>
          </a:blip>
          <a:srcRect t="77215"/>
          <a:stretch/>
        </p:blipFill>
        <p:spPr>
          <a:xfrm>
            <a:off x="0" y="5382228"/>
            <a:ext cx="12192000" cy="1475772"/>
          </a:xfrm>
          <a:prstGeom prst="rect">
            <a:avLst/>
          </a:prstGeom>
        </p:spPr>
      </p:pic>
      <p:pic>
        <p:nvPicPr>
          <p:cNvPr id="13" name="Picture 12">
            <a:extLst>
              <a:ext uri="{FF2B5EF4-FFF2-40B4-BE49-F238E27FC236}">
                <a16:creationId xmlns:a16="http://schemas.microsoft.com/office/drawing/2014/main" id="{CDA1770C-895E-48FE-B441-8BC9361659F9}"/>
              </a:ext>
            </a:extLst>
          </p:cNvPr>
          <p:cNvPicPr>
            <a:picLocks noChangeAspect="1"/>
          </p:cNvPicPr>
          <p:nvPr/>
        </p:nvPicPr>
        <p:blipFill>
          <a:blip r:embed="rId5"/>
          <a:stretch>
            <a:fillRect/>
          </a:stretch>
        </p:blipFill>
        <p:spPr>
          <a:xfrm>
            <a:off x="3214878" y="330989"/>
            <a:ext cx="7505700" cy="6400800"/>
          </a:xfrm>
          <a:prstGeom prst="rect">
            <a:avLst/>
          </a:prstGeom>
        </p:spPr>
      </p:pic>
      <p:sp>
        <p:nvSpPr>
          <p:cNvPr id="5" name="Rectangle 4">
            <a:extLst>
              <a:ext uri="{FF2B5EF4-FFF2-40B4-BE49-F238E27FC236}">
                <a16:creationId xmlns:a16="http://schemas.microsoft.com/office/drawing/2014/main" id="{821EA89B-9D4E-4402-96D4-CF3ADB6407C1}"/>
              </a:ext>
            </a:extLst>
          </p:cNvPr>
          <p:cNvSpPr/>
          <p:nvPr/>
        </p:nvSpPr>
        <p:spPr>
          <a:xfrm>
            <a:off x="0" y="347241"/>
            <a:ext cx="3125165" cy="523220"/>
          </a:xfrm>
          <a:prstGeom prst="rect">
            <a:avLst/>
          </a:prstGeom>
          <a:solidFill>
            <a:srgbClr val="4D8A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F4CB811-319A-462D-AC1B-C49009CA92B2}"/>
              </a:ext>
            </a:extLst>
          </p:cNvPr>
          <p:cNvSpPr txBox="1"/>
          <p:nvPr/>
        </p:nvSpPr>
        <p:spPr>
          <a:xfrm>
            <a:off x="416690" y="347241"/>
            <a:ext cx="2708476" cy="523220"/>
          </a:xfrm>
          <a:prstGeom prst="rect">
            <a:avLst/>
          </a:prstGeom>
          <a:noFill/>
        </p:spPr>
        <p:txBody>
          <a:bodyPr wrap="square" rtlCol="0">
            <a:spAutoFit/>
          </a:bodyPr>
          <a:lstStyle/>
          <a:p>
            <a:r>
              <a:rPr lang="en-US" sz="2800">
                <a:solidFill>
                  <a:srgbClr val="FFFBC8"/>
                </a:solidFill>
                <a:effectLst>
                  <a:outerShdw blurRad="38100" dist="38100" dir="2700000" algn="tl">
                    <a:srgbClr val="000000">
                      <a:alpha val="43137"/>
                    </a:srgbClr>
                  </a:outerShdw>
                </a:effectLst>
                <a:latin typeface="Lobster 1.4" panose="02000506000000020003" pitchFamily="50" charset="0"/>
              </a:rPr>
              <a:t>Project Schedule</a:t>
            </a:r>
          </a:p>
        </p:txBody>
      </p:sp>
      <p:sp>
        <p:nvSpPr>
          <p:cNvPr id="8" name="Rectangle 7">
            <a:extLst>
              <a:ext uri="{FF2B5EF4-FFF2-40B4-BE49-F238E27FC236}">
                <a16:creationId xmlns:a16="http://schemas.microsoft.com/office/drawing/2014/main" id="{E1D724CB-B750-4F07-842E-5499AE2E0E71}"/>
              </a:ext>
            </a:extLst>
          </p:cNvPr>
          <p:cNvSpPr/>
          <p:nvPr/>
        </p:nvSpPr>
        <p:spPr>
          <a:xfrm>
            <a:off x="3237914" y="870461"/>
            <a:ext cx="7572375" cy="852454"/>
          </a:xfrm>
          <a:prstGeom prst="rect">
            <a:avLst/>
          </a:prstGeom>
          <a:solidFill>
            <a:srgbClr val="4D8A7F">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0A06E21-E075-4EAC-9E28-8F52CAD6178B}"/>
              </a:ext>
            </a:extLst>
          </p:cNvPr>
          <p:cNvSpPr/>
          <p:nvPr/>
        </p:nvSpPr>
        <p:spPr>
          <a:xfrm>
            <a:off x="3237915" y="1727676"/>
            <a:ext cx="7572375" cy="445155"/>
          </a:xfrm>
          <a:prstGeom prst="rect">
            <a:avLst/>
          </a:prstGeom>
          <a:noFill/>
          <a:ln w="571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AA82AD1-13C3-4A0E-B25E-3D27338FD790}"/>
              </a:ext>
            </a:extLst>
          </p:cNvPr>
          <p:cNvSpPr txBox="1"/>
          <p:nvPr/>
        </p:nvSpPr>
        <p:spPr>
          <a:xfrm>
            <a:off x="9257122" y="5135086"/>
            <a:ext cx="1376313" cy="307777"/>
          </a:xfrm>
          <a:prstGeom prst="rect">
            <a:avLst/>
          </a:prstGeom>
          <a:solidFill>
            <a:schemeClr val="bg1"/>
          </a:solidFill>
        </p:spPr>
        <p:txBody>
          <a:bodyPr wrap="square" rtlCol="0">
            <a:spAutoFit/>
          </a:bodyPr>
          <a:lstStyle/>
          <a:p>
            <a:r>
              <a:rPr lang="en-US" sz="1400"/>
              <a:t>6:00pm-8:00pm</a:t>
            </a:r>
          </a:p>
        </p:txBody>
      </p:sp>
      <p:sp>
        <p:nvSpPr>
          <p:cNvPr id="7" name="Rectangle 6">
            <a:extLst>
              <a:ext uri="{FF2B5EF4-FFF2-40B4-BE49-F238E27FC236}">
                <a16:creationId xmlns:a16="http://schemas.microsoft.com/office/drawing/2014/main" id="{91C47873-DE30-4A88-8505-203E3FBCB53B}"/>
              </a:ext>
            </a:extLst>
          </p:cNvPr>
          <p:cNvSpPr/>
          <p:nvPr/>
        </p:nvSpPr>
        <p:spPr>
          <a:xfrm>
            <a:off x="3214882" y="2177592"/>
            <a:ext cx="7505696" cy="4554197"/>
          </a:xfrm>
          <a:prstGeom prst="rect">
            <a:avLst/>
          </a:prstGeom>
          <a:solidFill>
            <a:srgbClr val="4D8A7F">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7450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1EA89B-9D4E-4402-96D4-CF3ADB6407C1}"/>
              </a:ext>
            </a:extLst>
          </p:cNvPr>
          <p:cNvSpPr/>
          <p:nvPr/>
        </p:nvSpPr>
        <p:spPr>
          <a:xfrm>
            <a:off x="0" y="347241"/>
            <a:ext cx="3125165" cy="523220"/>
          </a:xfrm>
          <a:prstGeom prst="rect">
            <a:avLst/>
          </a:prstGeom>
          <a:solidFill>
            <a:srgbClr val="4D8A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raphical user interface, text&#10;&#10;Description automatically generated">
            <a:extLst>
              <a:ext uri="{FF2B5EF4-FFF2-40B4-BE49-F238E27FC236}">
                <a16:creationId xmlns:a16="http://schemas.microsoft.com/office/drawing/2014/main" id="{4F638F33-86D7-4711-ABE6-CA0526E61E90}"/>
              </a:ext>
            </a:extLst>
          </p:cNvPr>
          <p:cNvPicPr>
            <a:picLocks noChangeAspect="1"/>
          </p:cNvPicPr>
          <p:nvPr/>
        </p:nvPicPr>
        <p:blipFill rotWithShape="1">
          <a:blip r:embed="rId4">
            <a:extLst>
              <a:ext uri="{28A0092B-C50C-407E-A947-70E740481C1C}">
                <a14:useLocalDpi xmlns:a14="http://schemas.microsoft.com/office/drawing/2010/main" val="0"/>
              </a:ext>
            </a:extLst>
          </a:blip>
          <a:srcRect t="77215"/>
          <a:stretch/>
        </p:blipFill>
        <p:spPr>
          <a:xfrm>
            <a:off x="0" y="5382228"/>
            <a:ext cx="12192000" cy="1475772"/>
          </a:xfrm>
          <a:prstGeom prst="rect">
            <a:avLst/>
          </a:prstGeom>
        </p:spPr>
      </p:pic>
      <p:sp>
        <p:nvSpPr>
          <p:cNvPr id="4" name="TextBox 3">
            <a:extLst>
              <a:ext uri="{FF2B5EF4-FFF2-40B4-BE49-F238E27FC236}">
                <a16:creationId xmlns:a16="http://schemas.microsoft.com/office/drawing/2014/main" id="{AF4CB811-319A-462D-AC1B-C49009CA92B2}"/>
              </a:ext>
            </a:extLst>
          </p:cNvPr>
          <p:cNvSpPr txBox="1"/>
          <p:nvPr/>
        </p:nvSpPr>
        <p:spPr>
          <a:xfrm>
            <a:off x="416690" y="347241"/>
            <a:ext cx="2708476" cy="523220"/>
          </a:xfrm>
          <a:prstGeom prst="rect">
            <a:avLst/>
          </a:prstGeom>
          <a:noFill/>
        </p:spPr>
        <p:txBody>
          <a:bodyPr wrap="square" rtlCol="0">
            <a:spAutoFit/>
          </a:bodyPr>
          <a:lstStyle/>
          <a:p>
            <a:r>
              <a:rPr lang="en-US" sz="2800">
                <a:solidFill>
                  <a:srgbClr val="FFFBC8"/>
                </a:solidFill>
                <a:effectLst>
                  <a:outerShdw blurRad="38100" dist="38100" dir="2700000" algn="tl">
                    <a:srgbClr val="000000">
                      <a:alpha val="43137"/>
                    </a:srgbClr>
                  </a:outerShdw>
                </a:effectLst>
                <a:latin typeface="Lobster 1.4" panose="02000506000000020003" pitchFamily="50" charset="0"/>
              </a:rPr>
              <a:t>Project Scope</a:t>
            </a:r>
          </a:p>
        </p:txBody>
      </p:sp>
      <p:sp>
        <p:nvSpPr>
          <p:cNvPr id="6" name="TextBox 5">
            <a:extLst>
              <a:ext uri="{FF2B5EF4-FFF2-40B4-BE49-F238E27FC236}">
                <a16:creationId xmlns:a16="http://schemas.microsoft.com/office/drawing/2014/main" id="{AAFB7F7E-F7FA-4FEF-850A-D1B171FF9768}"/>
              </a:ext>
            </a:extLst>
          </p:cNvPr>
          <p:cNvSpPr txBox="1"/>
          <p:nvPr/>
        </p:nvSpPr>
        <p:spPr>
          <a:xfrm>
            <a:off x="472925" y="1992212"/>
            <a:ext cx="2967629" cy="2662267"/>
          </a:xfrm>
          <a:prstGeom prst="rect">
            <a:avLst/>
          </a:prstGeom>
          <a:noFill/>
        </p:spPr>
        <p:txBody>
          <a:bodyPr wrap="square" lIns="91440" tIns="45720" rIns="91440" bIns="45720" rtlCol="0" anchor="t">
            <a:spAutoFit/>
          </a:bodyPr>
          <a:lstStyle/>
          <a:p>
            <a:pPr>
              <a:lnSpc>
                <a:spcPct val="150000"/>
              </a:lnSpc>
            </a:pPr>
            <a:r>
              <a:rPr lang="en-US" sz="1400" b="1" u="sng">
                <a:solidFill>
                  <a:schemeClr val="bg1"/>
                </a:solidFill>
                <a:effectLst>
                  <a:outerShdw blurRad="38100" dist="38100" dir="2700000" algn="tl">
                    <a:srgbClr val="000000">
                      <a:alpha val="43137"/>
                    </a:srgbClr>
                  </a:outerShdw>
                </a:effectLst>
                <a:latin typeface="Futura Md BT"/>
                <a:cs typeface="Cordia New"/>
              </a:rPr>
              <a:t>Swimming Pool(s)</a:t>
            </a:r>
          </a:p>
          <a:p>
            <a:pPr marL="285750" indent="-285750">
              <a:buFont typeface="Arial" panose="020B0604020202020204" pitchFamily="34" charset="0"/>
              <a:buChar char="•"/>
            </a:pPr>
            <a:r>
              <a:rPr lang="en-US" sz="1400">
                <a:solidFill>
                  <a:schemeClr val="bg1"/>
                </a:solidFill>
                <a:effectLst>
                  <a:outerShdw blurRad="38100" dist="38100" dir="2700000" algn="tl">
                    <a:srgbClr val="000000">
                      <a:alpha val="43137"/>
                    </a:srgbClr>
                  </a:outerShdw>
                </a:effectLst>
                <a:latin typeface="Futura Md BT"/>
                <a:cs typeface="Cordia New"/>
              </a:rPr>
              <a:t>Mechanical</a:t>
            </a:r>
          </a:p>
          <a:p>
            <a:pPr marL="285750" indent="-285750">
              <a:buFont typeface="Arial" panose="020B0604020202020204" pitchFamily="34" charset="0"/>
              <a:buChar char="•"/>
            </a:pPr>
            <a:r>
              <a:rPr lang="en-US" sz="1400">
                <a:solidFill>
                  <a:schemeClr val="bg1"/>
                </a:solidFill>
                <a:effectLst>
                  <a:outerShdw blurRad="38100" dist="38100" dir="2700000" algn="tl">
                    <a:srgbClr val="000000">
                      <a:alpha val="43137"/>
                    </a:srgbClr>
                  </a:outerShdw>
                </a:effectLst>
                <a:latin typeface="Futura Md BT"/>
                <a:cs typeface="Cordia New"/>
              </a:rPr>
              <a:t>Electrical</a:t>
            </a:r>
          </a:p>
          <a:p>
            <a:pPr marL="285750" indent="-285750">
              <a:buFont typeface="Arial" panose="020B0604020202020204" pitchFamily="34" charset="0"/>
              <a:buChar char="•"/>
            </a:pPr>
            <a:r>
              <a:rPr lang="en-US" sz="1400">
                <a:solidFill>
                  <a:schemeClr val="bg1"/>
                </a:solidFill>
                <a:effectLst>
                  <a:outerShdw blurRad="38100" dist="38100" dir="2700000" algn="tl">
                    <a:srgbClr val="000000">
                      <a:alpha val="43137"/>
                    </a:srgbClr>
                  </a:outerShdw>
                </a:effectLst>
                <a:latin typeface="Futura Md BT"/>
                <a:cs typeface="Cordia New"/>
              </a:rPr>
              <a:t>Plumbing</a:t>
            </a:r>
          </a:p>
          <a:p>
            <a:pPr marL="285750" indent="-285750">
              <a:buFont typeface="Arial" panose="020B0604020202020204" pitchFamily="34" charset="0"/>
              <a:buChar char="•"/>
            </a:pPr>
            <a:r>
              <a:rPr lang="en-US" sz="1400">
                <a:solidFill>
                  <a:schemeClr val="bg1"/>
                </a:solidFill>
                <a:effectLst>
                  <a:outerShdw blurRad="38100" dist="38100" dir="2700000" algn="tl">
                    <a:srgbClr val="000000">
                      <a:alpha val="43137"/>
                    </a:srgbClr>
                  </a:outerShdw>
                </a:effectLst>
                <a:latin typeface="Futura Md BT"/>
                <a:cs typeface="Cordia New"/>
              </a:rPr>
              <a:t>Structural</a:t>
            </a:r>
          </a:p>
          <a:p>
            <a:pPr marL="285750" indent="-285750">
              <a:buFont typeface="Arial" panose="020B0604020202020204" pitchFamily="34" charset="0"/>
              <a:buChar char="•"/>
            </a:pPr>
            <a:r>
              <a:rPr lang="en-US" sz="1400">
                <a:solidFill>
                  <a:schemeClr val="bg1"/>
                </a:solidFill>
                <a:effectLst>
                  <a:outerShdw blurRad="38100" dist="38100" dir="2700000" algn="tl">
                    <a:srgbClr val="000000">
                      <a:alpha val="43137"/>
                    </a:srgbClr>
                  </a:outerShdw>
                </a:effectLst>
                <a:latin typeface="Futura Md BT"/>
                <a:cs typeface="Cordia New"/>
              </a:rPr>
              <a:t>Filtration System</a:t>
            </a:r>
          </a:p>
          <a:p>
            <a:pPr marL="285750" indent="-285750">
              <a:buFont typeface="Arial" panose="020B0604020202020204" pitchFamily="34" charset="0"/>
              <a:buChar char="•"/>
            </a:pPr>
            <a:r>
              <a:rPr lang="en-US" sz="1400">
                <a:solidFill>
                  <a:schemeClr val="bg1"/>
                </a:solidFill>
                <a:effectLst>
                  <a:outerShdw blurRad="38100" dist="38100" dir="2700000" algn="tl">
                    <a:srgbClr val="000000">
                      <a:alpha val="43137"/>
                    </a:srgbClr>
                  </a:outerShdw>
                </a:effectLst>
                <a:latin typeface="Futura Md BT"/>
                <a:cs typeface="Cordia New"/>
              </a:rPr>
              <a:t>Accessibility Requirements</a:t>
            </a:r>
          </a:p>
          <a:p>
            <a:pPr marL="285750" indent="-285750">
              <a:buFont typeface="Arial" panose="020B0604020202020204" pitchFamily="34" charset="0"/>
              <a:buChar char="•"/>
            </a:pPr>
            <a:r>
              <a:rPr lang="en-US" sz="1400">
                <a:solidFill>
                  <a:schemeClr val="bg1"/>
                </a:solidFill>
                <a:effectLst>
                  <a:outerShdw blurRad="38100" dist="38100" dir="2700000" algn="tl">
                    <a:srgbClr val="000000">
                      <a:alpha val="43137"/>
                    </a:srgbClr>
                  </a:outerShdw>
                </a:effectLst>
                <a:latin typeface="Futura Md BT"/>
                <a:cs typeface="Cordia New"/>
              </a:rPr>
              <a:t>Environmental Issues</a:t>
            </a:r>
          </a:p>
          <a:p>
            <a:pPr marL="285750" indent="-285750">
              <a:buFont typeface="Arial" panose="020B0604020202020204" pitchFamily="34" charset="0"/>
              <a:buChar char="•"/>
            </a:pPr>
            <a:r>
              <a:rPr lang="en-US" sz="1400">
                <a:solidFill>
                  <a:schemeClr val="bg1"/>
                </a:solidFill>
                <a:effectLst>
                  <a:outerShdw blurRad="38100" dist="38100" dir="2700000" algn="tl">
                    <a:srgbClr val="000000">
                      <a:alpha val="43137"/>
                    </a:srgbClr>
                  </a:outerShdw>
                </a:effectLst>
                <a:latin typeface="Futura Md BT"/>
                <a:cs typeface="Cordia New"/>
              </a:rPr>
              <a:t>Flood Plain</a:t>
            </a:r>
          </a:p>
          <a:p>
            <a:pPr marL="285750" indent="-285750">
              <a:buFont typeface="Arial" panose="020B0604020202020204" pitchFamily="34" charset="0"/>
              <a:buChar char="•"/>
            </a:pPr>
            <a:r>
              <a:rPr lang="en-US" sz="1400">
                <a:solidFill>
                  <a:schemeClr val="bg1"/>
                </a:solidFill>
                <a:effectLst>
                  <a:outerShdw blurRad="38100" dist="38100" dir="2700000" algn="tl">
                    <a:srgbClr val="000000">
                      <a:alpha val="43137"/>
                    </a:srgbClr>
                  </a:outerShdw>
                </a:effectLst>
                <a:latin typeface="Futura Md BT"/>
                <a:cs typeface="Cordia New"/>
              </a:rPr>
              <a:t>Drainage System</a:t>
            </a:r>
            <a:endParaRPr lang="en-US" sz="2000">
              <a:solidFill>
                <a:schemeClr val="bg1"/>
              </a:solidFill>
              <a:effectLst>
                <a:outerShdw blurRad="38100" dist="38100" dir="2700000" algn="tl">
                  <a:srgbClr val="000000">
                    <a:alpha val="43137"/>
                  </a:srgbClr>
                </a:outerShdw>
              </a:effectLst>
              <a:latin typeface="AvantGarde Bk BT" panose="020B0402020202020204" pitchFamily="34" charset="0"/>
            </a:endParaRPr>
          </a:p>
          <a:p>
            <a:pPr marL="285750" indent="-285750">
              <a:buFont typeface="Arial" panose="020B0604020202020204" pitchFamily="34" charset="0"/>
              <a:buChar char="•"/>
            </a:pPr>
            <a:endParaRPr lang="en-US" sz="2000">
              <a:solidFill>
                <a:schemeClr val="bg1"/>
              </a:solidFill>
              <a:effectLst>
                <a:outerShdw blurRad="38100" dist="38100" dir="2700000" algn="tl">
                  <a:srgbClr val="000000">
                    <a:alpha val="43137"/>
                  </a:srgbClr>
                </a:outerShdw>
              </a:effectLst>
              <a:latin typeface="AvantGarde Bk BT" panose="020B0402020202020204" pitchFamily="34" charset="0"/>
            </a:endParaRPr>
          </a:p>
        </p:txBody>
      </p:sp>
      <p:sp>
        <p:nvSpPr>
          <p:cNvPr id="2" name="Rectangle 1">
            <a:extLst>
              <a:ext uri="{FF2B5EF4-FFF2-40B4-BE49-F238E27FC236}">
                <a16:creationId xmlns:a16="http://schemas.microsoft.com/office/drawing/2014/main" id="{CAF7E40A-7E61-4D7D-9457-5C3A42626435}"/>
              </a:ext>
            </a:extLst>
          </p:cNvPr>
          <p:cNvSpPr/>
          <p:nvPr/>
        </p:nvSpPr>
        <p:spPr>
          <a:xfrm>
            <a:off x="3303037" y="347241"/>
            <a:ext cx="8888963" cy="523220"/>
          </a:xfrm>
          <a:prstGeom prst="rect">
            <a:avLst/>
          </a:prstGeom>
          <a:solidFill>
            <a:srgbClr val="356C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11758CE-C89F-4DE4-95FD-41FAEB287600}"/>
              </a:ext>
            </a:extLst>
          </p:cNvPr>
          <p:cNvSpPr txBox="1"/>
          <p:nvPr/>
        </p:nvSpPr>
        <p:spPr>
          <a:xfrm>
            <a:off x="3541855" y="434453"/>
            <a:ext cx="2774969" cy="400110"/>
          </a:xfrm>
          <a:prstGeom prst="rect">
            <a:avLst/>
          </a:prstGeom>
          <a:noFill/>
        </p:spPr>
        <p:txBody>
          <a:bodyPr wrap="square">
            <a:spAutoFit/>
          </a:bodyPr>
          <a:lstStyle/>
          <a:p>
            <a:r>
              <a:rPr lang="en-US" sz="2000" b="1">
                <a:solidFill>
                  <a:srgbClr val="FFFF00"/>
                </a:solidFill>
                <a:effectLst>
                  <a:outerShdw blurRad="38100" dist="38100" dir="2700000" algn="tl">
                    <a:srgbClr val="000000">
                      <a:alpha val="43137"/>
                    </a:srgbClr>
                  </a:outerShdw>
                </a:effectLst>
                <a:latin typeface="Futura Md BT"/>
                <a:cs typeface="Cordia New"/>
              </a:rPr>
              <a:t>PHASE 1 (NOV-FEB)</a:t>
            </a:r>
            <a:endParaRPr lang="en-US" sz="2000">
              <a:solidFill>
                <a:srgbClr val="FFFF00"/>
              </a:solidFill>
            </a:endParaRPr>
          </a:p>
        </p:txBody>
      </p:sp>
      <p:sp>
        <p:nvSpPr>
          <p:cNvPr id="9" name="TextBox 8">
            <a:extLst>
              <a:ext uri="{FF2B5EF4-FFF2-40B4-BE49-F238E27FC236}">
                <a16:creationId xmlns:a16="http://schemas.microsoft.com/office/drawing/2014/main" id="{830E3156-C83B-4F21-BD4E-961C94A345EB}"/>
              </a:ext>
            </a:extLst>
          </p:cNvPr>
          <p:cNvSpPr txBox="1"/>
          <p:nvPr/>
        </p:nvSpPr>
        <p:spPr>
          <a:xfrm>
            <a:off x="6316824" y="434453"/>
            <a:ext cx="2958472" cy="400110"/>
          </a:xfrm>
          <a:prstGeom prst="rect">
            <a:avLst/>
          </a:prstGeom>
          <a:noFill/>
        </p:spPr>
        <p:txBody>
          <a:bodyPr wrap="square">
            <a:spAutoFit/>
          </a:bodyPr>
          <a:lstStyle/>
          <a:p>
            <a:r>
              <a:rPr lang="en-US" sz="2000" b="1">
                <a:solidFill>
                  <a:schemeClr val="bg1"/>
                </a:solidFill>
                <a:effectLst>
                  <a:outerShdw blurRad="38100" dist="38100" dir="2700000" algn="tl">
                    <a:srgbClr val="000000">
                      <a:alpha val="43137"/>
                    </a:srgbClr>
                  </a:outerShdw>
                </a:effectLst>
                <a:latin typeface="Futura Md BT"/>
                <a:cs typeface="Cordia New"/>
              </a:rPr>
              <a:t>PHASE 2 (FEB-AUG)</a:t>
            </a:r>
            <a:endParaRPr lang="en-US" sz="2000"/>
          </a:p>
        </p:txBody>
      </p:sp>
      <p:sp>
        <p:nvSpPr>
          <p:cNvPr id="10" name="TextBox 9">
            <a:extLst>
              <a:ext uri="{FF2B5EF4-FFF2-40B4-BE49-F238E27FC236}">
                <a16:creationId xmlns:a16="http://schemas.microsoft.com/office/drawing/2014/main" id="{55FB50F2-6E77-4F03-99DA-DDFFD360B4DE}"/>
              </a:ext>
            </a:extLst>
          </p:cNvPr>
          <p:cNvSpPr txBox="1"/>
          <p:nvPr/>
        </p:nvSpPr>
        <p:spPr>
          <a:xfrm>
            <a:off x="9163329" y="424185"/>
            <a:ext cx="2919814" cy="400110"/>
          </a:xfrm>
          <a:prstGeom prst="rect">
            <a:avLst/>
          </a:prstGeom>
          <a:noFill/>
        </p:spPr>
        <p:txBody>
          <a:bodyPr wrap="square">
            <a:spAutoFit/>
          </a:bodyPr>
          <a:lstStyle/>
          <a:p>
            <a:r>
              <a:rPr lang="en-US" sz="2000" b="1">
                <a:solidFill>
                  <a:schemeClr val="bg1"/>
                </a:solidFill>
                <a:effectLst>
                  <a:outerShdw blurRad="38100" dist="38100" dir="2700000" algn="tl">
                    <a:srgbClr val="000000">
                      <a:alpha val="43137"/>
                    </a:srgbClr>
                  </a:outerShdw>
                </a:effectLst>
                <a:latin typeface="Futura Md BT"/>
                <a:cs typeface="Cordia New"/>
              </a:rPr>
              <a:t>PHASE 3 (AUG-NOV)</a:t>
            </a:r>
            <a:endParaRPr lang="en-US" sz="2000"/>
          </a:p>
        </p:txBody>
      </p:sp>
      <p:sp>
        <p:nvSpPr>
          <p:cNvPr id="13" name="Rectangle 12">
            <a:extLst>
              <a:ext uri="{FF2B5EF4-FFF2-40B4-BE49-F238E27FC236}">
                <a16:creationId xmlns:a16="http://schemas.microsoft.com/office/drawing/2014/main" id="{6084F644-490C-4EC3-A5DD-FF39207381D9}"/>
              </a:ext>
            </a:extLst>
          </p:cNvPr>
          <p:cNvSpPr/>
          <p:nvPr/>
        </p:nvSpPr>
        <p:spPr>
          <a:xfrm flipH="1" flipV="1">
            <a:off x="3541854" y="347240"/>
            <a:ext cx="2774969" cy="523219"/>
          </a:xfrm>
          <a:prstGeom prst="rect">
            <a:avLst/>
          </a:prstGeom>
          <a:noFill/>
          <a:ln w="571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4579175-4D0D-4EB2-92FA-EB782495DE8A}"/>
              </a:ext>
            </a:extLst>
          </p:cNvPr>
          <p:cNvSpPr/>
          <p:nvPr/>
        </p:nvSpPr>
        <p:spPr>
          <a:xfrm>
            <a:off x="6316823" y="347240"/>
            <a:ext cx="5875177" cy="523219"/>
          </a:xfrm>
          <a:prstGeom prst="rect">
            <a:avLst/>
          </a:prstGeom>
          <a:solidFill>
            <a:srgbClr val="4D8A7F">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16E354C-3EE4-4C7C-A6B7-233C2A8DF9F0}"/>
              </a:ext>
            </a:extLst>
          </p:cNvPr>
          <p:cNvSpPr txBox="1"/>
          <p:nvPr/>
        </p:nvSpPr>
        <p:spPr>
          <a:xfrm>
            <a:off x="3440554" y="1992212"/>
            <a:ext cx="2043900" cy="1492716"/>
          </a:xfrm>
          <a:prstGeom prst="rect">
            <a:avLst/>
          </a:prstGeom>
          <a:noFill/>
        </p:spPr>
        <p:txBody>
          <a:bodyPr wrap="square" lIns="91440" tIns="45720" rIns="91440" bIns="45720" rtlCol="0" anchor="t">
            <a:spAutoFit/>
          </a:bodyPr>
          <a:lstStyle/>
          <a:p>
            <a:pPr>
              <a:lnSpc>
                <a:spcPct val="150000"/>
              </a:lnSpc>
            </a:pPr>
            <a:r>
              <a:rPr lang="en-US" sz="1400" b="1" u="sng">
                <a:solidFill>
                  <a:schemeClr val="bg1"/>
                </a:solidFill>
                <a:effectLst>
                  <a:outerShdw blurRad="38100" dist="38100" dir="2700000" algn="tl">
                    <a:srgbClr val="000000">
                      <a:alpha val="43137"/>
                    </a:srgbClr>
                  </a:outerShdw>
                </a:effectLst>
                <a:latin typeface="Futura Md BT"/>
                <a:cs typeface="Cordia New"/>
              </a:rPr>
              <a:t>Existing Buildings</a:t>
            </a:r>
          </a:p>
          <a:p>
            <a:pPr marL="285750" indent="-285750">
              <a:buFont typeface="Arial" panose="020B0604020202020204" pitchFamily="34" charset="0"/>
              <a:buChar char="•"/>
            </a:pPr>
            <a:r>
              <a:rPr lang="en-US" sz="1400">
                <a:solidFill>
                  <a:schemeClr val="bg1"/>
                </a:solidFill>
                <a:effectLst>
                  <a:outerShdw blurRad="38100" dist="38100" dir="2700000" algn="tl">
                    <a:srgbClr val="000000">
                      <a:alpha val="43137"/>
                    </a:srgbClr>
                  </a:outerShdw>
                </a:effectLst>
                <a:latin typeface="Futura Md BT"/>
                <a:cs typeface="Cordia New"/>
              </a:rPr>
              <a:t>Structural</a:t>
            </a:r>
          </a:p>
          <a:p>
            <a:pPr marL="285750" indent="-285750">
              <a:buFont typeface="Arial" panose="020B0604020202020204" pitchFamily="34" charset="0"/>
              <a:buChar char="•"/>
            </a:pPr>
            <a:r>
              <a:rPr lang="en-US" sz="1400">
                <a:solidFill>
                  <a:schemeClr val="bg1"/>
                </a:solidFill>
                <a:effectLst>
                  <a:outerShdw blurRad="38100" dist="38100" dir="2700000" algn="tl">
                    <a:srgbClr val="000000">
                      <a:alpha val="43137"/>
                    </a:srgbClr>
                  </a:outerShdw>
                </a:effectLst>
                <a:latin typeface="Futura Md BT"/>
                <a:cs typeface="Cordia New"/>
              </a:rPr>
              <a:t>Accessibility</a:t>
            </a:r>
          </a:p>
          <a:p>
            <a:pPr marL="285750" indent="-285750">
              <a:buFont typeface="Arial" panose="020B0604020202020204" pitchFamily="34" charset="0"/>
              <a:buChar char="•"/>
            </a:pPr>
            <a:r>
              <a:rPr lang="en-US" sz="1400">
                <a:solidFill>
                  <a:schemeClr val="bg1"/>
                </a:solidFill>
                <a:effectLst>
                  <a:outerShdw blurRad="38100" dist="38100" dir="2700000" algn="tl">
                    <a:srgbClr val="000000">
                      <a:alpha val="43137"/>
                    </a:srgbClr>
                  </a:outerShdw>
                </a:effectLst>
                <a:latin typeface="Futura Md BT"/>
                <a:cs typeface="Cordia New"/>
              </a:rPr>
              <a:t>Electrical</a:t>
            </a:r>
          </a:p>
          <a:p>
            <a:pPr marL="285750" indent="-285750">
              <a:buFont typeface="Arial" panose="020B0604020202020204" pitchFamily="34" charset="0"/>
              <a:buChar char="•"/>
            </a:pPr>
            <a:r>
              <a:rPr lang="en-US" sz="1400">
                <a:solidFill>
                  <a:schemeClr val="bg1"/>
                </a:solidFill>
                <a:effectLst>
                  <a:outerShdw blurRad="38100" dist="38100" dir="2700000" algn="tl">
                    <a:srgbClr val="000000">
                      <a:alpha val="43137"/>
                    </a:srgbClr>
                  </a:outerShdw>
                </a:effectLst>
                <a:latin typeface="Futura Md BT"/>
                <a:cs typeface="Cordia New"/>
              </a:rPr>
              <a:t>Plumbing</a:t>
            </a:r>
          </a:p>
          <a:p>
            <a:pPr marL="285750" indent="-285750">
              <a:buFont typeface="Arial" panose="020B0604020202020204" pitchFamily="34" charset="0"/>
              <a:buChar char="•"/>
            </a:pPr>
            <a:r>
              <a:rPr lang="en-US" sz="1400">
                <a:solidFill>
                  <a:schemeClr val="bg1"/>
                </a:solidFill>
                <a:effectLst>
                  <a:outerShdw blurRad="38100" dist="38100" dir="2700000" algn="tl">
                    <a:srgbClr val="000000">
                      <a:alpha val="43137"/>
                    </a:srgbClr>
                  </a:outerShdw>
                </a:effectLst>
                <a:latin typeface="Futura Md BT"/>
                <a:cs typeface="Cordia New"/>
              </a:rPr>
              <a:t>Sewer</a:t>
            </a:r>
            <a:endParaRPr lang="en-US" sz="2000">
              <a:solidFill>
                <a:schemeClr val="bg1"/>
              </a:solidFill>
              <a:effectLst>
                <a:outerShdw blurRad="38100" dist="38100" dir="2700000" algn="tl">
                  <a:srgbClr val="000000">
                    <a:alpha val="43137"/>
                  </a:srgbClr>
                </a:outerShdw>
              </a:effectLst>
              <a:latin typeface="AvantGarde Bk BT" panose="020B0402020202020204" pitchFamily="34" charset="0"/>
            </a:endParaRPr>
          </a:p>
        </p:txBody>
      </p:sp>
      <p:sp>
        <p:nvSpPr>
          <p:cNvPr id="18" name="TextBox 17">
            <a:extLst>
              <a:ext uri="{FF2B5EF4-FFF2-40B4-BE49-F238E27FC236}">
                <a16:creationId xmlns:a16="http://schemas.microsoft.com/office/drawing/2014/main" id="{195B823C-1E70-41DF-A598-51577E82058D}"/>
              </a:ext>
            </a:extLst>
          </p:cNvPr>
          <p:cNvSpPr txBox="1"/>
          <p:nvPr/>
        </p:nvSpPr>
        <p:spPr>
          <a:xfrm>
            <a:off x="5484454" y="1992212"/>
            <a:ext cx="2313496" cy="2139047"/>
          </a:xfrm>
          <a:prstGeom prst="rect">
            <a:avLst/>
          </a:prstGeom>
          <a:noFill/>
        </p:spPr>
        <p:txBody>
          <a:bodyPr wrap="square" lIns="91440" tIns="45720" rIns="91440" bIns="45720" rtlCol="0" anchor="t">
            <a:spAutoFit/>
          </a:bodyPr>
          <a:lstStyle/>
          <a:p>
            <a:pPr>
              <a:lnSpc>
                <a:spcPct val="150000"/>
              </a:lnSpc>
            </a:pPr>
            <a:r>
              <a:rPr lang="en-US" sz="1400" b="1" u="sng">
                <a:solidFill>
                  <a:schemeClr val="bg1"/>
                </a:solidFill>
                <a:effectLst>
                  <a:outerShdw blurRad="38100" dist="38100" dir="2700000" algn="tl">
                    <a:srgbClr val="000000">
                      <a:alpha val="43137"/>
                    </a:srgbClr>
                  </a:outerShdw>
                </a:effectLst>
                <a:latin typeface="Futura Md BT"/>
                <a:cs typeface="Cordia New"/>
              </a:rPr>
              <a:t>Existing Site Features</a:t>
            </a:r>
          </a:p>
          <a:p>
            <a:pPr marL="285750" indent="-285750">
              <a:buFont typeface="Arial" panose="020B0604020202020204" pitchFamily="34" charset="0"/>
              <a:buChar char="•"/>
            </a:pPr>
            <a:r>
              <a:rPr lang="en-US" sz="1400">
                <a:solidFill>
                  <a:schemeClr val="bg1"/>
                </a:solidFill>
                <a:effectLst>
                  <a:outerShdw blurRad="38100" dist="38100" dir="2700000" algn="tl">
                    <a:srgbClr val="000000">
                      <a:alpha val="43137"/>
                    </a:srgbClr>
                  </a:outerShdw>
                </a:effectLst>
                <a:latin typeface="Futura Md BT"/>
                <a:cs typeface="Cordia New"/>
              </a:rPr>
              <a:t>Golf Course</a:t>
            </a:r>
          </a:p>
          <a:p>
            <a:pPr marL="285750" indent="-285750">
              <a:buFont typeface="Arial" panose="020B0604020202020204" pitchFamily="34" charset="0"/>
              <a:buChar char="•"/>
            </a:pPr>
            <a:r>
              <a:rPr lang="en-US" sz="1400">
                <a:solidFill>
                  <a:schemeClr val="bg1"/>
                </a:solidFill>
                <a:effectLst>
                  <a:outerShdw blurRad="38100" dist="38100" dir="2700000" algn="tl">
                    <a:srgbClr val="000000">
                      <a:alpha val="43137"/>
                    </a:srgbClr>
                  </a:outerShdw>
                </a:effectLst>
                <a:latin typeface="Futura Md BT"/>
                <a:cs typeface="Cordia New"/>
              </a:rPr>
              <a:t>Pavilions</a:t>
            </a:r>
          </a:p>
          <a:p>
            <a:pPr marL="285750" indent="-285750">
              <a:buFont typeface="Arial" panose="020B0604020202020204" pitchFamily="34" charset="0"/>
              <a:buChar char="•"/>
            </a:pPr>
            <a:r>
              <a:rPr lang="en-US" sz="1400">
                <a:solidFill>
                  <a:schemeClr val="bg1"/>
                </a:solidFill>
                <a:effectLst>
                  <a:outerShdw blurRad="38100" dist="38100" dir="2700000" algn="tl">
                    <a:srgbClr val="000000">
                      <a:alpha val="43137"/>
                    </a:srgbClr>
                  </a:outerShdw>
                </a:effectLst>
                <a:latin typeface="Futura Md BT"/>
                <a:cs typeface="Cordia New"/>
              </a:rPr>
              <a:t>Playing Fields</a:t>
            </a:r>
          </a:p>
          <a:p>
            <a:pPr marL="285750" indent="-285750">
              <a:buFont typeface="Arial" panose="020B0604020202020204" pitchFamily="34" charset="0"/>
              <a:buChar char="•"/>
            </a:pPr>
            <a:r>
              <a:rPr lang="en-US" sz="1400">
                <a:solidFill>
                  <a:schemeClr val="bg1"/>
                </a:solidFill>
                <a:effectLst>
                  <a:outerShdw blurRad="38100" dist="38100" dir="2700000" algn="tl">
                    <a:srgbClr val="000000">
                      <a:alpha val="43137"/>
                    </a:srgbClr>
                  </a:outerShdw>
                </a:effectLst>
                <a:latin typeface="Futura Md BT"/>
                <a:cs typeface="Cordia New"/>
              </a:rPr>
              <a:t>Courts</a:t>
            </a:r>
          </a:p>
          <a:p>
            <a:pPr marL="285750" indent="-285750">
              <a:buFont typeface="Arial" panose="020B0604020202020204" pitchFamily="34" charset="0"/>
              <a:buChar char="•"/>
            </a:pPr>
            <a:r>
              <a:rPr lang="en-US" sz="1400">
                <a:solidFill>
                  <a:schemeClr val="bg1"/>
                </a:solidFill>
                <a:effectLst>
                  <a:outerShdw blurRad="38100" dist="38100" dir="2700000" algn="tl">
                    <a:srgbClr val="000000">
                      <a:alpha val="43137"/>
                    </a:srgbClr>
                  </a:outerShdw>
                </a:effectLst>
                <a:latin typeface="Futura Md BT"/>
                <a:cs typeface="Cordia New"/>
              </a:rPr>
              <a:t>Trails</a:t>
            </a:r>
          </a:p>
          <a:p>
            <a:pPr marL="285750" indent="-285750">
              <a:buFont typeface="Arial" panose="020B0604020202020204" pitchFamily="34" charset="0"/>
              <a:buChar char="•"/>
            </a:pPr>
            <a:r>
              <a:rPr lang="en-US" sz="1400">
                <a:solidFill>
                  <a:schemeClr val="bg1"/>
                </a:solidFill>
                <a:effectLst>
                  <a:outerShdw blurRad="38100" dist="38100" dir="2700000" algn="tl">
                    <a:srgbClr val="000000">
                      <a:alpha val="43137"/>
                    </a:srgbClr>
                  </a:outerShdw>
                </a:effectLst>
                <a:latin typeface="Futura Md BT"/>
                <a:cs typeface="Cordia New"/>
              </a:rPr>
              <a:t>Ponds</a:t>
            </a:r>
          </a:p>
          <a:p>
            <a:pPr marL="285750" indent="-285750">
              <a:buFont typeface="Arial" panose="020B0604020202020204" pitchFamily="34" charset="0"/>
              <a:buChar char="•"/>
            </a:pPr>
            <a:r>
              <a:rPr lang="en-US" sz="1400">
                <a:solidFill>
                  <a:schemeClr val="bg1"/>
                </a:solidFill>
                <a:effectLst>
                  <a:outerShdw blurRad="38100" dist="38100" dir="2700000" algn="tl">
                    <a:srgbClr val="000000">
                      <a:alpha val="43137"/>
                    </a:srgbClr>
                  </a:outerShdw>
                </a:effectLst>
                <a:latin typeface="Futura Md BT"/>
                <a:cs typeface="Cordia New"/>
              </a:rPr>
              <a:t>Creek</a:t>
            </a:r>
          </a:p>
          <a:p>
            <a:pPr marL="285750" indent="-285750">
              <a:buFont typeface="Arial" panose="020B0604020202020204" pitchFamily="34" charset="0"/>
              <a:buChar char="•"/>
            </a:pPr>
            <a:r>
              <a:rPr lang="en-US" sz="1400">
                <a:solidFill>
                  <a:schemeClr val="bg1"/>
                </a:solidFill>
                <a:effectLst>
                  <a:outerShdw blurRad="38100" dist="38100" dir="2700000" algn="tl">
                    <a:srgbClr val="000000">
                      <a:alpha val="43137"/>
                    </a:srgbClr>
                  </a:outerShdw>
                </a:effectLst>
                <a:latin typeface="Futura Md BT"/>
                <a:cs typeface="Cordia New"/>
              </a:rPr>
              <a:t>Rest Rooms</a:t>
            </a:r>
            <a:endParaRPr lang="en-US" sz="2000">
              <a:solidFill>
                <a:schemeClr val="bg1"/>
              </a:solidFill>
              <a:effectLst>
                <a:outerShdw blurRad="38100" dist="38100" dir="2700000" algn="tl">
                  <a:srgbClr val="000000">
                    <a:alpha val="43137"/>
                  </a:srgbClr>
                </a:outerShdw>
              </a:effectLst>
              <a:latin typeface="AvantGarde Bk BT" panose="020B0402020202020204" pitchFamily="34" charset="0"/>
            </a:endParaRPr>
          </a:p>
        </p:txBody>
      </p:sp>
      <p:sp>
        <p:nvSpPr>
          <p:cNvPr id="19" name="TextBox 18">
            <a:extLst>
              <a:ext uri="{FF2B5EF4-FFF2-40B4-BE49-F238E27FC236}">
                <a16:creationId xmlns:a16="http://schemas.microsoft.com/office/drawing/2014/main" id="{AF1F4C74-DBEB-435C-BAF6-C259DE7EDBDD}"/>
              </a:ext>
            </a:extLst>
          </p:cNvPr>
          <p:cNvSpPr txBox="1"/>
          <p:nvPr/>
        </p:nvSpPr>
        <p:spPr>
          <a:xfrm>
            <a:off x="7797950" y="1992212"/>
            <a:ext cx="2780522" cy="1923604"/>
          </a:xfrm>
          <a:prstGeom prst="rect">
            <a:avLst/>
          </a:prstGeom>
          <a:noFill/>
        </p:spPr>
        <p:txBody>
          <a:bodyPr wrap="square" lIns="91440" tIns="45720" rIns="91440" bIns="45720" rtlCol="0" anchor="t">
            <a:spAutoFit/>
          </a:bodyPr>
          <a:lstStyle/>
          <a:p>
            <a:pPr>
              <a:lnSpc>
                <a:spcPct val="150000"/>
              </a:lnSpc>
            </a:pPr>
            <a:r>
              <a:rPr lang="en-US" sz="1400" b="1">
                <a:solidFill>
                  <a:schemeClr val="bg1"/>
                </a:solidFill>
                <a:effectLst>
                  <a:outerShdw blurRad="38100" dist="38100" dir="2700000" algn="tl">
                    <a:srgbClr val="000000">
                      <a:alpha val="43137"/>
                    </a:srgbClr>
                  </a:outerShdw>
                </a:effectLst>
                <a:latin typeface="Futura Md BT"/>
                <a:cs typeface="Cordia New"/>
              </a:rPr>
              <a:t> </a:t>
            </a:r>
            <a:r>
              <a:rPr lang="en-US" sz="1400" b="1" u="sng">
                <a:solidFill>
                  <a:schemeClr val="bg1"/>
                </a:solidFill>
                <a:effectLst>
                  <a:outerShdw blurRad="38100" dist="38100" dir="2700000" algn="tl">
                    <a:srgbClr val="000000">
                      <a:alpha val="43137"/>
                    </a:srgbClr>
                  </a:outerShdw>
                </a:effectLst>
                <a:latin typeface="Futura Md BT"/>
                <a:cs typeface="Cordia New"/>
              </a:rPr>
              <a:t>Environmental Study</a:t>
            </a:r>
          </a:p>
          <a:p>
            <a:pPr marL="285750" indent="-285750">
              <a:buFont typeface="Arial" panose="020B0604020202020204" pitchFamily="34" charset="0"/>
              <a:buChar char="•"/>
            </a:pPr>
            <a:r>
              <a:rPr lang="en-US" sz="1400">
                <a:solidFill>
                  <a:schemeClr val="bg1"/>
                </a:solidFill>
                <a:effectLst>
                  <a:outerShdw blurRad="38100" dist="38100" dir="2700000" algn="tl">
                    <a:srgbClr val="000000">
                      <a:alpha val="43137"/>
                    </a:srgbClr>
                  </a:outerShdw>
                </a:effectLst>
                <a:latin typeface="Futura Md BT"/>
                <a:cs typeface="Cordia New"/>
              </a:rPr>
              <a:t>Wetlands</a:t>
            </a:r>
          </a:p>
          <a:p>
            <a:pPr marL="285750" indent="-285750">
              <a:buFont typeface="Arial" panose="020B0604020202020204" pitchFamily="34" charset="0"/>
              <a:buChar char="•"/>
            </a:pPr>
            <a:r>
              <a:rPr lang="en-US" sz="1400">
                <a:solidFill>
                  <a:schemeClr val="bg1"/>
                </a:solidFill>
                <a:effectLst>
                  <a:outerShdw blurRad="38100" dist="38100" dir="2700000" algn="tl">
                    <a:srgbClr val="000000">
                      <a:alpha val="43137"/>
                    </a:srgbClr>
                  </a:outerShdw>
                </a:effectLst>
                <a:latin typeface="Futura Md BT"/>
                <a:cs typeface="Cordia New"/>
              </a:rPr>
              <a:t>Flood Plain</a:t>
            </a:r>
          </a:p>
          <a:p>
            <a:pPr marL="285750" indent="-285750">
              <a:buFont typeface="Arial" panose="020B0604020202020204" pitchFamily="34" charset="0"/>
              <a:buChar char="•"/>
            </a:pPr>
            <a:r>
              <a:rPr lang="en-US" sz="1400">
                <a:solidFill>
                  <a:schemeClr val="bg1"/>
                </a:solidFill>
                <a:effectLst>
                  <a:outerShdw blurRad="38100" dist="38100" dir="2700000" algn="tl">
                    <a:srgbClr val="000000">
                      <a:alpha val="43137"/>
                    </a:srgbClr>
                  </a:outerShdw>
                </a:effectLst>
                <a:latin typeface="Futura Md BT"/>
                <a:cs typeface="Cordia New"/>
              </a:rPr>
              <a:t>Meadows</a:t>
            </a:r>
          </a:p>
          <a:p>
            <a:pPr marL="285750" indent="-285750">
              <a:buFont typeface="Arial" panose="020B0604020202020204" pitchFamily="34" charset="0"/>
              <a:buChar char="•"/>
            </a:pPr>
            <a:r>
              <a:rPr lang="en-US" sz="1400">
                <a:solidFill>
                  <a:schemeClr val="bg1"/>
                </a:solidFill>
                <a:effectLst>
                  <a:outerShdw blurRad="38100" dist="38100" dir="2700000" algn="tl">
                    <a:srgbClr val="000000">
                      <a:alpha val="43137"/>
                    </a:srgbClr>
                  </a:outerShdw>
                </a:effectLst>
                <a:latin typeface="Futura Md BT"/>
                <a:cs typeface="Cordia New"/>
              </a:rPr>
              <a:t>Trees/Tree Canopy</a:t>
            </a:r>
          </a:p>
          <a:p>
            <a:pPr marL="285750" indent="-285750">
              <a:buFont typeface="Arial" panose="020B0604020202020204" pitchFamily="34" charset="0"/>
              <a:buChar char="•"/>
            </a:pPr>
            <a:r>
              <a:rPr lang="en-US" sz="1400">
                <a:solidFill>
                  <a:schemeClr val="bg1"/>
                </a:solidFill>
                <a:effectLst>
                  <a:outerShdw blurRad="38100" dist="38100" dir="2700000" algn="tl">
                    <a:srgbClr val="000000">
                      <a:alpha val="43137"/>
                    </a:srgbClr>
                  </a:outerShdw>
                </a:effectLst>
                <a:latin typeface="Futura Md BT"/>
                <a:cs typeface="Cordia New"/>
              </a:rPr>
              <a:t>Wildlife</a:t>
            </a:r>
          </a:p>
          <a:p>
            <a:pPr marL="285750" indent="-285750">
              <a:buFont typeface="Arial" panose="020B0604020202020204" pitchFamily="34" charset="0"/>
              <a:buChar char="•"/>
            </a:pPr>
            <a:r>
              <a:rPr lang="en-US" sz="1400">
                <a:solidFill>
                  <a:schemeClr val="bg1"/>
                </a:solidFill>
                <a:effectLst>
                  <a:outerShdw blurRad="38100" dist="38100" dir="2700000" algn="tl">
                    <a:srgbClr val="000000">
                      <a:alpha val="43137"/>
                    </a:srgbClr>
                  </a:outerShdw>
                </a:effectLst>
                <a:latin typeface="Futura Md BT"/>
                <a:cs typeface="Cordia New"/>
              </a:rPr>
              <a:t>Soil Types</a:t>
            </a:r>
          </a:p>
          <a:p>
            <a:pPr marL="285750" indent="-285750">
              <a:buFont typeface="Arial" panose="020B0604020202020204" pitchFamily="34" charset="0"/>
              <a:buChar char="•"/>
            </a:pPr>
            <a:r>
              <a:rPr lang="en-US" sz="1400">
                <a:solidFill>
                  <a:schemeClr val="bg1"/>
                </a:solidFill>
                <a:effectLst>
                  <a:outerShdw blurRad="38100" dist="38100" dir="2700000" algn="tl">
                    <a:srgbClr val="000000">
                      <a:alpha val="43137"/>
                    </a:srgbClr>
                  </a:outerShdw>
                </a:effectLst>
                <a:latin typeface="Futura Md BT"/>
                <a:cs typeface="Cordia New"/>
              </a:rPr>
              <a:t>Permitting Requirements</a:t>
            </a:r>
            <a:endParaRPr lang="en-US" sz="2000">
              <a:solidFill>
                <a:schemeClr val="bg1"/>
              </a:solidFill>
              <a:effectLst>
                <a:outerShdw blurRad="38100" dist="38100" dir="2700000" algn="tl">
                  <a:srgbClr val="000000">
                    <a:alpha val="43137"/>
                  </a:srgbClr>
                </a:outerShdw>
              </a:effectLst>
              <a:latin typeface="AvantGarde Bk BT" panose="020B0402020202020204" pitchFamily="34" charset="0"/>
            </a:endParaRPr>
          </a:p>
        </p:txBody>
      </p:sp>
      <p:sp>
        <p:nvSpPr>
          <p:cNvPr id="20" name="TextBox 19">
            <a:extLst>
              <a:ext uri="{FF2B5EF4-FFF2-40B4-BE49-F238E27FC236}">
                <a16:creationId xmlns:a16="http://schemas.microsoft.com/office/drawing/2014/main" id="{62CCA974-1906-4723-8E4A-7742E507F953}"/>
              </a:ext>
            </a:extLst>
          </p:cNvPr>
          <p:cNvSpPr txBox="1"/>
          <p:nvPr/>
        </p:nvSpPr>
        <p:spPr>
          <a:xfrm>
            <a:off x="3440554" y="3626782"/>
            <a:ext cx="2313496" cy="2139047"/>
          </a:xfrm>
          <a:prstGeom prst="rect">
            <a:avLst/>
          </a:prstGeom>
          <a:noFill/>
        </p:spPr>
        <p:txBody>
          <a:bodyPr wrap="square" lIns="91440" tIns="45720" rIns="91440" bIns="45720" rtlCol="0" anchor="t">
            <a:spAutoFit/>
          </a:bodyPr>
          <a:lstStyle/>
          <a:p>
            <a:pPr>
              <a:lnSpc>
                <a:spcPct val="150000"/>
              </a:lnSpc>
            </a:pPr>
            <a:r>
              <a:rPr lang="en-US" sz="1400" b="1" u="sng">
                <a:solidFill>
                  <a:schemeClr val="bg1"/>
                </a:solidFill>
                <a:effectLst>
                  <a:outerShdw blurRad="38100" dist="38100" dir="2700000" algn="tl">
                    <a:srgbClr val="000000">
                      <a:alpha val="43137"/>
                    </a:srgbClr>
                  </a:outerShdw>
                </a:effectLst>
                <a:latin typeface="Futura Md BT"/>
                <a:cs typeface="Cordia New"/>
              </a:rPr>
              <a:t>General Conditions </a:t>
            </a:r>
          </a:p>
          <a:p>
            <a:pPr marL="285750" indent="-285750">
              <a:buFont typeface="Arial" panose="020B0604020202020204" pitchFamily="34" charset="0"/>
              <a:buChar char="•"/>
            </a:pPr>
            <a:r>
              <a:rPr lang="en-US" sz="1400">
                <a:solidFill>
                  <a:schemeClr val="bg1"/>
                </a:solidFill>
                <a:effectLst>
                  <a:outerShdw blurRad="38100" dist="38100" dir="2700000" algn="tl">
                    <a:srgbClr val="000000">
                      <a:alpha val="43137"/>
                    </a:srgbClr>
                  </a:outerShdw>
                </a:effectLst>
                <a:latin typeface="Futura Md BT"/>
                <a:cs typeface="Cordia New"/>
              </a:rPr>
              <a:t>Property Electrical Service</a:t>
            </a:r>
          </a:p>
          <a:p>
            <a:pPr marL="285750" indent="-285750">
              <a:buFont typeface="Arial" panose="020B0604020202020204" pitchFamily="34" charset="0"/>
              <a:buChar char="•"/>
            </a:pPr>
            <a:r>
              <a:rPr lang="en-US" sz="1400">
                <a:solidFill>
                  <a:schemeClr val="bg1"/>
                </a:solidFill>
                <a:effectLst>
                  <a:outerShdw blurRad="38100" dist="38100" dir="2700000" algn="tl">
                    <a:srgbClr val="000000">
                      <a:alpha val="43137"/>
                    </a:srgbClr>
                  </a:outerShdw>
                </a:effectLst>
                <a:latin typeface="Futura Md BT"/>
                <a:cs typeface="Cordia New"/>
              </a:rPr>
              <a:t>Potable Water Supply</a:t>
            </a:r>
          </a:p>
          <a:p>
            <a:pPr marL="285750" indent="-285750">
              <a:buFont typeface="Arial" panose="020B0604020202020204" pitchFamily="34" charset="0"/>
              <a:buChar char="•"/>
            </a:pPr>
            <a:r>
              <a:rPr lang="en-US" sz="1400">
                <a:solidFill>
                  <a:schemeClr val="bg1"/>
                </a:solidFill>
                <a:effectLst>
                  <a:outerShdw blurRad="38100" dist="38100" dir="2700000" algn="tl">
                    <a:srgbClr val="000000">
                      <a:alpha val="43137"/>
                    </a:srgbClr>
                  </a:outerShdw>
                </a:effectLst>
                <a:latin typeface="Futura Md BT"/>
                <a:cs typeface="Cordia New"/>
              </a:rPr>
              <a:t>Sewer System</a:t>
            </a:r>
          </a:p>
          <a:p>
            <a:pPr marL="285750" indent="-285750">
              <a:buFont typeface="Arial" panose="020B0604020202020204" pitchFamily="34" charset="0"/>
              <a:buChar char="•"/>
            </a:pPr>
            <a:r>
              <a:rPr lang="en-US" sz="1400">
                <a:solidFill>
                  <a:schemeClr val="bg1"/>
                </a:solidFill>
                <a:effectLst>
                  <a:outerShdw blurRad="38100" dist="38100" dir="2700000" algn="tl">
                    <a:srgbClr val="000000">
                      <a:alpha val="43137"/>
                    </a:srgbClr>
                  </a:outerShdw>
                </a:effectLst>
                <a:latin typeface="Futura Md BT"/>
                <a:cs typeface="Cordia New"/>
              </a:rPr>
              <a:t>Storm Water Facilities</a:t>
            </a:r>
          </a:p>
          <a:p>
            <a:pPr marL="285750" indent="-285750">
              <a:buFont typeface="Arial" panose="020B0604020202020204" pitchFamily="34" charset="0"/>
              <a:buChar char="•"/>
            </a:pPr>
            <a:r>
              <a:rPr lang="en-US" sz="1400">
                <a:solidFill>
                  <a:schemeClr val="bg1"/>
                </a:solidFill>
                <a:effectLst>
                  <a:outerShdw blurRad="38100" dist="38100" dir="2700000" algn="tl">
                    <a:srgbClr val="000000">
                      <a:alpha val="43137"/>
                    </a:srgbClr>
                  </a:outerShdw>
                </a:effectLst>
                <a:latin typeface="Futura Md BT"/>
                <a:cs typeface="Cordia New"/>
              </a:rPr>
              <a:t>Dam Condition</a:t>
            </a:r>
          </a:p>
          <a:p>
            <a:pPr marL="285750" indent="-285750">
              <a:buFont typeface="Arial" panose="020B0604020202020204" pitchFamily="34" charset="0"/>
              <a:buChar char="•"/>
            </a:pPr>
            <a:r>
              <a:rPr lang="en-US" sz="1400">
                <a:solidFill>
                  <a:schemeClr val="bg1"/>
                </a:solidFill>
                <a:effectLst>
                  <a:outerShdw blurRad="38100" dist="38100" dir="2700000" algn="tl">
                    <a:srgbClr val="000000">
                      <a:alpha val="43137"/>
                    </a:srgbClr>
                  </a:outerShdw>
                </a:effectLst>
                <a:latin typeface="Futura Md BT"/>
                <a:cs typeface="Cordia New"/>
              </a:rPr>
              <a:t>Utility Line/Utility Easements</a:t>
            </a:r>
            <a:endParaRPr lang="en-US" sz="2000">
              <a:solidFill>
                <a:schemeClr val="bg1"/>
              </a:solidFill>
              <a:effectLst>
                <a:outerShdw blurRad="38100" dist="38100" dir="2700000" algn="tl">
                  <a:srgbClr val="000000">
                    <a:alpha val="43137"/>
                  </a:srgbClr>
                </a:outerShdw>
              </a:effectLst>
              <a:latin typeface="AvantGarde Bk BT" panose="020B0402020202020204" pitchFamily="34" charset="0"/>
            </a:endParaRPr>
          </a:p>
        </p:txBody>
      </p:sp>
      <p:sp>
        <p:nvSpPr>
          <p:cNvPr id="21" name="TextBox 20">
            <a:extLst>
              <a:ext uri="{FF2B5EF4-FFF2-40B4-BE49-F238E27FC236}">
                <a16:creationId xmlns:a16="http://schemas.microsoft.com/office/drawing/2014/main" id="{D12D0548-6516-4B83-8885-DC5445ADFA9A}"/>
              </a:ext>
            </a:extLst>
          </p:cNvPr>
          <p:cNvSpPr txBox="1"/>
          <p:nvPr/>
        </p:nvSpPr>
        <p:spPr>
          <a:xfrm>
            <a:off x="6096000" y="4253201"/>
            <a:ext cx="2313496" cy="1492716"/>
          </a:xfrm>
          <a:prstGeom prst="rect">
            <a:avLst/>
          </a:prstGeom>
          <a:noFill/>
        </p:spPr>
        <p:txBody>
          <a:bodyPr wrap="square" lIns="91440" tIns="45720" rIns="91440" bIns="45720" rtlCol="0" anchor="t">
            <a:spAutoFit/>
          </a:bodyPr>
          <a:lstStyle/>
          <a:p>
            <a:pPr>
              <a:lnSpc>
                <a:spcPct val="150000"/>
              </a:lnSpc>
            </a:pPr>
            <a:r>
              <a:rPr lang="en-US" sz="1400" b="1" u="sng">
                <a:solidFill>
                  <a:schemeClr val="bg1"/>
                </a:solidFill>
                <a:effectLst>
                  <a:outerShdw blurRad="38100" dist="38100" dir="2700000" algn="tl">
                    <a:srgbClr val="000000">
                      <a:alpha val="43137"/>
                    </a:srgbClr>
                  </a:outerShdw>
                </a:effectLst>
                <a:latin typeface="Futura Md BT"/>
                <a:cs typeface="Cordia New"/>
              </a:rPr>
              <a:t>Accessibility</a:t>
            </a:r>
          </a:p>
          <a:p>
            <a:pPr marL="285750" indent="-285750">
              <a:buFont typeface="Arial" panose="020B0604020202020204" pitchFamily="34" charset="0"/>
              <a:buChar char="•"/>
            </a:pPr>
            <a:r>
              <a:rPr lang="en-US" sz="1400">
                <a:solidFill>
                  <a:schemeClr val="bg1"/>
                </a:solidFill>
                <a:effectLst>
                  <a:outerShdw blurRad="38100" dist="38100" dir="2700000" algn="tl">
                    <a:srgbClr val="000000">
                      <a:alpha val="43137"/>
                    </a:srgbClr>
                  </a:outerShdw>
                </a:effectLst>
                <a:latin typeface="Futura Md BT"/>
                <a:cs typeface="Cordia New"/>
              </a:rPr>
              <a:t>Parking</a:t>
            </a:r>
          </a:p>
          <a:p>
            <a:pPr marL="285750" indent="-285750">
              <a:buFont typeface="Arial" panose="020B0604020202020204" pitchFamily="34" charset="0"/>
              <a:buChar char="•"/>
            </a:pPr>
            <a:r>
              <a:rPr lang="en-US" sz="1400">
                <a:solidFill>
                  <a:schemeClr val="bg1"/>
                </a:solidFill>
                <a:effectLst>
                  <a:outerShdw blurRad="38100" dist="38100" dir="2700000" algn="tl">
                    <a:srgbClr val="000000">
                      <a:alpha val="43137"/>
                    </a:srgbClr>
                  </a:outerShdw>
                </a:effectLst>
                <a:latin typeface="Futura Md BT"/>
                <a:cs typeface="Cordia New"/>
              </a:rPr>
              <a:t>Facility Access</a:t>
            </a:r>
          </a:p>
          <a:p>
            <a:pPr marL="285750" indent="-285750">
              <a:buFont typeface="Arial" panose="020B0604020202020204" pitchFamily="34" charset="0"/>
              <a:buChar char="•"/>
            </a:pPr>
            <a:r>
              <a:rPr lang="en-US" sz="1400">
                <a:solidFill>
                  <a:schemeClr val="bg1"/>
                </a:solidFill>
                <a:effectLst>
                  <a:outerShdw blurRad="38100" dist="38100" dir="2700000" algn="tl">
                    <a:srgbClr val="000000">
                      <a:alpha val="43137"/>
                    </a:srgbClr>
                  </a:outerShdw>
                </a:effectLst>
                <a:latin typeface="Futura Md BT"/>
                <a:cs typeface="Cordia New"/>
              </a:rPr>
              <a:t>Trails</a:t>
            </a:r>
          </a:p>
          <a:p>
            <a:pPr marL="285750" indent="-285750">
              <a:buFont typeface="Arial" panose="020B0604020202020204" pitchFamily="34" charset="0"/>
              <a:buChar char="•"/>
            </a:pPr>
            <a:r>
              <a:rPr lang="en-US" sz="1400">
                <a:solidFill>
                  <a:schemeClr val="bg1"/>
                </a:solidFill>
                <a:effectLst>
                  <a:outerShdw blurRad="38100" dist="38100" dir="2700000" algn="tl">
                    <a:srgbClr val="000000">
                      <a:alpha val="43137"/>
                    </a:srgbClr>
                  </a:outerShdw>
                </a:effectLst>
                <a:latin typeface="Futura Md BT"/>
                <a:cs typeface="Cordia New"/>
              </a:rPr>
              <a:t>Connectivity to other township trails/parks</a:t>
            </a:r>
            <a:endParaRPr lang="en-US" sz="2000">
              <a:solidFill>
                <a:schemeClr val="bg1"/>
              </a:solidFill>
              <a:effectLst>
                <a:outerShdw blurRad="38100" dist="38100" dir="2700000" algn="tl">
                  <a:srgbClr val="000000">
                    <a:alpha val="43137"/>
                  </a:srgbClr>
                </a:outerShdw>
              </a:effectLst>
              <a:latin typeface="AvantGarde Bk BT" panose="020B0402020202020204" pitchFamily="34" charset="0"/>
            </a:endParaRPr>
          </a:p>
        </p:txBody>
      </p:sp>
      <p:sp>
        <p:nvSpPr>
          <p:cNvPr id="23" name="TextBox 22">
            <a:extLst>
              <a:ext uri="{FF2B5EF4-FFF2-40B4-BE49-F238E27FC236}">
                <a16:creationId xmlns:a16="http://schemas.microsoft.com/office/drawing/2014/main" id="{125FB924-DED6-4521-A585-59609575A2D5}"/>
              </a:ext>
            </a:extLst>
          </p:cNvPr>
          <p:cNvSpPr txBox="1"/>
          <p:nvPr/>
        </p:nvSpPr>
        <p:spPr>
          <a:xfrm>
            <a:off x="383805" y="844831"/>
            <a:ext cx="10607656" cy="954107"/>
          </a:xfrm>
          <a:prstGeom prst="rect">
            <a:avLst/>
          </a:prstGeom>
          <a:noFill/>
        </p:spPr>
        <p:txBody>
          <a:bodyPr wrap="square" lIns="91440" tIns="45720" rIns="91440" bIns="45720" anchor="t">
            <a:spAutoFit/>
          </a:bodyPr>
          <a:lstStyle/>
          <a:p>
            <a:pPr algn="l"/>
            <a:endParaRPr lang="en-US" sz="2000" b="1" i="0" u="none" strike="noStrike" baseline="0">
              <a:solidFill>
                <a:srgbClr val="FFC000"/>
              </a:solidFill>
              <a:latin typeface="Calibri" panose="020F0502020204030204" pitchFamily="34" charset="0"/>
            </a:endParaRPr>
          </a:p>
          <a:p>
            <a:r>
              <a:rPr lang="en-US" sz="1800" b="1" i="0" u="none" strike="noStrike" baseline="0">
                <a:solidFill>
                  <a:srgbClr val="FFC000"/>
                </a:solidFill>
                <a:latin typeface="Calibri"/>
                <a:cs typeface="Calibri"/>
              </a:rPr>
              <a:t>PRIMARY TASKS: </a:t>
            </a:r>
            <a:r>
              <a:rPr lang="en-US" sz="1800" b="1" i="0" u="none" strike="noStrike" baseline="0">
                <a:solidFill>
                  <a:schemeClr val="bg1"/>
                </a:solidFill>
                <a:latin typeface="Calibri"/>
                <a:cs typeface="Calibri"/>
              </a:rPr>
              <a:t>[INVENTORY &amp; ANALYSIS] </a:t>
            </a:r>
            <a:r>
              <a:rPr lang="en-US" sz="1800" i="0" u="none" strike="noStrike" baseline="0">
                <a:solidFill>
                  <a:srgbClr val="FFC000"/>
                </a:solidFill>
                <a:latin typeface="Calibri"/>
                <a:cs typeface="Calibri"/>
              </a:rPr>
              <a:t>The primary tasks of this phase </a:t>
            </a:r>
            <a:r>
              <a:rPr lang="en-US">
                <a:solidFill>
                  <a:srgbClr val="FFC000"/>
                </a:solidFill>
                <a:latin typeface="Calibri"/>
                <a:cs typeface="Calibri"/>
              </a:rPr>
              <a:t>will </a:t>
            </a:r>
            <a:r>
              <a:rPr lang="en-US" sz="1800" i="0" u="none" strike="noStrike" baseline="0">
                <a:solidFill>
                  <a:srgbClr val="FFC000"/>
                </a:solidFill>
                <a:latin typeface="Calibri"/>
                <a:cs typeface="Calibri"/>
              </a:rPr>
              <a:t>include an </a:t>
            </a:r>
            <a:r>
              <a:rPr lang="en-US" sz="1800" i="0" strike="noStrike" baseline="0">
                <a:solidFill>
                  <a:srgbClr val="FFC000"/>
                </a:solidFill>
                <a:latin typeface="Calibri"/>
                <a:cs typeface="Calibri"/>
              </a:rPr>
              <a:t>inventory of existin</a:t>
            </a:r>
            <a:r>
              <a:rPr lang="en-US">
                <a:solidFill>
                  <a:srgbClr val="FFC000"/>
                </a:solidFill>
                <a:latin typeface="Calibri"/>
                <a:cs typeface="Calibri"/>
              </a:rPr>
              <a:t>g conditions, market study</a:t>
            </a:r>
            <a:r>
              <a:rPr lang="en-US" sz="1800" i="0" strike="noStrike" baseline="0">
                <a:solidFill>
                  <a:srgbClr val="FFC000"/>
                </a:solidFill>
                <a:latin typeface="Calibri"/>
                <a:cs typeface="Calibri"/>
              </a:rPr>
              <a:t>, </a:t>
            </a:r>
            <a:r>
              <a:rPr lang="en-US">
                <a:solidFill>
                  <a:srgbClr val="FFC000"/>
                </a:solidFill>
                <a:latin typeface="Calibri"/>
                <a:cs typeface="Calibri"/>
              </a:rPr>
              <a:t>programming </a:t>
            </a:r>
            <a:r>
              <a:rPr lang="en-US" sz="1800" i="0" strike="noStrike" baseline="0">
                <a:solidFill>
                  <a:srgbClr val="FFC000"/>
                </a:solidFill>
                <a:latin typeface="Calibri"/>
                <a:cs typeface="Calibri"/>
              </a:rPr>
              <a:t> and initial conceptualization of potential future uses.</a:t>
            </a:r>
            <a:endParaRPr lang="en-US" sz="1800" i="0" strike="noStrike" baseline="0">
              <a:solidFill>
                <a:srgbClr val="FFC000"/>
              </a:solidFill>
              <a:latin typeface="Calibri" panose="020F0502020204030204" pitchFamily="34" charset="0"/>
              <a:cs typeface="Calibri"/>
            </a:endParaRPr>
          </a:p>
        </p:txBody>
      </p:sp>
      <p:sp>
        <p:nvSpPr>
          <p:cNvPr id="22" name="TextBox 21">
            <a:extLst>
              <a:ext uri="{FF2B5EF4-FFF2-40B4-BE49-F238E27FC236}">
                <a16:creationId xmlns:a16="http://schemas.microsoft.com/office/drawing/2014/main" id="{4F6B9238-9538-4205-A173-5BE38F17F9BF}"/>
              </a:ext>
            </a:extLst>
          </p:cNvPr>
          <p:cNvSpPr txBox="1"/>
          <p:nvPr/>
        </p:nvSpPr>
        <p:spPr>
          <a:xfrm>
            <a:off x="523850" y="4574365"/>
            <a:ext cx="2780522" cy="373885"/>
          </a:xfrm>
          <a:prstGeom prst="rect">
            <a:avLst/>
          </a:prstGeom>
          <a:noFill/>
        </p:spPr>
        <p:txBody>
          <a:bodyPr wrap="square" lIns="91440" tIns="45720" rIns="91440" bIns="45720" rtlCol="0" anchor="t">
            <a:spAutoFit/>
          </a:bodyPr>
          <a:lstStyle/>
          <a:p>
            <a:pPr marL="285750" indent="-285750">
              <a:lnSpc>
                <a:spcPct val="150000"/>
              </a:lnSpc>
              <a:buFont typeface="Arial" panose="020B0604020202020204" pitchFamily="34" charset="0"/>
              <a:buChar char="•"/>
            </a:pPr>
            <a:r>
              <a:rPr lang="en-US" sz="1400" b="1">
                <a:solidFill>
                  <a:srgbClr val="FFFF00"/>
                </a:solidFill>
                <a:effectLst>
                  <a:outerShdw blurRad="38100" dist="38100" dir="2700000" algn="tl">
                    <a:srgbClr val="000000">
                      <a:alpha val="43137"/>
                    </a:srgbClr>
                  </a:outerShdw>
                </a:effectLst>
                <a:latin typeface="Futura Md BT"/>
                <a:cs typeface="Cordia New"/>
              </a:rPr>
              <a:t>Market Study</a:t>
            </a:r>
          </a:p>
        </p:txBody>
      </p:sp>
      <p:sp>
        <p:nvSpPr>
          <p:cNvPr id="24" name="TextBox 23">
            <a:extLst>
              <a:ext uri="{FF2B5EF4-FFF2-40B4-BE49-F238E27FC236}">
                <a16:creationId xmlns:a16="http://schemas.microsoft.com/office/drawing/2014/main" id="{CAD6BD1F-7223-4116-A0AB-784C8C65C120}"/>
              </a:ext>
            </a:extLst>
          </p:cNvPr>
          <p:cNvSpPr txBox="1"/>
          <p:nvPr/>
        </p:nvSpPr>
        <p:spPr>
          <a:xfrm>
            <a:off x="8721679" y="4201892"/>
            <a:ext cx="2313496" cy="846386"/>
          </a:xfrm>
          <a:prstGeom prst="rect">
            <a:avLst/>
          </a:prstGeom>
          <a:noFill/>
        </p:spPr>
        <p:txBody>
          <a:bodyPr wrap="square" lIns="91440" tIns="45720" rIns="91440" bIns="45720" rtlCol="0" anchor="t">
            <a:spAutoFit/>
          </a:bodyPr>
          <a:lstStyle/>
          <a:p>
            <a:pPr>
              <a:lnSpc>
                <a:spcPct val="150000"/>
              </a:lnSpc>
            </a:pPr>
            <a:r>
              <a:rPr lang="en-US" sz="1400" b="1" u="sng">
                <a:solidFill>
                  <a:srgbClr val="FFFF00"/>
                </a:solidFill>
                <a:effectLst>
                  <a:outerShdw blurRad="38100" dist="38100" dir="2700000" algn="tl">
                    <a:srgbClr val="000000">
                      <a:alpha val="43137"/>
                    </a:srgbClr>
                  </a:outerShdw>
                </a:effectLst>
                <a:latin typeface="Futura Md BT"/>
                <a:cs typeface="Cordia New"/>
              </a:rPr>
              <a:t>Meetings</a:t>
            </a:r>
          </a:p>
          <a:p>
            <a:pPr marL="285750" indent="-285750">
              <a:buFont typeface="Arial" panose="020B0604020202020204" pitchFamily="34" charset="0"/>
              <a:buChar char="•"/>
            </a:pPr>
            <a:r>
              <a:rPr lang="en-US" sz="1400">
                <a:solidFill>
                  <a:srgbClr val="FFFF00"/>
                </a:solidFill>
                <a:effectLst>
                  <a:outerShdw blurRad="38100" dist="38100" dir="2700000" algn="tl">
                    <a:srgbClr val="000000">
                      <a:alpha val="43137"/>
                    </a:srgbClr>
                  </a:outerShdw>
                </a:effectLst>
                <a:latin typeface="Futura Md BT"/>
                <a:cs typeface="Cordia New"/>
              </a:rPr>
              <a:t>3 Committee</a:t>
            </a:r>
          </a:p>
          <a:p>
            <a:pPr marL="285750" indent="-285750">
              <a:buFont typeface="Arial" panose="020B0604020202020204" pitchFamily="34" charset="0"/>
              <a:buChar char="•"/>
            </a:pPr>
            <a:r>
              <a:rPr lang="en-US" sz="1400">
                <a:solidFill>
                  <a:srgbClr val="FFFF00"/>
                </a:solidFill>
                <a:effectLst>
                  <a:outerShdw blurRad="38100" dist="38100" dir="2700000" algn="tl">
                    <a:srgbClr val="000000">
                      <a:alpha val="43137"/>
                    </a:srgbClr>
                  </a:outerShdw>
                </a:effectLst>
                <a:latin typeface="Futura Md BT"/>
                <a:cs typeface="Cordia New"/>
              </a:rPr>
              <a:t>1 Public </a:t>
            </a:r>
            <a:endParaRPr lang="en-US" sz="2000">
              <a:solidFill>
                <a:srgbClr val="FFFF00"/>
              </a:solidFill>
              <a:effectLst>
                <a:outerShdw blurRad="38100" dist="38100" dir="2700000" algn="tl">
                  <a:srgbClr val="000000">
                    <a:alpha val="43137"/>
                  </a:srgbClr>
                </a:outerShdw>
              </a:effectLst>
              <a:latin typeface="AvantGarde Bk BT" panose="020B0402020202020204" pitchFamily="34" charset="0"/>
            </a:endParaRPr>
          </a:p>
        </p:txBody>
      </p:sp>
    </p:spTree>
    <p:extLst>
      <p:ext uri="{BB962C8B-B14F-4D97-AF65-F5344CB8AC3E}">
        <p14:creationId xmlns:p14="http://schemas.microsoft.com/office/powerpoint/2010/main" val="37017852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C19870F7B6A3D4D90B3D5FE7D4432DD" ma:contentTypeVersion="4" ma:contentTypeDescription="Create a new document." ma:contentTypeScope="" ma:versionID="d09d51e14614024edb96d8b18c92353b">
  <xsd:schema xmlns:xsd="http://www.w3.org/2001/XMLSchema" xmlns:xs="http://www.w3.org/2001/XMLSchema" xmlns:p="http://schemas.microsoft.com/office/2006/metadata/properties" xmlns:ns2="e77070a4-339c-4ac2-a1b6-fcba547a7bfc" targetNamespace="http://schemas.microsoft.com/office/2006/metadata/properties" ma:root="true" ma:fieldsID="76569f76aea053806a84f7560132ea90" ns2:_="">
    <xsd:import namespace="e77070a4-339c-4ac2-a1b6-fcba547a7bf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7070a4-339c-4ac2-a1b6-fcba547a7b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DBB959-853C-4047-8E39-36B276ADE278}">
  <ds:schemaRefs>
    <ds:schemaRef ds:uri="http://schemas.microsoft.com/sharepoint/v3/contenttype/forms"/>
  </ds:schemaRefs>
</ds:datastoreItem>
</file>

<file path=customXml/itemProps2.xml><?xml version="1.0" encoding="utf-8"?>
<ds:datastoreItem xmlns:ds="http://schemas.openxmlformats.org/officeDocument/2006/customXml" ds:itemID="{B3494E8A-B053-4FB3-B3B0-0C0A370F4EE1}">
  <ds:schemaRefs>
    <ds:schemaRef ds:uri="http://purl.org/dc/terms/"/>
    <ds:schemaRef ds:uri="http://schemas.microsoft.com/office/2006/documentManagement/types"/>
    <ds:schemaRef ds:uri="http://schemas.microsoft.com/office/infopath/2007/PartnerControls"/>
    <ds:schemaRef ds:uri="e77070a4-339c-4ac2-a1b6-fcba547a7bfc"/>
    <ds:schemaRef ds:uri="http://purl.org/dc/dcmitype/"/>
    <ds:schemaRef ds:uri="http://purl.org/dc/elements/1.1/"/>
    <ds:schemaRef ds:uri="http://www.w3.org/XML/1998/namespace"/>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28F62A31-4337-43C5-B80D-650D5E5CB241}">
  <ds:schemaRefs>
    <ds:schemaRef ds:uri="e77070a4-339c-4ac2-a1b6-fcba547a7bf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3279</Words>
  <Application>Microsoft Office PowerPoint</Application>
  <PresentationFormat>Widescreen</PresentationFormat>
  <Paragraphs>788</Paragraphs>
  <Slides>40</Slides>
  <Notes>39</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Wallace</dc:creator>
  <cp:lastModifiedBy>Joseph Wallace</cp:lastModifiedBy>
  <cp:revision>71</cp:revision>
  <dcterms:created xsi:type="dcterms:W3CDTF">2020-11-26T01:43:19Z</dcterms:created>
  <dcterms:modified xsi:type="dcterms:W3CDTF">2021-01-27T19:29:14Z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0x010100AC19870F7B6A3D4D90B3D5FE7D4432DD</vt:lpwstr>
  </property>
</Properties>
</file>