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handoutMasterIdLst>
    <p:handoutMasterId r:id="rId17"/>
  </p:handoutMasterIdLst>
  <p:sldIdLst>
    <p:sldId id="287" r:id="rId4"/>
    <p:sldId id="283" r:id="rId5"/>
    <p:sldId id="284" r:id="rId6"/>
    <p:sldId id="296" r:id="rId7"/>
    <p:sldId id="297" r:id="rId8"/>
    <p:sldId id="298" r:id="rId9"/>
    <p:sldId id="299" r:id="rId10"/>
    <p:sldId id="300" r:id="rId11"/>
    <p:sldId id="303" r:id="rId12"/>
    <p:sldId id="302" r:id="rId13"/>
    <p:sldId id="301" r:id="rId14"/>
    <p:sldId id="30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652"/>
    <a:srgbClr val="72A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6" autoAdjust="0"/>
    <p:restoredTop sz="94660"/>
  </p:normalViewPr>
  <p:slideViewPr>
    <p:cSldViewPr snapToGrid="0">
      <p:cViewPr varScale="1">
        <p:scale>
          <a:sx n="78" d="100"/>
          <a:sy n="78" d="100"/>
        </p:scale>
        <p:origin x="498"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6CE3981-0045-4E7C-8AF3-0517D61CA59D}" type="datetimeFigureOut">
              <a:rPr lang="en-US" smtClean="0"/>
              <a:t>4/4/2019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9560F7A-97F8-475C-99D4-914C1ED94AD3}" type="slidenum">
              <a:rPr lang="en-US" smtClean="0"/>
              <a:t>‹#›</a:t>
            </a:fld>
            <a:endParaRPr lang="en-US"/>
          </a:p>
        </p:txBody>
      </p:sp>
    </p:spTree>
    <p:extLst>
      <p:ext uri="{BB962C8B-B14F-4D97-AF65-F5344CB8AC3E}">
        <p14:creationId xmlns:p14="http://schemas.microsoft.com/office/powerpoint/2010/main" val="205329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FD8EC6E-8DC8-4747-909A-B86B7AEB79F1}" type="datetimeFigureOut">
              <a:rPr lang="en-US" smtClean="0"/>
              <a:t>4/4/2019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AB98905-D4F8-4F6C-8351-CB775758A5E7}" type="slidenum">
              <a:rPr lang="en-US" smtClean="0"/>
              <a:t>‹#›</a:t>
            </a:fld>
            <a:endParaRPr lang="en-US"/>
          </a:p>
        </p:txBody>
      </p:sp>
    </p:spTree>
    <p:extLst>
      <p:ext uri="{BB962C8B-B14F-4D97-AF65-F5344CB8AC3E}">
        <p14:creationId xmlns:p14="http://schemas.microsoft.com/office/powerpoint/2010/main" val="151461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903288"/>
            <a:ext cx="8026400" cy="451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84547-3674-4944-8C9F-57E3782401C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867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4"/>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25C6D14-2DC3-4C89-80CB-E5E8E86055F0}" type="datetime1">
              <a:rPr lang="en-US" smtClean="0"/>
              <a:pPr/>
              <a:t>4/4/2019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72A376">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B03ABBD-3611-4417-ABAC-E6D9B2DCCD52}" type="slidenum">
              <a:rPr lang="en-US" smtClean="0"/>
              <a:pPr/>
              <a:t>‹#›</a:t>
            </a:fld>
            <a:endParaRPr lang="en-US" dirty="0"/>
          </a:p>
        </p:txBody>
      </p:sp>
    </p:spTree>
    <p:extLst>
      <p:ext uri="{BB962C8B-B14F-4D97-AF65-F5344CB8AC3E}">
        <p14:creationId xmlns:p14="http://schemas.microsoft.com/office/powerpoint/2010/main" val="58022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2"/>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610F3B-93CD-4308-A1D5-BDC6D9B148DF}"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494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3"/>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5E9894-94BF-48DE-ACAD-11BE3ED74CC2}"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5080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02" indent="0" algn="ctr">
              <a:buNone/>
              <a:defRPr>
                <a:solidFill>
                  <a:schemeClr val="tx1">
                    <a:tint val="75000"/>
                  </a:schemeClr>
                </a:solidFill>
              </a:defRPr>
            </a:lvl2pPr>
            <a:lvl3pPr marL="914205" indent="0" algn="ctr">
              <a:buNone/>
              <a:defRPr>
                <a:solidFill>
                  <a:schemeClr val="tx1">
                    <a:tint val="75000"/>
                  </a:schemeClr>
                </a:solidFill>
              </a:defRPr>
            </a:lvl3pPr>
            <a:lvl4pPr marL="1371307" indent="0" algn="ctr">
              <a:buNone/>
              <a:defRPr>
                <a:solidFill>
                  <a:schemeClr val="tx1">
                    <a:tint val="75000"/>
                  </a:schemeClr>
                </a:solidFill>
              </a:defRPr>
            </a:lvl4pPr>
            <a:lvl5pPr marL="1828409" indent="0" algn="ctr">
              <a:buNone/>
              <a:defRPr>
                <a:solidFill>
                  <a:schemeClr val="tx1">
                    <a:tint val="75000"/>
                  </a:schemeClr>
                </a:solidFill>
              </a:defRPr>
            </a:lvl5pPr>
            <a:lvl6pPr marL="2285512" indent="0" algn="ctr">
              <a:buNone/>
              <a:defRPr>
                <a:solidFill>
                  <a:schemeClr val="tx1">
                    <a:tint val="75000"/>
                  </a:schemeClr>
                </a:solidFill>
              </a:defRPr>
            </a:lvl6pPr>
            <a:lvl7pPr marL="2742614" indent="0" algn="ctr">
              <a:buNone/>
              <a:defRPr>
                <a:solidFill>
                  <a:schemeClr val="tx1">
                    <a:tint val="75000"/>
                  </a:schemeClr>
                </a:solidFill>
              </a:defRPr>
            </a:lvl7pPr>
            <a:lvl8pPr marL="3199717" indent="0" algn="ctr">
              <a:buNone/>
              <a:defRPr>
                <a:solidFill>
                  <a:schemeClr val="tx1">
                    <a:tint val="75000"/>
                  </a:schemeClr>
                </a:solidFill>
              </a:defRPr>
            </a:lvl8pPr>
            <a:lvl9pPr marL="36568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1456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3456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397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24">
                <a:solidFill>
                  <a:schemeClr val="tx1">
                    <a:tint val="75000"/>
                  </a:schemeClr>
                </a:solidFill>
              </a:defRPr>
            </a:lvl1pPr>
            <a:lvl2pPr marL="457102" indent="0">
              <a:buNone/>
              <a:defRPr sz="1799">
                <a:solidFill>
                  <a:schemeClr val="tx1">
                    <a:tint val="75000"/>
                  </a:schemeClr>
                </a:solidFill>
              </a:defRPr>
            </a:lvl2pPr>
            <a:lvl3pPr marL="914205" indent="0">
              <a:buNone/>
              <a:defRPr sz="1649">
                <a:solidFill>
                  <a:schemeClr val="tx1">
                    <a:tint val="75000"/>
                  </a:schemeClr>
                </a:solidFill>
              </a:defRPr>
            </a:lvl3pPr>
            <a:lvl4pPr marL="1371307" indent="0">
              <a:buNone/>
              <a:defRPr sz="1349">
                <a:solidFill>
                  <a:schemeClr val="tx1">
                    <a:tint val="75000"/>
                  </a:schemeClr>
                </a:solidFill>
              </a:defRPr>
            </a:lvl4pPr>
            <a:lvl5pPr marL="1828409" indent="0">
              <a:buNone/>
              <a:defRPr sz="1349">
                <a:solidFill>
                  <a:schemeClr val="tx1">
                    <a:tint val="75000"/>
                  </a:schemeClr>
                </a:solidFill>
              </a:defRPr>
            </a:lvl5pPr>
            <a:lvl6pPr marL="2285512" indent="0">
              <a:buNone/>
              <a:defRPr sz="1349">
                <a:solidFill>
                  <a:schemeClr val="tx1">
                    <a:tint val="75000"/>
                  </a:schemeClr>
                </a:solidFill>
              </a:defRPr>
            </a:lvl6pPr>
            <a:lvl7pPr marL="2742614" indent="0">
              <a:buNone/>
              <a:defRPr sz="1349">
                <a:solidFill>
                  <a:schemeClr val="tx1">
                    <a:tint val="75000"/>
                  </a:schemeClr>
                </a:solidFill>
              </a:defRPr>
            </a:lvl7pPr>
            <a:lvl8pPr marL="3199717" indent="0">
              <a:buNone/>
              <a:defRPr sz="1349">
                <a:solidFill>
                  <a:schemeClr val="tx1">
                    <a:tint val="75000"/>
                  </a:schemeClr>
                </a:solidFill>
              </a:defRPr>
            </a:lvl8pPr>
            <a:lvl9pPr marL="3656819" indent="0">
              <a:buNone/>
              <a:defRPr sz="13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1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48"/>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48"/>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9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3"/>
          </a:xfrm>
        </p:spPr>
        <p:txBody>
          <a:bodyPr anchor="b"/>
          <a:lstStyle>
            <a:lvl1pPr marL="0" indent="0">
              <a:buNone/>
              <a:defRPr sz="2399" b="1"/>
            </a:lvl1pPr>
            <a:lvl2pPr marL="457102" indent="0">
              <a:buNone/>
              <a:defRPr sz="2024" b="1"/>
            </a:lvl2pPr>
            <a:lvl3pPr marL="914205" indent="0">
              <a:buNone/>
              <a:defRPr sz="1799" b="1"/>
            </a:lvl3pPr>
            <a:lvl4pPr marL="1371307" indent="0">
              <a:buNone/>
              <a:defRPr sz="1649" b="1"/>
            </a:lvl4pPr>
            <a:lvl5pPr marL="1828409" indent="0">
              <a:buNone/>
              <a:defRPr sz="1649" b="1"/>
            </a:lvl5pPr>
            <a:lvl6pPr marL="2285512" indent="0">
              <a:buNone/>
              <a:defRPr sz="1649" b="1"/>
            </a:lvl6pPr>
            <a:lvl7pPr marL="2742614" indent="0">
              <a:buNone/>
              <a:defRPr sz="1649" b="1"/>
            </a:lvl7pPr>
            <a:lvl8pPr marL="3199717" indent="0">
              <a:buNone/>
              <a:defRPr sz="1649" b="1"/>
            </a:lvl8pPr>
            <a:lvl9pPr marL="3656819" indent="0">
              <a:buNone/>
              <a:defRPr sz="1649" b="1"/>
            </a:lvl9pPr>
          </a:lstStyle>
          <a:p>
            <a:pPr lvl="0"/>
            <a:r>
              <a:rPr lang="en-US"/>
              <a:t>Click to edit Master text styles</a:t>
            </a:r>
          </a:p>
        </p:txBody>
      </p:sp>
      <p:sp>
        <p:nvSpPr>
          <p:cNvPr id="4" name="Content Placeholder 3"/>
          <p:cNvSpPr>
            <a:spLocks noGrp="1"/>
          </p:cNvSpPr>
          <p:nvPr>
            <p:ph sz="half" idx="2"/>
          </p:nvPr>
        </p:nvSpPr>
        <p:spPr>
          <a:xfrm>
            <a:off x="609602" y="2174874"/>
            <a:ext cx="5386917" cy="3951288"/>
          </a:xfrm>
        </p:spPr>
        <p:txBody>
          <a:bodyPr/>
          <a:lstStyle>
            <a:lvl1pPr>
              <a:defRPr sz="2399"/>
            </a:lvl1pPr>
            <a:lvl2pPr>
              <a:defRPr sz="2024"/>
            </a:lvl2pPr>
            <a:lvl3pPr>
              <a:defRPr sz="1799"/>
            </a:lvl3pPr>
            <a:lvl4pPr>
              <a:defRPr sz="1649"/>
            </a:lvl4pPr>
            <a:lvl5pPr>
              <a:defRPr sz="1649"/>
            </a:lvl5pPr>
            <a:lvl6pPr>
              <a:defRPr sz="1649"/>
            </a:lvl6pPr>
            <a:lvl7pPr>
              <a:defRPr sz="1649"/>
            </a:lvl7pPr>
            <a:lvl8pPr>
              <a:defRPr sz="1649"/>
            </a:lvl8pPr>
            <a:lvl9pPr>
              <a:defRPr sz="16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7"/>
            <a:ext cx="5389033" cy="639763"/>
          </a:xfrm>
        </p:spPr>
        <p:txBody>
          <a:bodyPr anchor="b"/>
          <a:lstStyle>
            <a:lvl1pPr marL="0" indent="0">
              <a:buNone/>
              <a:defRPr sz="2399" b="1"/>
            </a:lvl1pPr>
            <a:lvl2pPr marL="457102" indent="0">
              <a:buNone/>
              <a:defRPr sz="2024" b="1"/>
            </a:lvl2pPr>
            <a:lvl3pPr marL="914205" indent="0">
              <a:buNone/>
              <a:defRPr sz="1799" b="1"/>
            </a:lvl3pPr>
            <a:lvl4pPr marL="1371307" indent="0">
              <a:buNone/>
              <a:defRPr sz="1649" b="1"/>
            </a:lvl4pPr>
            <a:lvl5pPr marL="1828409" indent="0">
              <a:buNone/>
              <a:defRPr sz="1649" b="1"/>
            </a:lvl5pPr>
            <a:lvl6pPr marL="2285512" indent="0">
              <a:buNone/>
              <a:defRPr sz="1649" b="1"/>
            </a:lvl6pPr>
            <a:lvl7pPr marL="2742614" indent="0">
              <a:buNone/>
              <a:defRPr sz="1649" b="1"/>
            </a:lvl7pPr>
            <a:lvl8pPr marL="3199717" indent="0">
              <a:buNone/>
              <a:defRPr sz="1649" b="1"/>
            </a:lvl8pPr>
            <a:lvl9pPr marL="3656819" indent="0">
              <a:buNone/>
              <a:defRPr sz="1649" b="1"/>
            </a:lvl9pPr>
          </a:lstStyle>
          <a:p>
            <a:pPr lvl="0"/>
            <a:r>
              <a:rPr lang="en-US"/>
              <a:t>Click to edit Master text styles</a:t>
            </a:r>
          </a:p>
        </p:txBody>
      </p:sp>
      <p:sp>
        <p:nvSpPr>
          <p:cNvPr id="6" name="Content Placeholder 5"/>
          <p:cNvSpPr>
            <a:spLocks noGrp="1"/>
          </p:cNvSpPr>
          <p:nvPr>
            <p:ph sz="quarter" idx="4"/>
          </p:nvPr>
        </p:nvSpPr>
        <p:spPr>
          <a:xfrm>
            <a:off x="6193369" y="2174874"/>
            <a:ext cx="5389033" cy="3951288"/>
          </a:xfrm>
        </p:spPr>
        <p:txBody>
          <a:bodyPr/>
          <a:lstStyle>
            <a:lvl1pPr>
              <a:defRPr sz="2399"/>
            </a:lvl1pPr>
            <a:lvl2pPr>
              <a:defRPr sz="2024"/>
            </a:lvl2pPr>
            <a:lvl3pPr>
              <a:defRPr sz="1799"/>
            </a:lvl3pPr>
            <a:lvl4pPr>
              <a:defRPr sz="1649"/>
            </a:lvl4pPr>
            <a:lvl5pPr>
              <a:defRPr sz="1649"/>
            </a:lvl5pPr>
            <a:lvl6pPr>
              <a:defRPr sz="1649"/>
            </a:lvl6pPr>
            <a:lvl7pPr>
              <a:defRPr sz="1649"/>
            </a:lvl7pPr>
            <a:lvl8pPr>
              <a:defRPr sz="1649"/>
            </a:lvl8pPr>
            <a:lvl9pPr>
              <a:defRPr sz="16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353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252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326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60"/>
            <a:ext cx="4011084" cy="1162051"/>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3223"/>
            </a:lvl1pPr>
            <a:lvl2pPr>
              <a:defRPr sz="2848"/>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349"/>
            </a:lvl1pPr>
            <a:lvl2pPr marL="457102" indent="0">
              <a:buNone/>
              <a:defRPr sz="1199"/>
            </a:lvl2pPr>
            <a:lvl3pPr marL="914205" indent="0">
              <a:buNone/>
              <a:defRPr sz="974"/>
            </a:lvl3pPr>
            <a:lvl4pPr marL="1371307" indent="0">
              <a:buNone/>
              <a:defRPr sz="900"/>
            </a:lvl4pPr>
            <a:lvl5pPr marL="1828409" indent="0">
              <a:buNone/>
              <a:defRPr sz="900"/>
            </a:lvl5pPr>
            <a:lvl6pPr marL="2285512" indent="0">
              <a:buNone/>
              <a:defRPr sz="900"/>
            </a:lvl6pPr>
            <a:lvl7pPr marL="2742614" indent="0">
              <a:buNone/>
              <a:defRPr sz="900"/>
            </a:lvl7pPr>
            <a:lvl8pPr marL="3199717" indent="0">
              <a:buNone/>
              <a:defRPr sz="900"/>
            </a:lvl8pPr>
            <a:lvl9pPr marL="365681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877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7A09D7-95C3-405C-B2E4-574AEE263107}"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
        <p:nvSpPr>
          <p:cNvPr id="8" name="Title 1"/>
          <p:cNvSpPr txBox="1">
            <a:spLocks/>
          </p:cNvSpPr>
          <p:nvPr userDrawn="1"/>
        </p:nvSpPr>
        <p:spPr>
          <a:xfrm rot="1068652">
            <a:off x="3041931" y="6588251"/>
            <a:ext cx="3071448" cy="440575"/>
          </a:xfrm>
          <a:prstGeom prst="rect">
            <a:avLst/>
          </a:prstGeom>
        </p:spPr>
        <p:txBody>
          <a:bodyPr vert="horz" anchor="ctr">
            <a:normAutofit/>
            <a:scene3d>
              <a:camera prst="orthographicFront"/>
              <a:lightRig rig="soft" dir="t"/>
            </a:scene3d>
            <a:sp3d prstMaterial="softEdge">
              <a:bevelT w="25400" h="25400"/>
            </a:sp3d>
          </a:bodyPr>
          <a:lstStyle/>
          <a:p>
            <a:pPr>
              <a:spcBef>
                <a:spcPct val="0"/>
              </a:spcBef>
              <a:defRPr/>
            </a:pPr>
            <a:r>
              <a:rPr lang="en-US" sz="900" b="1" dirty="0">
                <a:solidFill>
                  <a:prstClr val="white"/>
                </a:solidFill>
                <a:effectLst>
                  <a:outerShdw blurRad="38100" dist="38100" dir="2700000" algn="tl">
                    <a:srgbClr val="000000">
                      <a:alpha val="43137"/>
                    </a:srgbClr>
                  </a:outerShdw>
                </a:effectLst>
              </a:rPr>
              <a:t>Whitpain Township</a:t>
            </a:r>
          </a:p>
        </p:txBody>
      </p:sp>
    </p:spTree>
    <p:extLst>
      <p:ext uri="{BB962C8B-B14F-4D97-AF65-F5344CB8AC3E}">
        <p14:creationId xmlns:p14="http://schemas.microsoft.com/office/powerpoint/2010/main" val="3579011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23"/>
            </a:lvl1pPr>
            <a:lvl2pPr marL="457102" indent="0">
              <a:buNone/>
              <a:defRPr sz="2848"/>
            </a:lvl2pPr>
            <a:lvl3pPr marL="914205" indent="0">
              <a:buNone/>
              <a:defRPr sz="2399"/>
            </a:lvl3pPr>
            <a:lvl4pPr marL="1371307" indent="0">
              <a:buNone/>
              <a:defRPr sz="2024"/>
            </a:lvl4pPr>
            <a:lvl5pPr marL="1828409" indent="0">
              <a:buNone/>
              <a:defRPr sz="2024"/>
            </a:lvl5pPr>
            <a:lvl6pPr marL="2285512" indent="0">
              <a:buNone/>
              <a:defRPr sz="2024"/>
            </a:lvl6pPr>
            <a:lvl7pPr marL="2742614" indent="0">
              <a:buNone/>
              <a:defRPr sz="2024"/>
            </a:lvl7pPr>
            <a:lvl8pPr marL="3199717" indent="0">
              <a:buNone/>
              <a:defRPr sz="2024"/>
            </a:lvl8pPr>
            <a:lvl9pPr marL="3656819" indent="0">
              <a:buNone/>
              <a:defRPr sz="2024"/>
            </a:lvl9pPr>
          </a:lstStyle>
          <a:p>
            <a:endParaRPr lang="en-US" dirty="0"/>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349"/>
            </a:lvl1pPr>
            <a:lvl2pPr marL="457102" indent="0">
              <a:buNone/>
              <a:defRPr sz="1199"/>
            </a:lvl2pPr>
            <a:lvl3pPr marL="914205" indent="0">
              <a:buNone/>
              <a:defRPr sz="974"/>
            </a:lvl3pPr>
            <a:lvl4pPr marL="1371307" indent="0">
              <a:buNone/>
              <a:defRPr sz="900"/>
            </a:lvl4pPr>
            <a:lvl5pPr marL="1828409" indent="0">
              <a:buNone/>
              <a:defRPr sz="900"/>
            </a:lvl5pPr>
            <a:lvl6pPr marL="2285512" indent="0">
              <a:buNone/>
              <a:defRPr sz="900"/>
            </a:lvl6pPr>
            <a:lvl7pPr marL="2742614" indent="0">
              <a:buNone/>
              <a:defRPr sz="900"/>
            </a:lvl7pPr>
            <a:lvl8pPr marL="3199717" indent="0">
              <a:buNone/>
              <a:defRPr sz="900"/>
            </a:lvl8pPr>
            <a:lvl9pPr marL="365681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639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795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855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4"/>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25C6D14-2DC3-4C89-80CB-E5E8E86055F0}" type="datetime1">
              <a:rPr lang="en-US" smtClean="0"/>
              <a:pPr/>
              <a:t>4/4/2019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72A376">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B03ABBD-3611-4417-ABAC-E6D9B2DCCD52}" type="slidenum">
              <a:rPr lang="en-US" smtClean="0"/>
              <a:pPr/>
              <a:t>‹#›</a:t>
            </a:fld>
            <a:endParaRPr lang="en-US" dirty="0"/>
          </a:p>
        </p:txBody>
      </p:sp>
    </p:spTree>
    <p:extLst>
      <p:ext uri="{BB962C8B-B14F-4D97-AF65-F5344CB8AC3E}">
        <p14:creationId xmlns:p14="http://schemas.microsoft.com/office/powerpoint/2010/main" val="2996991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7A09D7-95C3-405C-B2E4-574AEE263107}"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
        <p:nvSpPr>
          <p:cNvPr id="8" name="Title 1"/>
          <p:cNvSpPr txBox="1">
            <a:spLocks/>
          </p:cNvSpPr>
          <p:nvPr userDrawn="1"/>
        </p:nvSpPr>
        <p:spPr>
          <a:xfrm rot="1068652">
            <a:off x="3041931" y="6588251"/>
            <a:ext cx="3071448" cy="440575"/>
          </a:xfrm>
          <a:prstGeom prst="rect">
            <a:avLst/>
          </a:prstGeom>
        </p:spPr>
        <p:txBody>
          <a:bodyPr vert="horz" anchor="ctr">
            <a:normAutofit/>
            <a:scene3d>
              <a:camera prst="orthographicFront"/>
              <a:lightRig rig="soft" dir="t"/>
            </a:scene3d>
            <a:sp3d prstMaterial="softEdge">
              <a:bevelT w="25400" h="25400"/>
            </a:sp3d>
          </a:bodyPr>
          <a:lstStyle/>
          <a:p>
            <a:pPr>
              <a:spcBef>
                <a:spcPct val="0"/>
              </a:spcBef>
              <a:defRPr/>
            </a:pPr>
            <a:r>
              <a:rPr lang="en-US" sz="900" b="1" dirty="0" err="1">
                <a:solidFill>
                  <a:prstClr val="white"/>
                </a:solidFill>
                <a:effectLst>
                  <a:outerShdw blurRad="38100" dist="38100" dir="2700000" algn="tl">
                    <a:srgbClr val="000000">
                      <a:alpha val="43137"/>
                    </a:srgbClr>
                  </a:outerShdw>
                </a:effectLst>
              </a:rPr>
              <a:t>Whitpain</a:t>
            </a:r>
            <a:r>
              <a:rPr lang="en-US" sz="900" b="1" dirty="0">
                <a:solidFill>
                  <a:prstClr val="white"/>
                </a:solidFill>
                <a:effectLst>
                  <a:outerShdw blurRad="38100" dist="38100" dir="2700000" algn="tl">
                    <a:srgbClr val="000000">
                      <a:alpha val="43137"/>
                    </a:srgbClr>
                  </a:outerShdw>
                </a:effectLst>
              </a:rPr>
              <a:t> Township</a:t>
            </a:r>
          </a:p>
        </p:txBody>
      </p:sp>
    </p:spTree>
    <p:extLst>
      <p:ext uri="{BB962C8B-B14F-4D97-AF65-F5344CB8AC3E}">
        <p14:creationId xmlns:p14="http://schemas.microsoft.com/office/powerpoint/2010/main" val="4283953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8E5C881-CC6F-4291-83B8-D83475215D03}"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2596177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1"/>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1"/>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1D637B-5863-4389-984A-EEC6A67C6A23}"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2143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9" y="144429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D8E3748-89D1-4F68-AA8E-FF99676779A7}" type="datetime1">
              <a:rPr lang="en-US" smtClean="0">
                <a:solidFill>
                  <a:prstClr val="black"/>
                </a:solidFill>
              </a:rPr>
              <a:pPr/>
              <a:t>4/4/2019</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3547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2CEBC6-B5F9-4BE5-94E9-84B786A941B3}" type="datetime1">
              <a:rPr lang="en-US" smtClean="0">
                <a:solidFill>
                  <a:prstClr val="black"/>
                </a:solidFill>
              </a:rPr>
              <a:pPr/>
              <a:t>4/4/2019</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6175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E091-A570-4070-B08A-C7EF61B4B71F}" type="datetime1">
              <a:rPr lang="en-US" smtClean="0">
                <a:solidFill>
                  <a:prstClr val="black"/>
                </a:solidFill>
              </a:rPr>
              <a:pPr/>
              <a:t>4/4/2019</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712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8E5C881-CC6F-4291-83B8-D83475215D03}"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681458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CC7AF4B-DE8D-4B82-87E1-37DEF973AD96}"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8550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09785B8-547B-4183-99B9-797D7C1A095F}"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a:xfrm>
            <a:off x="5840098" y="6407947"/>
            <a:ext cx="3134241" cy="365125"/>
          </a:xfrm>
        </p:spPr>
        <p:txBody>
          <a:bodyPr/>
          <a:lstStyle>
            <a:lvl1pPr>
              <a:defRPr>
                <a:solidFill>
                  <a:schemeClr val="tx1"/>
                </a:solidFill>
              </a:defRPr>
            </a:lvl1pPr>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B03ABBD-3611-4417-ABAC-E6D9B2DCCD52}"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630745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2"/>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610F3B-93CD-4308-A1D5-BDC6D9B148DF}"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31685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3"/>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5E9894-94BF-48DE-ACAD-11BE3ED74CC2}" type="datetime1">
              <a:rPr lang="en-US" smtClean="0">
                <a:solidFill>
                  <a:prstClr val="black"/>
                </a:solidFill>
              </a:rPr>
              <a:pPr/>
              <a:t>4/4/2019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767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1"/>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1"/>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1D637B-5863-4389-984A-EEC6A67C6A23}"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10590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9" y="144429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D8E3748-89D1-4F68-AA8E-FF99676779A7}" type="datetime1">
              <a:rPr lang="en-US" smtClean="0">
                <a:solidFill>
                  <a:prstClr val="black"/>
                </a:solidFill>
              </a:rPr>
              <a:pPr/>
              <a:t>4/4/2019</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281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2CEBC6-B5F9-4BE5-94E9-84B786A941B3}" type="datetime1">
              <a:rPr lang="en-US" smtClean="0">
                <a:solidFill>
                  <a:prstClr val="black"/>
                </a:solidFill>
              </a:rPr>
              <a:pPr/>
              <a:t>4/4/2019</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22049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E091-A570-4070-B08A-C7EF61B4B71F}" type="datetime1">
              <a:rPr lang="en-US" smtClean="0">
                <a:solidFill>
                  <a:prstClr val="black"/>
                </a:solidFill>
              </a:rPr>
              <a:pPr/>
              <a:t>4/4/2019</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2904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CC7AF4B-DE8D-4B82-87E1-37DEF973AD96}"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4153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09785B8-547B-4183-99B9-797D7C1A095F}" type="datetime1">
              <a:rPr lang="en-US" smtClean="0">
                <a:solidFill>
                  <a:prstClr val="black"/>
                </a:solidFill>
              </a:rPr>
              <a:pPr/>
              <a:t>4/4/2019</a:t>
            </a:fld>
            <a:endParaRPr lang="en-US" dirty="0">
              <a:solidFill>
                <a:prstClr val="black"/>
              </a:solidFill>
            </a:endParaRPr>
          </a:p>
        </p:txBody>
      </p:sp>
      <p:sp>
        <p:nvSpPr>
          <p:cNvPr id="6" name="Footer Placeholder 5"/>
          <p:cNvSpPr>
            <a:spLocks noGrp="1"/>
          </p:cNvSpPr>
          <p:nvPr>
            <p:ph type="ftr" sz="quarter" idx="11"/>
          </p:nvPr>
        </p:nvSpPr>
        <p:spPr>
          <a:xfrm>
            <a:off x="5840098" y="6407947"/>
            <a:ext cx="3134241" cy="365125"/>
          </a:xfrm>
        </p:spPr>
        <p:txBody>
          <a:bodyPr/>
          <a:lstStyle>
            <a:lvl1pPr>
              <a:defRPr>
                <a:solidFill>
                  <a:schemeClr val="tx1"/>
                </a:solidFill>
              </a:defRPr>
            </a:lvl1pPr>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B03ABBD-3611-4417-ABAC-E6D9B2DCCD52}"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86235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1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1"/>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85B30F6F-941E-4513-93ED-495D5A2A00B6}" type="datetime1">
              <a:rPr lang="en-US" smtClean="0">
                <a:solidFill>
                  <a:prstClr val="black"/>
                </a:solidFill>
              </a:rPr>
              <a:pPr/>
              <a:t>4/4/2019</a:t>
            </a:fld>
            <a:endParaRPr lang="en-US" dirty="0">
              <a:solidFill>
                <a:prstClr val="black"/>
              </a:solidFill>
            </a:endParaRPr>
          </a:p>
        </p:txBody>
      </p:sp>
      <p:sp>
        <p:nvSpPr>
          <p:cNvPr id="22" name="Footer Placeholder 21"/>
          <p:cNvSpPr>
            <a:spLocks noGrp="1"/>
          </p:cNvSpPr>
          <p:nvPr>
            <p:ph type="ftr" sz="quarter" idx="3"/>
          </p:nvPr>
        </p:nvSpPr>
        <p:spPr>
          <a:xfrm>
            <a:off x="5840098" y="6407947"/>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11529696" y="6407947"/>
            <a:ext cx="487680" cy="365125"/>
          </a:xfrm>
          <a:prstGeom prst="rect">
            <a:avLst/>
          </a:prstGeom>
        </p:spPr>
        <p:txBody>
          <a:bodyPr vert="horz" anchor="b"/>
          <a:lstStyle>
            <a:lvl1pPr algn="r" eaLnBrk="1" latinLnBrk="0" hangingPunct="1">
              <a:defRPr kumimoji="0" sz="1000" b="0">
                <a:solidFill>
                  <a:schemeClr val="tx1"/>
                </a:solidFill>
              </a:defRPr>
            </a:lvl1pPr>
            <a:extLst/>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06952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21959" tIns="60980" rIns="121959" bIns="60980"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121959" tIns="60980" rIns="121959" bIns="609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121959" tIns="60980" rIns="121959" bIns="60980" rtlCol="0" anchor="ctr"/>
          <a:lstStyle>
            <a:lvl1pPr algn="l">
              <a:defRPr sz="1199">
                <a:solidFill>
                  <a:schemeClr val="tx1">
                    <a:tint val="75000"/>
                  </a:schemeClr>
                </a:solidFill>
              </a:defRPr>
            </a:lvl1pPr>
          </a:lstStyle>
          <a:p>
            <a:fld id="{8272BE4F-C47D-4020-A90A-6F27DF5E2447}" type="datetimeFigureOut">
              <a:rPr lang="en-US" smtClean="0">
                <a:solidFill>
                  <a:prstClr val="black">
                    <a:tint val="75000"/>
                  </a:prstClr>
                </a:solidFill>
              </a:rPr>
              <a:pPr/>
              <a:t>4/4/2019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61"/>
            <a:ext cx="3860800" cy="365125"/>
          </a:xfrm>
          <a:prstGeom prst="rect">
            <a:avLst/>
          </a:prstGeom>
        </p:spPr>
        <p:txBody>
          <a:bodyPr vert="horz" lIns="121959" tIns="60980" rIns="121959" bIns="60980" rtlCol="0" anchor="ctr"/>
          <a:lstStyle>
            <a:lvl1pPr algn="ctr">
              <a:defRPr sz="1199">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121959" tIns="60980" rIns="121959" bIns="60980" rtlCol="0" anchor="ctr"/>
          <a:lstStyle>
            <a:lvl1pPr algn="r">
              <a:defRPr sz="1199">
                <a:solidFill>
                  <a:schemeClr val="tx1">
                    <a:tint val="75000"/>
                  </a:schemeClr>
                </a:solidFill>
              </a:defRPr>
            </a:lvl1pPr>
          </a:lstStyle>
          <a:p>
            <a:fld id="{8AE51F2C-24DC-48F0-B898-F6BBB5E758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686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205" rtl="0" eaLnBrk="1" latinLnBrk="0" hangingPunct="1">
        <a:spcBef>
          <a:spcPct val="0"/>
        </a:spcBef>
        <a:buNone/>
        <a:defRPr sz="4348" kern="1200">
          <a:solidFill>
            <a:schemeClr val="tx1"/>
          </a:solidFill>
          <a:latin typeface="+mj-lt"/>
          <a:ea typeface="+mj-ea"/>
          <a:cs typeface="+mj-cs"/>
        </a:defRPr>
      </a:lvl1pPr>
    </p:titleStyle>
    <p:bodyStyle>
      <a:lvl1pPr marL="342827" indent="-342827" algn="l" defTabSz="914205" rtl="0" eaLnBrk="1" latinLnBrk="0" hangingPunct="1">
        <a:spcBef>
          <a:spcPct val="20000"/>
        </a:spcBef>
        <a:buFont typeface="Arial" pitchFamily="34" charset="0"/>
        <a:buChar char="•"/>
        <a:defRPr sz="3223" kern="1200">
          <a:solidFill>
            <a:schemeClr val="tx1"/>
          </a:solidFill>
          <a:latin typeface="+mn-lt"/>
          <a:ea typeface="+mn-ea"/>
          <a:cs typeface="+mn-cs"/>
        </a:defRPr>
      </a:lvl1pPr>
      <a:lvl2pPr marL="742791" indent="-285689" algn="l" defTabSz="914205" rtl="0" eaLnBrk="1" latinLnBrk="0" hangingPunct="1">
        <a:spcBef>
          <a:spcPct val="20000"/>
        </a:spcBef>
        <a:buFont typeface="Arial" pitchFamily="34" charset="0"/>
        <a:buChar char="–"/>
        <a:defRPr sz="2848" kern="1200">
          <a:solidFill>
            <a:schemeClr val="tx1"/>
          </a:solidFill>
          <a:latin typeface="+mn-lt"/>
          <a:ea typeface="+mn-ea"/>
          <a:cs typeface="+mn-cs"/>
        </a:defRPr>
      </a:lvl2pPr>
      <a:lvl3pPr marL="1142756" indent="-228552" algn="l" defTabSz="91420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59"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61"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63"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66"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68"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70" indent="-228552" algn="l" defTabSz="91420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205" rtl="0" eaLnBrk="1" latinLnBrk="0" hangingPunct="1">
        <a:defRPr sz="1799" kern="1200">
          <a:solidFill>
            <a:schemeClr val="tx1"/>
          </a:solidFill>
          <a:latin typeface="+mn-lt"/>
          <a:ea typeface="+mn-ea"/>
          <a:cs typeface="+mn-cs"/>
        </a:defRPr>
      </a:lvl1pPr>
      <a:lvl2pPr marL="457102" algn="l" defTabSz="914205" rtl="0" eaLnBrk="1" latinLnBrk="0" hangingPunct="1">
        <a:defRPr sz="1799" kern="1200">
          <a:solidFill>
            <a:schemeClr val="tx1"/>
          </a:solidFill>
          <a:latin typeface="+mn-lt"/>
          <a:ea typeface="+mn-ea"/>
          <a:cs typeface="+mn-cs"/>
        </a:defRPr>
      </a:lvl2pPr>
      <a:lvl3pPr marL="914205" algn="l" defTabSz="914205" rtl="0" eaLnBrk="1" latinLnBrk="0" hangingPunct="1">
        <a:defRPr sz="1799" kern="1200">
          <a:solidFill>
            <a:schemeClr val="tx1"/>
          </a:solidFill>
          <a:latin typeface="+mn-lt"/>
          <a:ea typeface="+mn-ea"/>
          <a:cs typeface="+mn-cs"/>
        </a:defRPr>
      </a:lvl3pPr>
      <a:lvl4pPr marL="1371307" algn="l" defTabSz="914205" rtl="0" eaLnBrk="1" latinLnBrk="0" hangingPunct="1">
        <a:defRPr sz="1799" kern="1200">
          <a:solidFill>
            <a:schemeClr val="tx1"/>
          </a:solidFill>
          <a:latin typeface="+mn-lt"/>
          <a:ea typeface="+mn-ea"/>
          <a:cs typeface="+mn-cs"/>
        </a:defRPr>
      </a:lvl4pPr>
      <a:lvl5pPr marL="1828409" algn="l" defTabSz="914205" rtl="0" eaLnBrk="1" latinLnBrk="0" hangingPunct="1">
        <a:defRPr sz="1799" kern="1200">
          <a:solidFill>
            <a:schemeClr val="tx1"/>
          </a:solidFill>
          <a:latin typeface="+mn-lt"/>
          <a:ea typeface="+mn-ea"/>
          <a:cs typeface="+mn-cs"/>
        </a:defRPr>
      </a:lvl5pPr>
      <a:lvl6pPr marL="2285512" algn="l" defTabSz="914205" rtl="0" eaLnBrk="1" latinLnBrk="0" hangingPunct="1">
        <a:defRPr sz="1799" kern="1200">
          <a:solidFill>
            <a:schemeClr val="tx1"/>
          </a:solidFill>
          <a:latin typeface="+mn-lt"/>
          <a:ea typeface="+mn-ea"/>
          <a:cs typeface="+mn-cs"/>
        </a:defRPr>
      </a:lvl6pPr>
      <a:lvl7pPr marL="2742614" algn="l" defTabSz="914205" rtl="0" eaLnBrk="1" latinLnBrk="0" hangingPunct="1">
        <a:defRPr sz="1799" kern="1200">
          <a:solidFill>
            <a:schemeClr val="tx1"/>
          </a:solidFill>
          <a:latin typeface="+mn-lt"/>
          <a:ea typeface="+mn-ea"/>
          <a:cs typeface="+mn-cs"/>
        </a:defRPr>
      </a:lvl7pPr>
      <a:lvl8pPr marL="3199717" algn="l" defTabSz="914205" rtl="0" eaLnBrk="1" latinLnBrk="0" hangingPunct="1">
        <a:defRPr sz="1799" kern="1200">
          <a:solidFill>
            <a:schemeClr val="tx1"/>
          </a:solidFill>
          <a:latin typeface="+mn-lt"/>
          <a:ea typeface="+mn-ea"/>
          <a:cs typeface="+mn-cs"/>
        </a:defRPr>
      </a:lvl8pPr>
      <a:lvl9pPr marL="3656819" algn="l" defTabSz="914205"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1"/>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85B30F6F-941E-4513-93ED-495D5A2A00B6}" type="datetime1">
              <a:rPr lang="en-US" smtClean="0">
                <a:solidFill>
                  <a:prstClr val="black"/>
                </a:solidFill>
              </a:rPr>
              <a:pPr/>
              <a:t>4/4/2019</a:t>
            </a:fld>
            <a:endParaRPr lang="en-US" dirty="0">
              <a:solidFill>
                <a:prstClr val="black"/>
              </a:solidFill>
            </a:endParaRPr>
          </a:p>
        </p:txBody>
      </p:sp>
      <p:sp>
        <p:nvSpPr>
          <p:cNvPr id="22" name="Footer Placeholder 21"/>
          <p:cNvSpPr>
            <a:spLocks noGrp="1"/>
          </p:cNvSpPr>
          <p:nvPr>
            <p:ph type="ftr" sz="quarter" idx="3"/>
          </p:nvPr>
        </p:nvSpPr>
        <p:spPr>
          <a:xfrm>
            <a:off x="5840098" y="6407947"/>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11529696" y="6407947"/>
            <a:ext cx="487680" cy="365125"/>
          </a:xfrm>
          <a:prstGeom prst="rect">
            <a:avLst/>
          </a:prstGeom>
        </p:spPr>
        <p:txBody>
          <a:bodyPr vert="horz" anchor="b"/>
          <a:lstStyle>
            <a:lvl1pPr algn="r" eaLnBrk="1" latinLnBrk="0" hangingPunct="1">
              <a:defRPr kumimoji="0" sz="1000" b="0">
                <a:solidFill>
                  <a:schemeClr val="tx1"/>
                </a:solidFill>
              </a:defRPr>
            </a:lvl1pPr>
            <a:extLst/>
          </a:lstStyle>
          <a:p>
            <a:fld id="{DB03ABBD-3611-4417-ABAC-E6D9B2DCCD5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056272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B03ABBD-3611-4417-ABAC-E6D9B2DCCD52}" type="slidenum">
              <a:rPr lang="en-US" smtClean="0">
                <a:solidFill>
                  <a:prstClr val="black"/>
                </a:solidFill>
              </a:rPr>
              <a:pPr/>
              <a:t>1</a:t>
            </a:fld>
            <a:endParaRPr lang="en-US" dirty="0">
              <a:solidFill>
                <a:prstClr val="black"/>
              </a:solidFill>
            </a:endParaRPr>
          </a:p>
        </p:txBody>
      </p:sp>
      <p:sp>
        <p:nvSpPr>
          <p:cNvPr id="7" name="Rectangle 6"/>
          <p:cNvSpPr/>
          <p:nvPr/>
        </p:nvSpPr>
        <p:spPr>
          <a:xfrm>
            <a:off x="0" y="1989377"/>
            <a:ext cx="12191999" cy="1323439"/>
          </a:xfrm>
          <a:prstGeom prst="rect">
            <a:avLst/>
          </a:prstGeom>
        </p:spPr>
        <p:txBody>
          <a:bodyPr wrap="square">
            <a:spAutoFit/>
          </a:bodyPr>
          <a:lstStyle/>
          <a:p>
            <a:pPr algn="ctr"/>
            <a:r>
              <a:rPr lang="en-US" sz="8000" b="1" dirty="0">
                <a:solidFill>
                  <a:schemeClr val="tx2"/>
                </a:solidFill>
              </a:rPr>
              <a:t>Mission Moment</a:t>
            </a:r>
          </a:p>
        </p:txBody>
      </p:sp>
      <p:sp>
        <p:nvSpPr>
          <p:cNvPr id="8" name="Title 1"/>
          <p:cNvSpPr>
            <a:spLocks noGrp="1"/>
          </p:cNvSpPr>
          <p:nvPr>
            <p:ph type="ctrTitle"/>
          </p:nvPr>
        </p:nvSpPr>
        <p:spPr>
          <a:xfrm>
            <a:off x="203200" y="5505889"/>
            <a:ext cx="9304214" cy="1002560"/>
          </a:xfrm>
        </p:spPr>
        <p:txBody>
          <a:bodyPr>
            <a:noAutofit/>
          </a:bodyPr>
          <a:lstStyle/>
          <a:p>
            <a:pPr algn="l"/>
            <a:r>
              <a:rPr lang="en-US" sz="6000" dirty="0">
                <a:solidFill>
                  <a:schemeClr val="bg1"/>
                </a:solidFill>
                <a:effectLst>
                  <a:outerShdw blurRad="38100" dist="38100" dir="2700000" algn="tl">
                    <a:srgbClr val="000000">
                      <a:alpha val="43137"/>
                    </a:srgbClr>
                  </a:outerShdw>
                </a:effectLst>
                <a:latin typeface="Cambria" pitchFamily="18" charset="0"/>
              </a:rPr>
              <a:t>Whitpain Township</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1580" y="64468"/>
            <a:ext cx="1825925" cy="184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608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CDEAEE-3671-4E55-8FE7-C3D3CAC1E558}"/>
              </a:ext>
            </a:extLst>
          </p:cNvPr>
          <p:cNvSpPr txBox="1"/>
          <p:nvPr/>
        </p:nvSpPr>
        <p:spPr>
          <a:xfrm>
            <a:off x="142043" y="0"/>
            <a:ext cx="11780668" cy="584775"/>
          </a:xfrm>
          <a:prstGeom prst="rect">
            <a:avLst/>
          </a:prstGeom>
          <a:noFill/>
        </p:spPr>
        <p:txBody>
          <a:bodyPr wrap="square" rtlCol="0">
            <a:spAutoFit/>
          </a:bodyPr>
          <a:lstStyle/>
          <a:p>
            <a:pPr algn="ctr"/>
            <a:r>
              <a:rPr lang="en-US" sz="3200" b="1" u="sng" dirty="0">
                <a:solidFill>
                  <a:schemeClr val="tx2"/>
                </a:solidFill>
                <a:effectLst>
                  <a:outerShdw blurRad="38100" dist="38100" dir="2700000" algn="tl">
                    <a:srgbClr val="000000">
                      <a:alpha val="43137"/>
                    </a:srgbClr>
                  </a:outerShdw>
                </a:effectLst>
              </a:rPr>
              <a:t>Turnpike Planting Plan at Jolly &amp; Wentz Roads in Context </a:t>
            </a:r>
          </a:p>
        </p:txBody>
      </p:sp>
      <p:pic>
        <p:nvPicPr>
          <p:cNvPr id="3" name="Picture 2">
            <a:extLst>
              <a:ext uri="{FF2B5EF4-FFF2-40B4-BE49-F238E27FC236}">
                <a16:creationId xmlns:a16="http://schemas.microsoft.com/office/drawing/2014/main" xmlns="" id="{B972B59F-CFF9-408F-99D5-AF0E4756B372}"/>
              </a:ext>
            </a:extLst>
          </p:cNvPr>
          <p:cNvPicPr>
            <a:picLocks noChangeAspect="1"/>
          </p:cNvPicPr>
          <p:nvPr/>
        </p:nvPicPr>
        <p:blipFill rotWithShape="1">
          <a:blip r:embed="rId2"/>
          <a:srcRect t="12676" b="1141"/>
          <a:stretch/>
        </p:blipFill>
        <p:spPr>
          <a:xfrm>
            <a:off x="1740175" y="838936"/>
            <a:ext cx="8584403" cy="5890865"/>
          </a:xfrm>
          <a:prstGeom prst="rect">
            <a:avLst/>
          </a:prstGeom>
        </p:spPr>
      </p:pic>
      <p:sp>
        <p:nvSpPr>
          <p:cNvPr id="4" name="Down Arrow 5">
            <a:extLst>
              <a:ext uri="{FF2B5EF4-FFF2-40B4-BE49-F238E27FC236}">
                <a16:creationId xmlns:a16="http://schemas.microsoft.com/office/drawing/2014/main" xmlns="" id="{907389E1-5D9E-462C-9B28-DF08D72A40C7}"/>
              </a:ext>
            </a:extLst>
          </p:cNvPr>
          <p:cNvSpPr/>
          <p:nvPr/>
        </p:nvSpPr>
        <p:spPr>
          <a:xfrm rot="1654359">
            <a:off x="4224215" y="4343319"/>
            <a:ext cx="227842" cy="101637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2E93C62-6C16-4E22-9E66-E2D6859FF8F9}"/>
              </a:ext>
            </a:extLst>
          </p:cNvPr>
          <p:cNvSpPr txBox="1"/>
          <p:nvPr/>
        </p:nvSpPr>
        <p:spPr>
          <a:xfrm rot="5596935">
            <a:off x="3193795" y="4342342"/>
            <a:ext cx="1387518" cy="338554"/>
          </a:xfrm>
          <a:prstGeom prst="rect">
            <a:avLst/>
          </a:prstGeom>
          <a:solidFill>
            <a:schemeClr val="bg1"/>
          </a:solidFill>
        </p:spPr>
        <p:txBody>
          <a:bodyPr wrap="square" rtlCol="0" anchor="ctr">
            <a:spAutoFit/>
          </a:bodyPr>
          <a:lstStyle/>
          <a:p>
            <a:pPr algn="ctr"/>
            <a:r>
              <a:rPr lang="en-US" sz="1600" dirty="0"/>
              <a:t>Wentz Road</a:t>
            </a:r>
          </a:p>
        </p:txBody>
      </p:sp>
      <p:sp>
        <p:nvSpPr>
          <p:cNvPr id="10" name="TextBox 9">
            <a:extLst>
              <a:ext uri="{FF2B5EF4-FFF2-40B4-BE49-F238E27FC236}">
                <a16:creationId xmlns:a16="http://schemas.microsoft.com/office/drawing/2014/main" xmlns="" id="{65598C1A-7A9A-4711-9669-0886DA2DC10D}"/>
              </a:ext>
            </a:extLst>
          </p:cNvPr>
          <p:cNvSpPr txBox="1"/>
          <p:nvPr/>
        </p:nvSpPr>
        <p:spPr>
          <a:xfrm rot="2124571">
            <a:off x="4645508" y="5830615"/>
            <a:ext cx="1387518" cy="338554"/>
          </a:xfrm>
          <a:prstGeom prst="rect">
            <a:avLst/>
          </a:prstGeom>
          <a:solidFill>
            <a:schemeClr val="bg1"/>
          </a:solidFill>
        </p:spPr>
        <p:txBody>
          <a:bodyPr wrap="square" rtlCol="0" anchor="ctr">
            <a:spAutoFit/>
          </a:bodyPr>
          <a:lstStyle/>
          <a:p>
            <a:pPr algn="ctr"/>
            <a:r>
              <a:rPr lang="en-US" sz="1600" dirty="0"/>
              <a:t>PA Turnpike</a:t>
            </a:r>
          </a:p>
        </p:txBody>
      </p:sp>
      <p:sp>
        <p:nvSpPr>
          <p:cNvPr id="11" name="TextBox 10">
            <a:extLst>
              <a:ext uri="{FF2B5EF4-FFF2-40B4-BE49-F238E27FC236}">
                <a16:creationId xmlns:a16="http://schemas.microsoft.com/office/drawing/2014/main" xmlns="" id="{43918B67-4B8C-43E7-A8C2-974EFC8F2F3A}"/>
              </a:ext>
            </a:extLst>
          </p:cNvPr>
          <p:cNvSpPr txBox="1"/>
          <p:nvPr/>
        </p:nvSpPr>
        <p:spPr>
          <a:xfrm>
            <a:off x="4261281" y="1049432"/>
            <a:ext cx="1387518" cy="830997"/>
          </a:xfrm>
          <a:prstGeom prst="rect">
            <a:avLst/>
          </a:prstGeom>
          <a:solidFill>
            <a:schemeClr val="bg1"/>
          </a:solidFill>
        </p:spPr>
        <p:txBody>
          <a:bodyPr wrap="square" rtlCol="0" anchor="ctr">
            <a:spAutoFit/>
          </a:bodyPr>
          <a:lstStyle/>
          <a:p>
            <a:pPr algn="ctr"/>
            <a:r>
              <a:rPr lang="en-US" sz="1600" dirty="0"/>
              <a:t>Whitpain Township Building</a:t>
            </a:r>
          </a:p>
        </p:txBody>
      </p:sp>
      <p:sp>
        <p:nvSpPr>
          <p:cNvPr id="12" name="TextBox 11">
            <a:extLst>
              <a:ext uri="{FF2B5EF4-FFF2-40B4-BE49-F238E27FC236}">
                <a16:creationId xmlns:a16="http://schemas.microsoft.com/office/drawing/2014/main" xmlns="" id="{26ABE75E-55C4-46E4-8AFD-32A14A89C451}"/>
              </a:ext>
            </a:extLst>
          </p:cNvPr>
          <p:cNvSpPr txBox="1"/>
          <p:nvPr/>
        </p:nvSpPr>
        <p:spPr>
          <a:xfrm>
            <a:off x="4523096" y="4076332"/>
            <a:ext cx="1516569" cy="369332"/>
          </a:xfrm>
          <a:prstGeom prst="rect">
            <a:avLst/>
          </a:prstGeom>
          <a:solidFill>
            <a:srgbClr val="FFFF00"/>
          </a:solidFill>
        </p:spPr>
        <p:txBody>
          <a:bodyPr wrap="none" rtlCol="0">
            <a:spAutoFit/>
          </a:bodyPr>
          <a:lstStyle/>
          <a:p>
            <a:pPr algn="ctr"/>
            <a:r>
              <a:rPr lang="en-US" dirty="0"/>
              <a:t>Planting Area</a:t>
            </a:r>
          </a:p>
        </p:txBody>
      </p:sp>
      <p:sp>
        <p:nvSpPr>
          <p:cNvPr id="13" name="Oval 12">
            <a:extLst>
              <a:ext uri="{FF2B5EF4-FFF2-40B4-BE49-F238E27FC236}">
                <a16:creationId xmlns:a16="http://schemas.microsoft.com/office/drawing/2014/main" xmlns="" id="{53239951-1D2A-42B1-A45B-013BDA0F5324}"/>
              </a:ext>
            </a:extLst>
          </p:cNvPr>
          <p:cNvSpPr/>
          <p:nvPr/>
        </p:nvSpPr>
        <p:spPr>
          <a:xfrm rot="1939014">
            <a:off x="3578534" y="5339520"/>
            <a:ext cx="932653" cy="399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567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D041C0-0F9D-4A84-A82F-B2AD8618060B}"/>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4" name="TextBox 3">
            <a:extLst>
              <a:ext uri="{FF2B5EF4-FFF2-40B4-BE49-F238E27FC236}">
                <a16:creationId xmlns:a16="http://schemas.microsoft.com/office/drawing/2014/main" xmlns="" id="{711B26D1-A060-417A-AD6D-2E52966ABF0B}"/>
              </a:ext>
            </a:extLst>
          </p:cNvPr>
          <p:cNvSpPr txBox="1"/>
          <p:nvPr/>
        </p:nvSpPr>
        <p:spPr>
          <a:xfrm>
            <a:off x="1532380" y="25797"/>
            <a:ext cx="9164184" cy="584775"/>
          </a:xfrm>
          <a:prstGeom prst="rect">
            <a:avLst/>
          </a:prstGeom>
          <a:noFill/>
        </p:spPr>
        <p:txBody>
          <a:bodyPr wrap="square" rtlCol="0">
            <a:spAutoFit/>
          </a:bodyPr>
          <a:lstStyle/>
          <a:p>
            <a:pPr algn="ctr"/>
            <a:r>
              <a:rPr lang="en-US" sz="3200" b="1" u="sng" dirty="0">
                <a:solidFill>
                  <a:schemeClr val="tx2"/>
                </a:solidFill>
                <a:effectLst>
                  <a:outerShdw blurRad="38100" dist="38100" dir="2700000" algn="tl">
                    <a:srgbClr val="000000">
                      <a:alpha val="43137"/>
                    </a:srgbClr>
                  </a:outerShdw>
                </a:effectLst>
              </a:rPr>
              <a:t>Turnpike Planting Plan at Jolly &amp; Wentz Roads</a:t>
            </a:r>
          </a:p>
        </p:txBody>
      </p:sp>
      <p:pic>
        <p:nvPicPr>
          <p:cNvPr id="5" name="Picture 4">
            <a:extLst>
              <a:ext uri="{FF2B5EF4-FFF2-40B4-BE49-F238E27FC236}">
                <a16:creationId xmlns:a16="http://schemas.microsoft.com/office/drawing/2014/main" xmlns="" id="{04E2072C-EABC-44E5-9825-0A596EF0C52C}"/>
              </a:ext>
            </a:extLst>
          </p:cNvPr>
          <p:cNvPicPr>
            <a:picLocks noChangeAspect="1"/>
          </p:cNvPicPr>
          <p:nvPr/>
        </p:nvPicPr>
        <p:blipFill>
          <a:blip r:embed="rId2"/>
          <a:stretch>
            <a:fillRect/>
          </a:stretch>
        </p:blipFill>
        <p:spPr>
          <a:xfrm>
            <a:off x="372860" y="717108"/>
            <a:ext cx="11450110" cy="5130913"/>
          </a:xfrm>
          <a:prstGeom prst="rect">
            <a:avLst/>
          </a:prstGeom>
          <a:ln w="38100">
            <a:solidFill>
              <a:schemeClr val="accent1"/>
            </a:solidFill>
          </a:ln>
        </p:spPr>
      </p:pic>
    </p:spTree>
    <p:extLst>
      <p:ext uri="{BB962C8B-B14F-4D97-AF65-F5344CB8AC3E}">
        <p14:creationId xmlns:p14="http://schemas.microsoft.com/office/powerpoint/2010/main" val="292885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D041C0-0F9D-4A84-A82F-B2AD8618060B}"/>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6" name="TextBox 5">
            <a:extLst>
              <a:ext uri="{FF2B5EF4-FFF2-40B4-BE49-F238E27FC236}">
                <a16:creationId xmlns:a16="http://schemas.microsoft.com/office/drawing/2014/main" xmlns="" id="{BACE3A67-E99B-4CB2-8F4C-DBFD62047858}"/>
              </a:ext>
            </a:extLst>
          </p:cNvPr>
          <p:cNvSpPr txBox="1"/>
          <p:nvPr/>
        </p:nvSpPr>
        <p:spPr>
          <a:xfrm>
            <a:off x="292963" y="329117"/>
            <a:ext cx="11449235" cy="5324535"/>
          </a:xfrm>
          <a:prstGeom prst="rect">
            <a:avLst/>
          </a:prstGeom>
          <a:noFill/>
        </p:spPr>
        <p:txBody>
          <a:bodyPr wrap="square" rtlCol="0">
            <a:spAutoFit/>
          </a:bodyPr>
          <a:lstStyle/>
          <a:p>
            <a:pPr algn="ctr"/>
            <a:r>
              <a:rPr lang="en-US" sz="4800" b="1" u="sng" dirty="0"/>
              <a:t>Please join Whitpain Township</a:t>
            </a:r>
          </a:p>
          <a:p>
            <a:pPr algn="ctr"/>
            <a:r>
              <a:rPr lang="en-US" sz="4800" b="1" u="sng" dirty="0"/>
              <a:t>in Celebrating</a:t>
            </a:r>
          </a:p>
          <a:p>
            <a:pPr algn="ctr"/>
            <a:endParaRPr lang="en-US" sz="3200" b="1" dirty="0">
              <a:solidFill>
                <a:schemeClr val="tx2"/>
              </a:solidFill>
            </a:endParaRPr>
          </a:p>
          <a:p>
            <a:pPr algn="ctr"/>
            <a:r>
              <a:rPr lang="en-US" sz="4000" b="1" dirty="0">
                <a:solidFill>
                  <a:schemeClr val="tx2"/>
                </a:solidFill>
              </a:rPr>
              <a:t>Earth Day on April 11</a:t>
            </a:r>
            <a:r>
              <a:rPr lang="en-US" sz="4000" b="1" baseline="30000" dirty="0">
                <a:solidFill>
                  <a:schemeClr val="tx2"/>
                </a:solidFill>
              </a:rPr>
              <a:t>th </a:t>
            </a:r>
            <a:r>
              <a:rPr lang="en-US" sz="4000" b="1" dirty="0">
                <a:solidFill>
                  <a:schemeClr val="tx2"/>
                </a:solidFill>
              </a:rPr>
              <a:t>from 9:15 am – 11:15 am</a:t>
            </a:r>
          </a:p>
          <a:p>
            <a:pPr algn="ctr"/>
            <a:r>
              <a:rPr lang="en-US" sz="4000" b="1" dirty="0">
                <a:solidFill>
                  <a:schemeClr val="tx2"/>
                </a:solidFill>
              </a:rPr>
              <a:t>at Prophecy Creek Park</a:t>
            </a:r>
          </a:p>
          <a:p>
            <a:pPr algn="ctr"/>
            <a:r>
              <a:rPr lang="en-US" sz="4000" b="1" dirty="0">
                <a:solidFill>
                  <a:schemeClr val="tx2"/>
                </a:solidFill>
              </a:rPr>
              <a:t>&amp;</a:t>
            </a:r>
          </a:p>
          <a:p>
            <a:pPr algn="ctr"/>
            <a:r>
              <a:rPr lang="en-US" sz="4000" b="1" dirty="0">
                <a:solidFill>
                  <a:schemeClr val="tx2"/>
                </a:solidFill>
              </a:rPr>
              <a:t>The Shade Tree Giveaway on Sunday, April 28th at 8:00 am at Prophecy Creek Park </a:t>
            </a:r>
          </a:p>
        </p:txBody>
      </p:sp>
    </p:spTree>
    <p:extLst>
      <p:ext uri="{BB962C8B-B14F-4D97-AF65-F5344CB8AC3E}">
        <p14:creationId xmlns:p14="http://schemas.microsoft.com/office/powerpoint/2010/main" val="93541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31770"/>
            <a:ext cx="9372600" cy="3970299"/>
          </a:xfrm>
          <a:custGeom>
            <a:avLst/>
            <a:gdLst>
              <a:gd name="connsiteX0" fmla="*/ 0 w 7768354"/>
              <a:gd name="connsiteY0" fmla="*/ 0 h 4524297"/>
              <a:gd name="connsiteX1" fmla="*/ 7768354 w 7768354"/>
              <a:gd name="connsiteY1" fmla="*/ 0 h 4524297"/>
              <a:gd name="connsiteX2" fmla="*/ 7768354 w 7768354"/>
              <a:gd name="connsiteY2" fmla="*/ 4524297 h 4524297"/>
              <a:gd name="connsiteX3" fmla="*/ 0 w 7768354"/>
              <a:gd name="connsiteY3" fmla="*/ 4524297 h 4524297"/>
              <a:gd name="connsiteX4" fmla="*/ 0 w 7768354"/>
              <a:gd name="connsiteY4" fmla="*/ 0 h 4524297"/>
              <a:gd name="connsiteX0" fmla="*/ 0 w 7768354"/>
              <a:gd name="connsiteY0" fmla="*/ 9525 h 4533822"/>
              <a:gd name="connsiteX1" fmla="*/ 5291854 w 7768354"/>
              <a:gd name="connsiteY1" fmla="*/ 0 h 4533822"/>
              <a:gd name="connsiteX2" fmla="*/ 7768354 w 7768354"/>
              <a:gd name="connsiteY2" fmla="*/ 4533822 h 4533822"/>
              <a:gd name="connsiteX3" fmla="*/ 0 w 7768354"/>
              <a:gd name="connsiteY3" fmla="*/ 4533822 h 4533822"/>
              <a:gd name="connsiteX4" fmla="*/ 0 w 7768354"/>
              <a:gd name="connsiteY4" fmla="*/ 9525 h 4533822"/>
              <a:gd name="connsiteX0" fmla="*/ 0 w 7768354"/>
              <a:gd name="connsiteY0" fmla="*/ 9525 h 4533822"/>
              <a:gd name="connsiteX1" fmla="*/ 5291854 w 7768354"/>
              <a:gd name="connsiteY1" fmla="*/ 0 h 4533822"/>
              <a:gd name="connsiteX2" fmla="*/ 7768354 w 7768354"/>
              <a:gd name="connsiteY2" fmla="*/ 4533822 h 4533822"/>
              <a:gd name="connsiteX3" fmla="*/ 0 w 7768354"/>
              <a:gd name="connsiteY3" fmla="*/ 4533822 h 4533822"/>
              <a:gd name="connsiteX4" fmla="*/ 0 w 7768354"/>
              <a:gd name="connsiteY4" fmla="*/ 9525 h 4533822"/>
              <a:gd name="connsiteX0" fmla="*/ 0 w 7768354"/>
              <a:gd name="connsiteY0" fmla="*/ 9525 h 4533822"/>
              <a:gd name="connsiteX1" fmla="*/ 5291854 w 7768354"/>
              <a:gd name="connsiteY1" fmla="*/ 0 h 4533822"/>
              <a:gd name="connsiteX2" fmla="*/ 7768354 w 7768354"/>
              <a:gd name="connsiteY2" fmla="*/ 4533822 h 4533822"/>
              <a:gd name="connsiteX3" fmla="*/ 0 w 7768354"/>
              <a:gd name="connsiteY3" fmla="*/ 4533822 h 4533822"/>
              <a:gd name="connsiteX4" fmla="*/ 0 w 7768354"/>
              <a:gd name="connsiteY4" fmla="*/ 9525 h 4533822"/>
              <a:gd name="connsiteX0" fmla="*/ 0 w 7768354"/>
              <a:gd name="connsiteY0" fmla="*/ 9525 h 4533822"/>
              <a:gd name="connsiteX1" fmla="*/ 5291854 w 7768354"/>
              <a:gd name="connsiteY1" fmla="*/ 0 h 4533822"/>
              <a:gd name="connsiteX2" fmla="*/ 7768354 w 7768354"/>
              <a:gd name="connsiteY2" fmla="*/ 4533822 h 4533822"/>
              <a:gd name="connsiteX3" fmla="*/ 0 w 7768354"/>
              <a:gd name="connsiteY3" fmla="*/ 4533822 h 4533822"/>
              <a:gd name="connsiteX4" fmla="*/ 0 w 7768354"/>
              <a:gd name="connsiteY4" fmla="*/ 9525 h 453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354" h="4533822">
                <a:moveTo>
                  <a:pt x="0" y="9525"/>
                </a:moveTo>
                <a:lnTo>
                  <a:pt x="5291854" y="0"/>
                </a:lnTo>
                <a:cubicBezTo>
                  <a:pt x="5317254" y="1549374"/>
                  <a:pt x="7742954" y="1308048"/>
                  <a:pt x="7768354" y="4533822"/>
                </a:cubicBezTo>
                <a:lnTo>
                  <a:pt x="0" y="4533822"/>
                </a:lnTo>
                <a:lnTo>
                  <a:pt x="0" y="9525"/>
                </a:lnTo>
                <a:close/>
              </a:path>
            </a:pathLst>
          </a:custGeom>
        </p:spPr>
        <p:txBody>
          <a:bodyPr wrap="square" lIns="91422" tIns="45711" rIns="91422" bIns="4571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Candara"/>
              </a:rPr>
              <a:t>The mission of Whitpain Township Government is to </a:t>
            </a:r>
            <a:r>
              <a:rPr kumimoji="0" lang="en-US" sz="3600" b="1" i="0" strike="noStrike" kern="0" cap="none" spc="0" normalizeH="0" baseline="0" noProof="0" dirty="0">
                <a:ln>
                  <a:noFill/>
                </a:ln>
                <a:solidFill>
                  <a:sysClr val="windowText" lastClr="000000"/>
                </a:solidFill>
                <a:effectLst/>
                <a:uLnTx/>
                <a:uFillTx/>
                <a:latin typeface="Candara"/>
              </a:rPr>
              <a:t>efficiently, responsibly, and creatively </a:t>
            </a:r>
            <a:r>
              <a:rPr kumimoji="0" lang="en-US" sz="3600" b="1" i="0" u="none" strike="noStrike" kern="0" cap="none" spc="0" normalizeH="0" baseline="0" noProof="0" dirty="0">
                <a:ln>
                  <a:noFill/>
                </a:ln>
                <a:solidFill>
                  <a:sysClr val="windowText" lastClr="000000"/>
                </a:solidFill>
                <a:effectLst/>
                <a:uLnTx/>
                <a:uFillTx/>
                <a:latin typeface="Candara"/>
              </a:rPr>
              <a:t>provide the essential services that build value, enhance quality of life, and protect the health, safety, and rights for all who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Candara"/>
              </a:rPr>
              <a:t>live in, work in, and enjoy Whitpain. </a:t>
            </a:r>
            <a:endParaRPr kumimoji="0" lang="en-US" sz="3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533400" y="7251"/>
            <a:ext cx="5105400" cy="1569642"/>
          </a:xfrm>
          <a:prstGeom prst="rect">
            <a:avLst/>
          </a:prstGeom>
          <a:noFill/>
        </p:spPr>
        <p:txBody>
          <a:bodyPr wrap="square" lIns="91422" tIns="45711" rIns="91422" bIns="4571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ysClr val="windowText" lastClr="000000"/>
                </a:solidFill>
                <a:effectLst/>
                <a:uLnTx/>
                <a:uFillTx/>
                <a:latin typeface="Candara"/>
              </a:rPr>
              <a:t>Mission</a:t>
            </a:r>
            <a:r>
              <a:rPr kumimoji="0" lang="en-US" sz="9600" b="1" i="0" u="none" strike="noStrike" kern="0" cap="none" spc="0" normalizeH="0" baseline="0" noProof="0" dirty="0">
                <a:ln>
                  <a:noFill/>
                </a:ln>
                <a:solidFill>
                  <a:schemeClr val="tx1">
                    <a:lumMod val="95000"/>
                  </a:schemeClr>
                </a:solidFill>
                <a:effectLst/>
                <a:uLnTx/>
                <a:uFillTx/>
                <a:latin typeface="Candara"/>
              </a:rPr>
              <a:t> </a:t>
            </a:r>
            <a:endParaRPr kumimoji="0" lang="en-US" sz="9600" b="0" i="0" u="none" strike="noStrike" kern="0" cap="none" spc="0" normalizeH="0" baseline="0" noProof="0" dirty="0">
              <a:ln>
                <a:noFill/>
              </a:ln>
              <a:solidFill>
                <a:schemeClr val="tx1">
                  <a:lumMod val="95000"/>
                </a:schemeClr>
              </a:solidFill>
              <a:effectLst/>
              <a:uLnTx/>
              <a:uFillTx/>
              <a:latin typeface="Candara"/>
            </a:endParaRPr>
          </a:p>
        </p:txBody>
      </p:sp>
      <p:pic>
        <p:nvPicPr>
          <p:cNvPr id="1026" name="Picture 2" descr="911 Memo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0" y="4495800"/>
            <a:ext cx="2972611" cy="2060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Twp Logo 5-6-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7000" y="38100"/>
            <a:ext cx="1685568" cy="166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AEBDE"/>
                  </a:outerShdw>
                </a:effectLst>
              </a14:hiddenEffects>
            </a:ext>
          </a:extLst>
        </p:spPr>
      </p:pic>
    </p:spTree>
    <p:extLst>
      <p:ext uri="{BB962C8B-B14F-4D97-AF65-F5344CB8AC3E}">
        <p14:creationId xmlns:p14="http://schemas.microsoft.com/office/powerpoint/2010/main" val="60878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1" y="990600"/>
            <a:ext cx="9736138" cy="1323421"/>
          </a:xfrm>
          <a:prstGeom prst="rect">
            <a:avLst/>
          </a:prstGeom>
        </p:spPr>
        <p:txBody>
          <a:bodyPr wrap="square" lIns="91422" tIns="45711" rIns="91422" bIns="45711">
            <a:spAutoFit/>
          </a:bodyPr>
          <a:lstStyle/>
          <a:p>
            <a:pPr marL="0" marR="0" lvl="0" indent="0" defTabSz="91420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ndara"/>
              </a:rPr>
              <a:t>Whitpain Township is a community that embraces the future while cherishing our heritage. We will continue to be recognized for our diversity, fiscal responsibility, and leadership in resource conservation. We shall never waver in our commitment to ensuring public safety and enhancing the quality of life of all of our fellow citizens.</a:t>
            </a:r>
            <a:endParaRPr kumimoji="0" lang="en-US" sz="2000" b="1" i="0" u="none" strike="noStrike" kern="0" cap="none" spc="0" normalizeH="0" baseline="0" noProof="0" dirty="0">
              <a:ln>
                <a:noFill/>
              </a:ln>
              <a:solidFill>
                <a:prstClr val="black"/>
              </a:solidFill>
              <a:effectLst/>
              <a:uLnTx/>
              <a:uFillTx/>
            </a:endParaRPr>
          </a:p>
        </p:txBody>
      </p:sp>
      <p:sp>
        <p:nvSpPr>
          <p:cNvPr id="9" name="TextBox 8"/>
          <p:cNvSpPr txBox="1"/>
          <p:nvPr/>
        </p:nvSpPr>
        <p:spPr>
          <a:xfrm>
            <a:off x="457200" y="73172"/>
            <a:ext cx="2137087" cy="923312"/>
          </a:xfrm>
          <a:prstGeom prst="rect">
            <a:avLst/>
          </a:prstGeom>
          <a:noFill/>
        </p:spPr>
        <p:txBody>
          <a:bodyPr wrap="none" lIns="91422" tIns="45711" rIns="91422" bIns="45711" rtlCol="0">
            <a:spAutoFit/>
          </a:bodyPr>
          <a:lstStyle/>
          <a:p>
            <a:pPr marL="0" marR="0" lvl="0" indent="0" defTabSz="914205"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ndara"/>
              </a:rPr>
              <a:t>Vision</a:t>
            </a:r>
            <a:r>
              <a:rPr kumimoji="0" lang="en-US" sz="5400" b="1" i="0" u="none" strike="noStrike" kern="0" cap="none" spc="0" normalizeH="0" baseline="0" noProof="0" dirty="0">
                <a:ln>
                  <a:noFill/>
                </a:ln>
                <a:solidFill>
                  <a:prstClr val="white">
                    <a:lumMod val="95000"/>
                  </a:prstClr>
                </a:solidFill>
                <a:effectLst/>
                <a:uLnTx/>
                <a:uFillTx/>
                <a:latin typeface="Candara"/>
              </a:rPr>
              <a:t> </a:t>
            </a:r>
            <a:endParaRPr kumimoji="0" lang="en-US" sz="5400" b="0" i="0" u="none" strike="noStrike" kern="0" cap="none" spc="0" normalizeH="0" baseline="0" noProof="0" dirty="0">
              <a:ln>
                <a:noFill/>
              </a:ln>
              <a:solidFill>
                <a:prstClr val="white">
                  <a:lumMod val="95000"/>
                </a:prstClr>
              </a:solidFill>
              <a:effectLst/>
              <a:uLnTx/>
              <a:uFillTx/>
              <a:latin typeface="Candara"/>
            </a:endParaRPr>
          </a:p>
        </p:txBody>
      </p:sp>
      <p:sp>
        <p:nvSpPr>
          <p:cNvPr id="8" name="TextBox 7"/>
          <p:cNvSpPr txBox="1"/>
          <p:nvPr/>
        </p:nvSpPr>
        <p:spPr>
          <a:xfrm>
            <a:off x="449094" y="2555397"/>
            <a:ext cx="2259685" cy="923312"/>
          </a:xfrm>
          <a:prstGeom prst="rect">
            <a:avLst/>
          </a:prstGeom>
          <a:noFill/>
        </p:spPr>
        <p:txBody>
          <a:bodyPr wrap="none" lIns="91422" tIns="45711" rIns="91422" bIns="45711" rtlCol="0">
            <a:spAutoFit/>
          </a:bodyPr>
          <a:lstStyle/>
          <a:p>
            <a:pPr marL="0" marR="0" lvl="0" indent="0" defTabSz="914205"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ndara"/>
              </a:rPr>
              <a:t>Values</a:t>
            </a:r>
            <a:r>
              <a:rPr kumimoji="0" lang="en-US" sz="5400" b="1" i="0" u="none" strike="noStrike" kern="0" cap="none" spc="0" normalizeH="0" baseline="0" noProof="0" dirty="0">
                <a:ln>
                  <a:noFill/>
                </a:ln>
                <a:solidFill>
                  <a:prstClr val="white">
                    <a:lumMod val="95000"/>
                  </a:prstClr>
                </a:solidFill>
                <a:effectLst/>
                <a:uLnTx/>
                <a:uFillTx/>
                <a:latin typeface="Candara"/>
              </a:rPr>
              <a:t> </a:t>
            </a:r>
            <a:endParaRPr kumimoji="0" lang="en-US" sz="5400" b="0" i="0" u="none" strike="noStrike" kern="0" cap="none" spc="0" normalizeH="0" baseline="0" noProof="0" dirty="0">
              <a:ln>
                <a:noFill/>
              </a:ln>
              <a:solidFill>
                <a:prstClr val="white">
                  <a:lumMod val="95000"/>
                </a:prstClr>
              </a:solidFill>
              <a:effectLst/>
              <a:uLnTx/>
              <a:uFillTx/>
              <a:latin typeface="Candara"/>
            </a:endParaRPr>
          </a:p>
        </p:txBody>
      </p:sp>
      <p:sp>
        <p:nvSpPr>
          <p:cNvPr id="2" name="Rectangle 1"/>
          <p:cNvSpPr/>
          <p:nvPr/>
        </p:nvSpPr>
        <p:spPr>
          <a:xfrm>
            <a:off x="449094" y="3441680"/>
            <a:ext cx="10980906" cy="2923877"/>
          </a:xfrm>
          <a:prstGeom prst="rect">
            <a:avLst/>
          </a:prstGeom>
        </p:spPr>
        <p:txBody>
          <a:bodyPr wrap="square">
            <a:spAutoFit/>
          </a:bodyPr>
          <a:lstStyle/>
          <a:p>
            <a:pPr marL="428396" marR="0" lvl="0" indent="-428396" defTabSz="914205"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prstClr val="black"/>
                </a:solidFill>
                <a:effectLst/>
                <a:uLnTx/>
                <a:uFillTx/>
                <a:latin typeface="Candara"/>
              </a:rPr>
              <a:t>Integrity - </a:t>
            </a:r>
            <a:r>
              <a:rPr kumimoji="0" lang="en-US" sz="1600" b="0" i="0" u="none" strike="noStrike" kern="0" cap="none" spc="0" normalizeH="0" baseline="0" noProof="0" dirty="0">
                <a:ln>
                  <a:noFill/>
                </a:ln>
                <a:solidFill>
                  <a:sysClr val="windowText" lastClr="000000"/>
                </a:solidFill>
                <a:effectLst/>
                <a:uLnTx/>
                <a:uFillTx/>
              </a:rPr>
              <a:t>We follow moral and ethical principles as we conduct our work. We are consistent in our deeds, methods, and expectations. </a:t>
            </a:r>
            <a:endParaRPr kumimoji="0" lang="en-US" sz="1600" b="1" i="0" u="none" strike="noStrike" kern="0" cap="none" spc="0" normalizeH="0" baseline="0" noProof="0" dirty="0">
              <a:ln>
                <a:noFill/>
              </a:ln>
              <a:solidFill>
                <a:prstClr val="black"/>
              </a:solidFill>
              <a:effectLst/>
              <a:uLnTx/>
              <a:uFillTx/>
              <a:latin typeface="Candara"/>
            </a:endParaRPr>
          </a:p>
          <a:p>
            <a:pPr marL="428396" marR="0" lvl="0" indent="-428396" defTabSz="914205"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prstClr val="black"/>
                </a:solidFill>
                <a:effectLst/>
                <a:uLnTx/>
                <a:uFillTx/>
                <a:latin typeface="Candara"/>
              </a:rPr>
              <a:t>Stewardship - </a:t>
            </a:r>
            <a:r>
              <a:rPr kumimoji="0" lang="en-US" sz="1600" b="0" i="0" u="none" strike="noStrike" kern="0" cap="none" spc="0" normalizeH="0" baseline="0" noProof="0" dirty="0">
                <a:ln>
                  <a:noFill/>
                </a:ln>
                <a:solidFill>
                  <a:sysClr val="windowText" lastClr="000000"/>
                </a:solidFill>
                <a:effectLst/>
                <a:uLnTx/>
                <a:uFillTx/>
              </a:rPr>
              <a:t>We value our natural, financial, and human resources and are diligent in protecting, preserving, and enhancing Whitpain Township.</a:t>
            </a:r>
            <a:endParaRPr kumimoji="0" lang="en-US" sz="2000" b="1" i="0" u="none" strike="noStrike" kern="0" cap="none" spc="0" normalizeH="0" baseline="0" noProof="0" dirty="0">
              <a:ln>
                <a:noFill/>
              </a:ln>
              <a:solidFill>
                <a:prstClr val="black"/>
              </a:solidFill>
              <a:effectLst/>
              <a:uLnTx/>
              <a:uFillTx/>
              <a:latin typeface="Candara"/>
            </a:endParaRPr>
          </a:p>
          <a:p>
            <a:pPr marL="428396" marR="0" lvl="0" indent="-428396" defTabSz="914205"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prstClr val="black"/>
                </a:solidFill>
                <a:effectLst/>
                <a:uLnTx/>
                <a:uFillTx/>
                <a:latin typeface="Candara"/>
              </a:rPr>
              <a:t>Responsiveness - </a:t>
            </a:r>
            <a:r>
              <a:rPr kumimoji="0" lang="en-US" sz="1600" b="0" i="0" u="none" strike="noStrike" kern="0" cap="none" spc="0" normalizeH="0" baseline="0" noProof="0" dirty="0">
                <a:ln>
                  <a:noFill/>
                </a:ln>
                <a:solidFill>
                  <a:sysClr val="windowText" lastClr="000000"/>
                </a:solidFill>
                <a:effectLst/>
                <a:uLnTx/>
                <a:uFillTx/>
              </a:rPr>
              <a:t>We respond quickly but thoughtfully to individuals, situations, and events.</a:t>
            </a:r>
            <a:endParaRPr kumimoji="0" lang="en-US" sz="1600" b="1" i="0" u="none" strike="noStrike" kern="0" cap="none" spc="0" normalizeH="0" baseline="0" noProof="0" dirty="0">
              <a:ln>
                <a:noFill/>
              </a:ln>
              <a:solidFill>
                <a:prstClr val="black"/>
              </a:solidFill>
              <a:effectLst/>
              <a:uLnTx/>
              <a:uFillTx/>
              <a:latin typeface="Candara"/>
            </a:endParaRPr>
          </a:p>
          <a:p>
            <a:pPr marL="428396" marR="0" lvl="0" indent="-428396" defTabSz="914205"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prstClr val="black"/>
                </a:solidFill>
                <a:effectLst/>
                <a:uLnTx/>
                <a:uFillTx/>
                <a:latin typeface="Candara"/>
              </a:rPr>
              <a:t>Respect - </a:t>
            </a:r>
            <a:r>
              <a:rPr kumimoji="0" lang="en-US" sz="1600" b="0" i="0" u="none" strike="noStrike" kern="0" cap="none" spc="0" normalizeH="0" baseline="0" noProof="0" dirty="0">
                <a:ln>
                  <a:noFill/>
                </a:ln>
                <a:solidFill>
                  <a:sysClr val="windowText" lastClr="000000"/>
                </a:solidFill>
                <a:effectLst/>
                <a:uLnTx/>
                <a:uFillTx/>
              </a:rPr>
              <a:t>We treat everyone with respect. Our actions and words will demonstrate consideration and appreciation of others.</a:t>
            </a:r>
            <a:endParaRPr kumimoji="0" lang="en-US" sz="2000" b="1" i="0" u="none" strike="noStrike" kern="0" cap="none" spc="0" normalizeH="0" baseline="0" noProof="0" dirty="0">
              <a:ln>
                <a:noFill/>
              </a:ln>
              <a:solidFill>
                <a:prstClr val="black"/>
              </a:solidFill>
              <a:effectLst/>
              <a:uLnTx/>
              <a:uFillTx/>
              <a:latin typeface="Candara"/>
            </a:endParaRPr>
          </a:p>
          <a:p>
            <a:pPr marL="428396" marR="0" lvl="0" indent="-428396" defTabSz="914205"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prstClr val="black"/>
                </a:solidFill>
                <a:effectLst/>
                <a:uLnTx/>
                <a:uFillTx/>
                <a:latin typeface="Candara"/>
              </a:rPr>
              <a:t>Partnership - </a:t>
            </a:r>
            <a:r>
              <a:rPr kumimoji="0" lang="en-US" sz="1600" b="0" i="0" u="none" strike="noStrike" kern="0" cap="none" spc="0" normalizeH="0" baseline="0" noProof="0" dirty="0">
                <a:ln>
                  <a:noFill/>
                </a:ln>
                <a:solidFill>
                  <a:sysClr val="windowText" lastClr="000000"/>
                </a:solidFill>
                <a:effectLst/>
                <a:uLnTx/>
                <a:uFillTx/>
              </a:rPr>
              <a:t>We establish transparent, long-term relationships that are based on clarity, trust, shared goals, and open communication with organizations that are committed to improving Whitpain Township.</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59319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F05826F-BEE8-4330-AAEB-92F27A108A24}"/>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10" name="Title 1">
            <a:extLst>
              <a:ext uri="{FF2B5EF4-FFF2-40B4-BE49-F238E27FC236}">
                <a16:creationId xmlns:a16="http://schemas.microsoft.com/office/drawing/2014/main" xmlns="" id="{7C9F09FA-435E-442C-B5B2-5A2B356769A5}"/>
              </a:ext>
            </a:extLst>
          </p:cNvPr>
          <p:cNvSpPr txBox="1">
            <a:spLocks/>
          </p:cNvSpPr>
          <p:nvPr/>
        </p:nvSpPr>
        <p:spPr>
          <a:xfrm>
            <a:off x="228600" y="33210"/>
            <a:ext cx="8229600" cy="856488"/>
          </a:xfrm>
          <a:prstGeom prst="rect">
            <a:avLst/>
          </a:prstGeom>
        </p:spPr>
        <p:txBody>
          <a:bodyPr vert="horz" rtlCol="0" anchor="ctr">
            <a:normAutofit/>
            <a:scene3d>
              <a:camera prst="orthographicFront"/>
              <a:lightRig rig="soft" dir="t"/>
            </a:scene3d>
            <a:sp3d prstMaterial="softEdge">
              <a:bevelT w="25400" h="25400"/>
            </a:sp3d>
          </a:bodyPr>
          <a:lstStyle/>
          <a:p>
            <a:pPr>
              <a:spcBef>
                <a:spcPct val="0"/>
              </a:spcBef>
              <a:defRPr/>
            </a:pPr>
            <a:endParaRPr lang="en-US" sz="4800" b="1" u="sng" dirty="0">
              <a:solidFill>
                <a:schemeClr val="tx2"/>
              </a:solidFill>
              <a:effectLst>
                <a:outerShdw blurRad="31750" dist="25400" dir="5400000" algn="tl" rotWithShape="0">
                  <a:srgbClr val="000000">
                    <a:alpha val="25000"/>
                  </a:srgbClr>
                </a:outerShdw>
              </a:effectLst>
              <a:ea typeface="+mj-ea"/>
              <a:cs typeface="+mj-cs"/>
            </a:endParaRPr>
          </a:p>
        </p:txBody>
      </p:sp>
      <p:sp>
        <p:nvSpPr>
          <p:cNvPr id="11" name="Title 1">
            <a:extLst>
              <a:ext uri="{FF2B5EF4-FFF2-40B4-BE49-F238E27FC236}">
                <a16:creationId xmlns:a16="http://schemas.microsoft.com/office/drawing/2014/main" xmlns="" id="{51AE7168-9077-46EC-98D8-932E6DC661DE}"/>
              </a:ext>
            </a:extLst>
          </p:cNvPr>
          <p:cNvSpPr txBox="1">
            <a:spLocks/>
          </p:cNvSpPr>
          <p:nvPr/>
        </p:nvSpPr>
        <p:spPr>
          <a:xfrm>
            <a:off x="0" y="0"/>
            <a:ext cx="12192000" cy="1642369"/>
          </a:xfrm>
          <a:prstGeom prst="rect">
            <a:avLst/>
          </a:prstGeom>
        </p:spPr>
        <p:txBody>
          <a:bodyPr vert="horz" rtlCol="0" anchor="t">
            <a:normAutofit/>
            <a:scene3d>
              <a:camera prst="orthographicFront"/>
              <a:lightRig rig="soft" dir="t"/>
            </a:scene3d>
            <a:sp3d prstMaterial="softEdge">
              <a:bevelT w="25400" h="25400"/>
            </a:sp3d>
          </a:bodyPr>
          <a:lstStyle/>
          <a:p>
            <a:pPr algn="ctr">
              <a:spcBef>
                <a:spcPct val="0"/>
              </a:spcBef>
              <a:defRPr/>
            </a:pPr>
            <a:endParaRPr lang="en-US" sz="3200" b="1" u="sng" dirty="0">
              <a:solidFill>
                <a:schemeClr val="tx2"/>
              </a:solidFill>
              <a:effectLst>
                <a:outerShdw blurRad="38100" dist="38100" dir="2700000" algn="tl">
                  <a:srgbClr val="000000">
                    <a:alpha val="43137"/>
                  </a:srgbClr>
                </a:outerShdw>
              </a:effectLst>
              <a:ea typeface="+mj-ea"/>
              <a:cs typeface="+mj-cs"/>
            </a:endParaRPr>
          </a:p>
        </p:txBody>
      </p:sp>
      <p:sp>
        <p:nvSpPr>
          <p:cNvPr id="12" name="TextBox 11">
            <a:extLst>
              <a:ext uri="{FF2B5EF4-FFF2-40B4-BE49-F238E27FC236}">
                <a16:creationId xmlns:a16="http://schemas.microsoft.com/office/drawing/2014/main" xmlns="" id="{0A5DCB14-4893-48DB-8A42-CE7352F8FB2D}"/>
              </a:ext>
            </a:extLst>
          </p:cNvPr>
          <p:cNvSpPr txBox="1"/>
          <p:nvPr/>
        </p:nvSpPr>
        <p:spPr>
          <a:xfrm>
            <a:off x="0" y="15229"/>
            <a:ext cx="12192000" cy="830997"/>
          </a:xfrm>
          <a:prstGeom prst="rect">
            <a:avLst/>
          </a:prstGeom>
          <a:noFill/>
        </p:spPr>
        <p:txBody>
          <a:bodyPr wrap="square" rtlCol="0">
            <a:spAutoFit/>
          </a:bodyPr>
          <a:lstStyle/>
          <a:p>
            <a:pPr algn="ctr"/>
            <a:r>
              <a:rPr lang="en-US" sz="4800" b="1" u="sng" dirty="0">
                <a:solidFill>
                  <a:schemeClr val="tx2"/>
                </a:solidFill>
                <a:effectLst>
                  <a:outerShdw blurRad="38100" dist="38100" dir="2700000" algn="tl">
                    <a:srgbClr val="000000">
                      <a:alpha val="43137"/>
                    </a:srgbClr>
                  </a:outerShdw>
                </a:effectLst>
              </a:rPr>
              <a:t>Stewardship &amp; Sustainability</a:t>
            </a:r>
          </a:p>
        </p:txBody>
      </p:sp>
      <p:sp>
        <p:nvSpPr>
          <p:cNvPr id="15" name="TextBox 14">
            <a:extLst>
              <a:ext uri="{FF2B5EF4-FFF2-40B4-BE49-F238E27FC236}">
                <a16:creationId xmlns:a16="http://schemas.microsoft.com/office/drawing/2014/main" xmlns="" id="{687EE0BA-D0A1-48C1-862D-032687DF080F}"/>
              </a:ext>
            </a:extLst>
          </p:cNvPr>
          <p:cNvSpPr txBox="1"/>
          <p:nvPr/>
        </p:nvSpPr>
        <p:spPr>
          <a:xfrm>
            <a:off x="461432" y="1065296"/>
            <a:ext cx="7763936" cy="4462760"/>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2400" dirty="0"/>
              <a:t>The Township has been on the cutting edge of regional stewardship efforts ever since acquiring the 62-acre Cook Farm Tract back in 1966</a:t>
            </a:r>
          </a:p>
          <a:p>
            <a:pPr marL="285750" indent="-285750">
              <a:spcAft>
                <a:spcPts val="1200"/>
              </a:spcAft>
              <a:buFont typeface="Wingdings" panose="05000000000000000000" pitchFamily="2" charset="2"/>
              <a:buChar char="Ø"/>
            </a:pPr>
            <a:r>
              <a:rPr lang="en-US" sz="2400" dirty="0"/>
              <a:t>Since 1966, hundreds of acres have been permanently preserved in Whitpain – the most recent was last fall when we partnered with Montgomery County and Wissahickon Valley Watershed Association (WVWA) to purchase the 8-acre Cheston property on Lewis Lane</a:t>
            </a:r>
          </a:p>
          <a:p>
            <a:pPr marL="285750" indent="-285750">
              <a:spcAft>
                <a:spcPts val="1200"/>
              </a:spcAft>
              <a:buFont typeface="Wingdings" panose="05000000000000000000" pitchFamily="2" charset="2"/>
              <a:buChar char="Ø"/>
            </a:pPr>
            <a:r>
              <a:rPr lang="en-US" sz="2400" dirty="0"/>
              <a:t>The Township and WVWA have combined to permanently protect 696 acres of open space in Whitpain</a:t>
            </a:r>
          </a:p>
        </p:txBody>
      </p:sp>
      <p:pic>
        <p:nvPicPr>
          <p:cNvPr id="16" name="Picture 15">
            <a:extLst>
              <a:ext uri="{FF2B5EF4-FFF2-40B4-BE49-F238E27FC236}">
                <a16:creationId xmlns:a16="http://schemas.microsoft.com/office/drawing/2014/main" xmlns="" id="{EAC016EA-443B-4800-A2F4-2E78A83BE28E}"/>
              </a:ext>
            </a:extLst>
          </p:cNvPr>
          <p:cNvPicPr>
            <a:picLocks noChangeAspect="1"/>
          </p:cNvPicPr>
          <p:nvPr/>
        </p:nvPicPr>
        <p:blipFill>
          <a:blip r:embed="rId2"/>
          <a:stretch>
            <a:fillRect/>
          </a:stretch>
        </p:blipFill>
        <p:spPr>
          <a:xfrm>
            <a:off x="8458200" y="1157656"/>
            <a:ext cx="3456236" cy="2412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xmlns="" id="{A8B09235-2759-4E1A-AB27-ECCD49F7CFB0}"/>
              </a:ext>
            </a:extLst>
          </p:cNvPr>
          <p:cNvPicPr>
            <a:picLocks noChangeAspect="1"/>
          </p:cNvPicPr>
          <p:nvPr/>
        </p:nvPicPr>
        <p:blipFill>
          <a:blip r:embed="rId3"/>
          <a:stretch>
            <a:fillRect/>
          </a:stretch>
        </p:blipFill>
        <p:spPr>
          <a:xfrm>
            <a:off x="8474850" y="3751608"/>
            <a:ext cx="3422936" cy="2759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01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8FCF2D0-A1A9-4BA8-B153-2A81FBC1D073}"/>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13" name="Title 1">
            <a:extLst>
              <a:ext uri="{FF2B5EF4-FFF2-40B4-BE49-F238E27FC236}">
                <a16:creationId xmlns:a16="http://schemas.microsoft.com/office/drawing/2014/main" xmlns="" id="{1434B26F-B78F-4C36-8814-57DCA2EA6A1C}"/>
              </a:ext>
            </a:extLst>
          </p:cNvPr>
          <p:cNvSpPr txBox="1">
            <a:spLocks/>
          </p:cNvSpPr>
          <p:nvPr/>
        </p:nvSpPr>
        <p:spPr>
          <a:xfrm>
            <a:off x="228600" y="33210"/>
            <a:ext cx="8229600" cy="856488"/>
          </a:xfrm>
          <a:prstGeom prst="rect">
            <a:avLst/>
          </a:prstGeom>
        </p:spPr>
        <p:txBody>
          <a:bodyPr vert="horz" rtlCol="0" anchor="ctr">
            <a:normAutofit/>
            <a:scene3d>
              <a:camera prst="orthographicFront"/>
              <a:lightRig rig="soft" dir="t"/>
            </a:scene3d>
            <a:sp3d prstMaterial="softEdge">
              <a:bevelT w="25400" h="25400"/>
            </a:sp3d>
          </a:bodyPr>
          <a:lstStyle/>
          <a:p>
            <a:pPr>
              <a:spcBef>
                <a:spcPct val="0"/>
              </a:spcBef>
              <a:defRPr/>
            </a:pPr>
            <a:endParaRPr lang="en-US" sz="4800" b="1" u="sng" dirty="0">
              <a:solidFill>
                <a:schemeClr val="tx2"/>
              </a:solidFill>
              <a:effectLst>
                <a:outerShdw blurRad="31750" dist="25400" dir="5400000" algn="tl" rotWithShape="0">
                  <a:srgbClr val="000000">
                    <a:alpha val="25000"/>
                  </a:srgbClr>
                </a:outerShdw>
              </a:effectLst>
              <a:ea typeface="+mj-ea"/>
              <a:cs typeface="+mj-cs"/>
            </a:endParaRPr>
          </a:p>
        </p:txBody>
      </p:sp>
      <p:sp>
        <p:nvSpPr>
          <p:cNvPr id="14" name="Title 1">
            <a:extLst>
              <a:ext uri="{FF2B5EF4-FFF2-40B4-BE49-F238E27FC236}">
                <a16:creationId xmlns:a16="http://schemas.microsoft.com/office/drawing/2014/main" xmlns="" id="{D1E4C500-183E-4221-A5A4-7A9DB2D52AF3}"/>
              </a:ext>
            </a:extLst>
          </p:cNvPr>
          <p:cNvSpPr txBox="1">
            <a:spLocks/>
          </p:cNvSpPr>
          <p:nvPr/>
        </p:nvSpPr>
        <p:spPr>
          <a:xfrm>
            <a:off x="0" y="0"/>
            <a:ext cx="12192000" cy="1642369"/>
          </a:xfrm>
          <a:prstGeom prst="rect">
            <a:avLst/>
          </a:prstGeom>
        </p:spPr>
        <p:txBody>
          <a:bodyPr vert="horz" rtlCol="0" anchor="t">
            <a:normAutofit/>
            <a:scene3d>
              <a:camera prst="orthographicFront"/>
              <a:lightRig rig="soft" dir="t"/>
            </a:scene3d>
            <a:sp3d prstMaterial="softEdge">
              <a:bevelT w="25400" h="25400"/>
            </a:sp3d>
          </a:bodyPr>
          <a:lstStyle/>
          <a:p>
            <a:pPr algn="ctr">
              <a:spcBef>
                <a:spcPct val="0"/>
              </a:spcBef>
              <a:defRPr/>
            </a:pPr>
            <a:endParaRPr lang="en-US" sz="3200" b="1" u="sng" dirty="0">
              <a:solidFill>
                <a:schemeClr val="tx2"/>
              </a:solidFill>
              <a:effectLst>
                <a:outerShdw blurRad="38100" dist="38100" dir="2700000" algn="tl">
                  <a:srgbClr val="000000">
                    <a:alpha val="43137"/>
                  </a:srgbClr>
                </a:outerShdw>
              </a:effectLst>
              <a:ea typeface="+mj-ea"/>
              <a:cs typeface="+mj-cs"/>
            </a:endParaRPr>
          </a:p>
        </p:txBody>
      </p:sp>
      <p:sp>
        <p:nvSpPr>
          <p:cNvPr id="18" name="TextBox 17">
            <a:extLst>
              <a:ext uri="{FF2B5EF4-FFF2-40B4-BE49-F238E27FC236}">
                <a16:creationId xmlns:a16="http://schemas.microsoft.com/office/drawing/2014/main" xmlns="" id="{0514E7FA-90E9-4B9C-8B67-063B4BB2A105}"/>
              </a:ext>
            </a:extLst>
          </p:cNvPr>
          <p:cNvSpPr txBox="1"/>
          <p:nvPr/>
        </p:nvSpPr>
        <p:spPr>
          <a:xfrm>
            <a:off x="1441266" y="-70344"/>
            <a:ext cx="9309468" cy="769441"/>
          </a:xfrm>
          <a:prstGeom prst="rect">
            <a:avLst/>
          </a:prstGeom>
          <a:noFill/>
        </p:spPr>
        <p:txBody>
          <a:bodyPr wrap="square" rtlCol="0">
            <a:spAutoFit/>
          </a:bodyPr>
          <a:lstStyle/>
          <a:p>
            <a:pPr algn="ctr"/>
            <a:r>
              <a:rPr lang="en-US" sz="4400" b="1" u="sng" dirty="0">
                <a:solidFill>
                  <a:schemeClr val="tx2"/>
                </a:solidFill>
                <a:effectLst>
                  <a:outerShdw blurRad="38100" dist="38100" dir="2700000" algn="tl">
                    <a:srgbClr val="000000">
                      <a:alpha val="43137"/>
                    </a:srgbClr>
                  </a:outerShdw>
                </a:effectLst>
              </a:rPr>
              <a:t>Enhancing Air &amp; Water Quality </a:t>
            </a:r>
          </a:p>
        </p:txBody>
      </p:sp>
      <p:sp>
        <p:nvSpPr>
          <p:cNvPr id="19" name="TextBox 18">
            <a:extLst>
              <a:ext uri="{FF2B5EF4-FFF2-40B4-BE49-F238E27FC236}">
                <a16:creationId xmlns:a16="http://schemas.microsoft.com/office/drawing/2014/main" xmlns="" id="{75DD9368-55B4-4AF6-9AC2-9EBF6FAEF6AA}"/>
              </a:ext>
            </a:extLst>
          </p:cNvPr>
          <p:cNvSpPr txBox="1"/>
          <p:nvPr/>
        </p:nvSpPr>
        <p:spPr>
          <a:xfrm>
            <a:off x="295922" y="812188"/>
            <a:ext cx="11667478" cy="289310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dirty="0" err="1"/>
              <a:t>Whitpain’s</a:t>
            </a:r>
            <a:r>
              <a:rPr lang="en-US" dirty="0"/>
              <a:t> conservation efforts extend well beyond property preservation and include air and water quality improvements</a:t>
            </a:r>
          </a:p>
          <a:p>
            <a:pPr marL="285750" indent="-285750">
              <a:spcAft>
                <a:spcPts val="600"/>
              </a:spcAft>
              <a:buFont typeface="Wingdings" panose="05000000000000000000" pitchFamily="2" charset="2"/>
              <a:buChar char="Ø"/>
            </a:pPr>
            <a:r>
              <a:rPr lang="en-US" dirty="0"/>
              <a:t>Air quality improvements consist of mitigating traffic congestion, increasing </a:t>
            </a:r>
            <a:r>
              <a:rPr lang="en-US" dirty="0" err="1"/>
              <a:t>bikeability</a:t>
            </a:r>
            <a:r>
              <a:rPr lang="en-US" dirty="0"/>
              <a:t> and walkability, and planting trees</a:t>
            </a:r>
          </a:p>
          <a:p>
            <a:pPr marL="285750" indent="-285750">
              <a:spcAft>
                <a:spcPts val="600"/>
              </a:spcAft>
              <a:buFont typeface="Wingdings" panose="05000000000000000000" pitchFamily="2" charset="2"/>
              <a:buChar char="Ø"/>
            </a:pPr>
            <a:r>
              <a:rPr lang="en-US" dirty="0"/>
              <a:t>On this evening’s agenda, we have a motion to award a $306,000 contract to install stormwater BMP’s at Wentz Run Park to improve water quality in the Stony Creek</a:t>
            </a:r>
          </a:p>
          <a:p>
            <a:pPr marL="285750" indent="-285750">
              <a:spcAft>
                <a:spcPts val="600"/>
              </a:spcAft>
              <a:buFont typeface="Wingdings" panose="05000000000000000000" pitchFamily="2" charset="2"/>
              <a:buChar char="Ø"/>
            </a:pPr>
            <a:r>
              <a:rPr lang="en-US" dirty="0"/>
              <a:t>The Township has also completed a number of basin retrofits in the Wissahickon Creek watershed to improve water quality to this impaired waterway</a:t>
            </a:r>
          </a:p>
          <a:p>
            <a:pPr>
              <a:spcAft>
                <a:spcPts val="600"/>
              </a:spcAft>
            </a:pPr>
            <a:endParaRPr lang="en-US" dirty="0"/>
          </a:p>
        </p:txBody>
      </p:sp>
      <p:pic>
        <p:nvPicPr>
          <p:cNvPr id="20" name="Picture 19">
            <a:extLst>
              <a:ext uri="{FF2B5EF4-FFF2-40B4-BE49-F238E27FC236}">
                <a16:creationId xmlns:a16="http://schemas.microsoft.com/office/drawing/2014/main" xmlns="" id="{6B8CB723-8499-497E-86E7-C7053E44B51C}"/>
              </a:ext>
            </a:extLst>
          </p:cNvPr>
          <p:cNvPicPr>
            <a:picLocks noChangeAspect="1"/>
          </p:cNvPicPr>
          <p:nvPr/>
        </p:nvPicPr>
        <p:blipFill>
          <a:blip r:embed="rId2"/>
          <a:stretch>
            <a:fillRect/>
          </a:stretch>
        </p:blipFill>
        <p:spPr>
          <a:xfrm>
            <a:off x="3558550" y="3507834"/>
            <a:ext cx="4007701" cy="2649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xmlns="" id="{47DEF776-2935-4294-BEB3-476256C3BBCF}"/>
              </a:ext>
            </a:extLst>
          </p:cNvPr>
          <p:cNvPicPr>
            <a:picLocks noChangeAspect="1"/>
          </p:cNvPicPr>
          <p:nvPr/>
        </p:nvPicPr>
        <p:blipFill>
          <a:blip r:embed="rId3"/>
          <a:stretch>
            <a:fillRect/>
          </a:stretch>
        </p:blipFill>
        <p:spPr>
          <a:xfrm>
            <a:off x="7892114" y="3507832"/>
            <a:ext cx="4015594" cy="2649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xmlns="" id="{34D5F5FA-B8D7-4F0F-A410-5161EDF668BF}"/>
              </a:ext>
            </a:extLst>
          </p:cNvPr>
          <p:cNvSpPr txBox="1"/>
          <p:nvPr/>
        </p:nvSpPr>
        <p:spPr>
          <a:xfrm>
            <a:off x="6144410" y="6239097"/>
            <a:ext cx="3227754" cy="461665"/>
          </a:xfrm>
          <a:prstGeom prst="rect">
            <a:avLst/>
          </a:prstGeom>
          <a:noFill/>
          <a:ln w="19050">
            <a:noFill/>
          </a:ln>
        </p:spPr>
        <p:txBody>
          <a:bodyPr wrap="square" rtlCol="0">
            <a:spAutoFit/>
          </a:bodyPr>
          <a:lstStyle/>
          <a:p>
            <a:pPr algn="ctr"/>
            <a:r>
              <a:rPr lang="en-US" sz="2400" b="1" dirty="0"/>
              <a:t>Valentine Basin</a:t>
            </a:r>
          </a:p>
        </p:txBody>
      </p:sp>
      <p:sp>
        <p:nvSpPr>
          <p:cNvPr id="23" name="TextBox 22">
            <a:extLst>
              <a:ext uri="{FF2B5EF4-FFF2-40B4-BE49-F238E27FC236}">
                <a16:creationId xmlns:a16="http://schemas.microsoft.com/office/drawing/2014/main" xmlns="" id="{15FC1907-0A0B-447B-9BCC-CDC24D8C6BB0}"/>
              </a:ext>
            </a:extLst>
          </p:cNvPr>
          <p:cNvSpPr txBox="1"/>
          <p:nvPr/>
        </p:nvSpPr>
        <p:spPr>
          <a:xfrm>
            <a:off x="5101049" y="5624902"/>
            <a:ext cx="922701" cy="369332"/>
          </a:xfrm>
          <a:prstGeom prst="rect">
            <a:avLst/>
          </a:prstGeom>
          <a:solidFill>
            <a:schemeClr val="bg1"/>
          </a:solidFill>
          <a:ln w="12700">
            <a:solidFill>
              <a:schemeClr val="bg1"/>
            </a:solidFill>
          </a:ln>
        </p:spPr>
        <p:txBody>
          <a:bodyPr wrap="square" rtlCol="0">
            <a:spAutoFit/>
          </a:bodyPr>
          <a:lstStyle/>
          <a:p>
            <a:pPr algn="ctr"/>
            <a:r>
              <a:rPr lang="en-US" dirty="0"/>
              <a:t>Before</a:t>
            </a:r>
          </a:p>
        </p:txBody>
      </p:sp>
      <p:sp>
        <p:nvSpPr>
          <p:cNvPr id="24" name="TextBox 23">
            <a:extLst>
              <a:ext uri="{FF2B5EF4-FFF2-40B4-BE49-F238E27FC236}">
                <a16:creationId xmlns:a16="http://schemas.microsoft.com/office/drawing/2014/main" xmlns="" id="{0FF07A19-458B-4023-BC3A-A212FF165D30}"/>
              </a:ext>
            </a:extLst>
          </p:cNvPr>
          <p:cNvSpPr txBox="1"/>
          <p:nvPr/>
        </p:nvSpPr>
        <p:spPr>
          <a:xfrm>
            <a:off x="6210252" y="5525477"/>
            <a:ext cx="1899139"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xmlns="" id="{F595819E-2129-4318-95A6-A0FCBF53819E}"/>
              </a:ext>
            </a:extLst>
          </p:cNvPr>
          <p:cNvSpPr txBox="1"/>
          <p:nvPr/>
        </p:nvSpPr>
        <p:spPr>
          <a:xfrm>
            <a:off x="9438560" y="5624902"/>
            <a:ext cx="922701" cy="369332"/>
          </a:xfrm>
          <a:prstGeom prst="rect">
            <a:avLst/>
          </a:prstGeom>
          <a:solidFill>
            <a:schemeClr val="bg1"/>
          </a:solidFill>
          <a:ln w="12700">
            <a:solidFill>
              <a:schemeClr val="bg1"/>
            </a:solidFill>
          </a:ln>
        </p:spPr>
        <p:txBody>
          <a:bodyPr wrap="square" rtlCol="0">
            <a:spAutoFit/>
          </a:bodyPr>
          <a:lstStyle/>
          <a:p>
            <a:pPr algn="ctr"/>
            <a:r>
              <a:rPr lang="en-US" dirty="0"/>
              <a:t>After</a:t>
            </a:r>
          </a:p>
        </p:txBody>
      </p:sp>
    </p:spTree>
    <p:extLst>
      <p:ext uri="{BB962C8B-B14F-4D97-AF65-F5344CB8AC3E}">
        <p14:creationId xmlns:p14="http://schemas.microsoft.com/office/powerpoint/2010/main" val="250638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576955-64A8-4D5A-AA63-301CD320318B}"/>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3" name="Title 1">
            <a:extLst>
              <a:ext uri="{FF2B5EF4-FFF2-40B4-BE49-F238E27FC236}">
                <a16:creationId xmlns:a16="http://schemas.microsoft.com/office/drawing/2014/main" xmlns="" id="{C2AC6AE9-1A9D-49C4-BC7C-A963A99A7C71}"/>
              </a:ext>
            </a:extLst>
          </p:cNvPr>
          <p:cNvSpPr txBox="1">
            <a:spLocks/>
          </p:cNvSpPr>
          <p:nvPr/>
        </p:nvSpPr>
        <p:spPr>
          <a:xfrm>
            <a:off x="228600" y="33210"/>
            <a:ext cx="8229600" cy="856488"/>
          </a:xfrm>
          <a:prstGeom prst="rect">
            <a:avLst/>
          </a:prstGeom>
        </p:spPr>
        <p:txBody>
          <a:bodyPr vert="horz" rtlCol="0" anchor="ctr">
            <a:normAutofit/>
            <a:scene3d>
              <a:camera prst="orthographicFront"/>
              <a:lightRig rig="soft" dir="t"/>
            </a:scene3d>
            <a:sp3d prstMaterial="softEdge">
              <a:bevelT w="25400" h="25400"/>
            </a:sp3d>
          </a:bodyPr>
          <a:lstStyle/>
          <a:p>
            <a:pPr>
              <a:spcBef>
                <a:spcPct val="0"/>
              </a:spcBef>
              <a:defRPr/>
            </a:pPr>
            <a:endParaRPr lang="en-US" sz="4800" b="1" u="sng" dirty="0">
              <a:solidFill>
                <a:schemeClr val="tx2"/>
              </a:solidFill>
              <a:effectLst>
                <a:outerShdw blurRad="31750" dist="25400" dir="5400000" algn="tl" rotWithShape="0">
                  <a:srgbClr val="000000">
                    <a:alpha val="25000"/>
                  </a:srgbClr>
                </a:outerShdw>
              </a:effectLst>
              <a:ea typeface="+mj-ea"/>
              <a:cs typeface="+mj-cs"/>
            </a:endParaRPr>
          </a:p>
        </p:txBody>
      </p:sp>
      <p:sp>
        <p:nvSpPr>
          <p:cNvPr id="4" name="Title 1">
            <a:extLst>
              <a:ext uri="{FF2B5EF4-FFF2-40B4-BE49-F238E27FC236}">
                <a16:creationId xmlns:a16="http://schemas.microsoft.com/office/drawing/2014/main" xmlns="" id="{15BED559-FDE3-4A73-A5D0-98ED17FACD36}"/>
              </a:ext>
            </a:extLst>
          </p:cNvPr>
          <p:cNvSpPr txBox="1">
            <a:spLocks/>
          </p:cNvSpPr>
          <p:nvPr/>
        </p:nvSpPr>
        <p:spPr>
          <a:xfrm>
            <a:off x="0" y="0"/>
            <a:ext cx="12192000" cy="1642369"/>
          </a:xfrm>
          <a:prstGeom prst="rect">
            <a:avLst/>
          </a:prstGeom>
        </p:spPr>
        <p:txBody>
          <a:bodyPr vert="horz" rtlCol="0" anchor="t">
            <a:normAutofit/>
            <a:scene3d>
              <a:camera prst="orthographicFront"/>
              <a:lightRig rig="soft" dir="t"/>
            </a:scene3d>
            <a:sp3d prstMaterial="softEdge">
              <a:bevelT w="25400" h="25400"/>
            </a:sp3d>
          </a:bodyPr>
          <a:lstStyle/>
          <a:p>
            <a:pPr algn="ctr">
              <a:spcBef>
                <a:spcPct val="0"/>
              </a:spcBef>
              <a:defRPr/>
            </a:pPr>
            <a:endParaRPr lang="en-US" sz="3200" b="1" u="sng" dirty="0">
              <a:solidFill>
                <a:schemeClr val="tx2"/>
              </a:solidFill>
              <a:effectLst>
                <a:outerShdw blurRad="38100" dist="38100" dir="2700000" algn="tl">
                  <a:srgbClr val="000000">
                    <a:alpha val="43137"/>
                  </a:srgbClr>
                </a:outerShdw>
              </a:effectLst>
              <a:ea typeface="+mj-ea"/>
              <a:cs typeface="+mj-cs"/>
            </a:endParaRPr>
          </a:p>
        </p:txBody>
      </p:sp>
      <p:sp>
        <p:nvSpPr>
          <p:cNvPr id="5" name="TextBox 4">
            <a:extLst>
              <a:ext uri="{FF2B5EF4-FFF2-40B4-BE49-F238E27FC236}">
                <a16:creationId xmlns:a16="http://schemas.microsoft.com/office/drawing/2014/main" xmlns="" id="{913413CD-261B-4D44-A270-3E9B2C2B0216}"/>
              </a:ext>
            </a:extLst>
          </p:cNvPr>
          <p:cNvSpPr txBox="1"/>
          <p:nvPr/>
        </p:nvSpPr>
        <p:spPr>
          <a:xfrm>
            <a:off x="1441266" y="6762"/>
            <a:ext cx="9309468" cy="769441"/>
          </a:xfrm>
          <a:prstGeom prst="rect">
            <a:avLst/>
          </a:prstGeom>
          <a:noFill/>
        </p:spPr>
        <p:txBody>
          <a:bodyPr wrap="square" rtlCol="0">
            <a:spAutoFit/>
          </a:bodyPr>
          <a:lstStyle/>
          <a:p>
            <a:pPr algn="ctr"/>
            <a:r>
              <a:rPr lang="en-US" sz="4400" b="1" u="sng" dirty="0">
                <a:solidFill>
                  <a:schemeClr val="tx2"/>
                </a:solidFill>
                <a:effectLst>
                  <a:outerShdw blurRad="38100" dist="38100" dir="2700000" algn="tl">
                    <a:srgbClr val="000000">
                      <a:alpha val="43137"/>
                    </a:srgbClr>
                  </a:outerShdw>
                </a:effectLst>
              </a:rPr>
              <a:t>Other Sustainability Efforts</a:t>
            </a:r>
          </a:p>
        </p:txBody>
      </p:sp>
      <p:sp>
        <p:nvSpPr>
          <p:cNvPr id="6" name="TextBox 5">
            <a:extLst>
              <a:ext uri="{FF2B5EF4-FFF2-40B4-BE49-F238E27FC236}">
                <a16:creationId xmlns:a16="http://schemas.microsoft.com/office/drawing/2014/main" xmlns="" id="{4B66EB86-258A-4DEF-A848-100E06EA19A8}"/>
              </a:ext>
            </a:extLst>
          </p:cNvPr>
          <p:cNvSpPr txBox="1"/>
          <p:nvPr/>
        </p:nvSpPr>
        <p:spPr>
          <a:xfrm>
            <a:off x="228600" y="947816"/>
            <a:ext cx="11676355" cy="1077218"/>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dirty="0"/>
              <a:t>Assistant Engineer Greg Klucharich, named </a:t>
            </a:r>
            <a:r>
              <a:rPr lang="en-US" dirty="0" err="1"/>
              <a:t>Whitpain’s</a:t>
            </a:r>
            <a:r>
              <a:rPr lang="en-US" dirty="0"/>
              <a:t> Sustainability Coordinator in 2014</a:t>
            </a:r>
          </a:p>
          <a:p>
            <a:pPr marL="285750" indent="-285750">
              <a:spcAft>
                <a:spcPts val="1200"/>
              </a:spcAft>
              <a:buFont typeface="Wingdings" panose="05000000000000000000" pitchFamily="2" charset="2"/>
              <a:buChar char="Ø"/>
            </a:pPr>
            <a:r>
              <a:rPr lang="en-US" dirty="0"/>
              <a:t>Township awarded the Gold Level Traffic Demand Management Recognition by the Greater Valley Forge Transportation Management Association as well as the Gold Level Sustainability Award</a:t>
            </a:r>
          </a:p>
        </p:txBody>
      </p:sp>
      <p:sp>
        <p:nvSpPr>
          <p:cNvPr id="7" name="TextBox 6">
            <a:extLst>
              <a:ext uri="{FF2B5EF4-FFF2-40B4-BE49-F238E27FC236}">
                <a16:creationId xmlns:a16="http://schemas.microsoft.com/office/drawing/2014/main" xmlns="" id="{24AF7293-8995-48D6-B076-5F7E5E1E3C80}"/>
              </a:ext>
            </a:extLst>
          </p:cNvPr>
          <p:cNvSpPr txBox="1"/>
          <p:nvPr/>
        </p:nvSpPr>
        <p:spPr>
          <a:xfrm>
            <a:off x="6210252" y="5525477"/>
            <a:ext cx="1899139"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BA05AE21-4001-4FD8-B116-9DA01A0D47FE}"/>
              </a:ext>
            </a:extLst>
          </p:cNvPr>
          <p:cNvPicPr>
            <a:picLocks noChangeAspect="1"/>
          </p:cNvPicPr>
          <p:nvPr/>
        </p:nvPicPr>
        <p:blipFill>
          <a:blip r:embed="rId2"/>
          <a:stretch>
            <a:fillRect/>
          </a:stretch>
        </p:blipFill>
        <p:spPr>
          <a:xfrm>
            <a:off x="8522563" y="2738093"/>
            <a:ext cx="3528668" cy="4004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ECDF15D0-2ED6-4CA2-9A60-415729AA8EF0}"/>
              </a:ext>
            </a:extLst>
          </p:cNvPr>
          <p:cNvSpPr txBox="1"/>
          <p:nvPr/>
        </p:nvSpPr>
        <p:spPr>
          <a:xfrm>
            <a:off x="8695084" y="6156419"/>
            <a:ext cx="2960146" cy="523220"/>
          </a:xfrm>
          <a:prstGeom prst="rect">
            <a:avLst/>
          </a:prstGeom>
          <a:solidFill>
            <a:schemeClr val="bg1"/>
          </a:solidFill>
          <a:ln w="12700">
            <a:solidFill>
              <a:schemeClr val="tx1"/>
            </a:solidFill>
          </a:ln>
        </p:spPr>
        <p:txBody>
          <a:bodyPr wrap="square" rtlCol="0">
            <a:spAutoFit/>
          </a:bodyPr>
          <a:lstStyle/>
          <a:p>
            <a:pPr algn="ctr"/>
            <a:r>
              <a:rPr lang="en-US" sz="1400" dirty="0"/>
              <a:t>LED Lighting Upgrades at Wentz Run Park</a:t>
            </a:r>
          </a:p>
        </p:txBody>
      </p:sp>
      <p:pic>
        <p:nvPicPr>
          <p:cNvPr id="10" name="Picture 9">
            <a:extLst>
              <a:ext uri="{FF2B5EF4-FFF2-40B4-BE49-F238E27FC236}">
                <a16:creationId xmlns:a16="http://schemas.microsoft.com/office/drawing/2014/main" xmlns="" id="{2D578A15-D7D2-4F3B-9037-CDED73C1249F}"/>
              </a:ext>
            </a:extLst>
          </p:cNvPr>
          <p:cNvPicPr>
            <a:picLocks noChangeAspect="1"/>
          </p:cNvPicPr>
          <p:nvPr/>
        </p:nvPicPr>
        <p:blipFill>
          <a:blip r:embed="rId3"/>
          <a:stretch>
            <a:fillRect/>
          </a:stretch>
        </p:blipFill>
        <p:spPr>
          <a:xfrm>
            <a:off x="3409025" y="4311802"/>
            <a:ext cx="4906952" cy="2010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6523F16D-47E2-40F2-BD48-1983E30E1CFE}"/>
              </a:ext>
            </a:extLst>
          </p:cNvPr>
          <p:cNvSpPr txBox="1"/>
          <p:nvPr/>
        </p:nvSpPr>
        <p:spPr>
          <a:xfrm>
            <a:off x="4924910" y="5982283"/>
            <a:ext cx="1899139" cy="307777"/>
          </a:xfrm>
          <a:prstGeom prst="rect">
            <a:avLst/>
          </a:prstGeom>
          <a:solidFill>
            <a:schemeClr val="bg1"/>
          </a:solidFill>
          <a:ln w="12700">
            <a:solidFill>
              <a:schemeClr val="tx1"/>
            </a:solidFill>
          </a:ln>
        </p:spPr>
        <p:txBody>
          <a:bodyPr wrap="square" rtlCol="0">
            <a:spAutoFit/>
          </a:bodyPr>
          <a:lstStyle/>
          <a:p>
            <a:r>
              <a:rPr lang="en-US" sz="1400" dirty="0"/>
              <a:t>Centre Square Park</a:t>
            </a:r>
          </a:p>
        </p:txBody>
      </p:sp>
      <p:sp>
        <p:nvSpPr>
          <p:cNvPr id="12" name="Rectangle 11">
            <a:extLst>
              <a:ext uri="{FF2B5EF4-FFF2-40B4-BE49-F238E27FC236}">
                <a16:creationId xmlns:a16="http://schemas.microsoft.com/office/drawing/2014/main" xmlns="" id="{A2B444DA-4CBC-4960-8CB1-F925E594CB8C}"/>
              </a:ext>
            </a:extLst>
          </p:cNvPr>
          <p:cNvSpPr/>
          <p:nvPr/>
        </p:nvSpPr>
        <p:spPr>
          <a:xfrm>
            <a:off x="228600" y="2610670"/>
            <a:ext cx="7880791" cy="1631216"/>
          </a:xfrm>
          <a:prstGeom prst="rect">
            <a:avLst/>
          </a:prstGeom>
        </p:spPr>
        <p:txBody>
          <a:bodyPr wrap="square">
            <a:spAutoFit/>
          </a:bodyPr>
          <a:lstStyle/>
          <a:p>
            <a:pPr marL="285750" indent="-285750">
              <a:spcAft>
                <a:spcPts val="1200"/>
              </a:spcAft>
              <a:buFont typeface="Wingdings" panose="05000000000000000000" pitchFamily="2" charset="2"/>
              <a:buChar char="Ø"/>
            </a:pPr>
            <a:r>
              <a:rPr lang="en-US" dirty="0"/>
              <a:t>Energy efficiency can be seen throughout Township-owned properties, including LED lighting, motion sensors, LED traffic signals, improved insulation, and many other measures</a:t>
            </a:r>
          </a:p>
          <a:p>
            <a:pPr marL="285750" indent="-285750">
              <a:spcAft>
                <a:spcPts val="1200"/>
              </a:spcAft>
              <a:buFont typeface="Wingdings" panose="05000000000000000000" pitchFamily="2" charset="2"/>
              <a:buChar char="Ø"/>
            </a:pPr>
            <a:r>
              <a:rPr lang="en-US" dirty="0"/>
              <a:t>Worked w/ SEPTA to extend bus service to Whitpain to provide commuting alternatives</a:t>
            </a:r>
          </a:p>
        </p:txBody>
      </p:sp>
      <p:sp>
        <p:nvSpPr>
          <p:cNvPr id="13" name="Rectangle 12">
            <a:extLst>
              <a:ext uri="{FF2B5EF4-FFF2-40B4-BE49-F238E27FC236}">
                <a16:creationId xmlns:a16="http://schemas.microsoft.com/office/drawing/2014/main" xmlns="" id="{40E8351A-DFA9-446D-B70F-F1ADCE21995D}"/>
              </a:ext>
            </a:extLst>
          </p:cNvPr>
          <p:cNvSpPr/>
          <p:nvPr/>
        </p:nvSpPr>
        <p:spPr>
          <a:xfrm>
            <a:off x="228600" y="1997575"/>
            <a:ext cx="11339004" cy="646331"/>
          </a:xfrm>
          <a:prstGeom prst="rect">
            <a:avLst/>
          </a:prstGeom>
        </p:spPr>
        <p:txBody>
          <a:bodyPr wrap="square">
            <a:spAutoFit/>
          </a:bodyPr>
          <a:lstStyle/>
          <a:p>
            <a:pPr marL="285750" indent="-285750">
              <a:spcAft>
                <a:spcPts val="1200"/>
              </a:spcAft>
              <a:buFont typeface="Wingdings" panose="05000000000000000000" pitchFamily="2" charset="2"/>
              <a:buChar char="Ø"/>
            </a:pPr>
            <a:r>
              <a:rPr lang="en-US" dirty="0"/>
              <a:t>Centre Square Park constructed with a state-of-the-art stormwater management system that captures rain that is used to irrigate playing fields</a:t>
            </a:r>
          </a:p>
        </p:txBody>
      </p:sp>
    </p:spTree>
    <p:extLst>
      <p:ext uri="{BB962C8B-B14F-4D97-AF65-F5344CB8AC3E}">
        <p14:creationId xmlns:p14="http://schemas.microsoft.com/office/powerpoint/2010/main" val="152052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D9438B-A1AA-4778-A3B4-9532DD247921}"/>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3" name="Title 1">
            <a:extLst>
              <a:ext uri="{FF2B5EF4-FFF2-40B4-BE49-F238E27FC236}">
                <a16:creationId xmlns:a16="http://schemas.microsoft.com/office/drawing/2014/main" xmlns="" id="{EDCBE596-33CC-415F-B323-EE039D424683}"/>
              </a:ext>
            </a:extLst>
          </p:cNvPr>
          <p:cNvSpPr txBox="1">
            <a:spLocks/>
          </p:cNvSpPr>
          <p:nvPr/>
        </p:nvSpPr>
        <p:spPr>
          <a:xfrm>
            <a:off x="228600" y="33210"/>
            <a:ext cx="8229600" cy="856488"/>
          </a:xfrm>
          <a:prstGeom prst="rect">
            <a:avLst/>
          </a:prstGeom>
        </p:spPr>
        <p:txBody>
          <a:bodyPr vert="horz" rtlCol="0" anchor="ctr">
            <a:normAutofit/>
            <a:scene3d>
              <a:camera prst="orthographicFront"/>
              <a:lightRig rig="soft" dir="t"/>
            </a:scene3d>
            <a:sp3d prstMaterial="softEdge">
              <a:bevelT w="25400" h="25400"/>
            </a:sp3d>
          </a:bodyPr>
          <a:lstStyle/>
          <a:p>
            <a:pPr>
              <a:spcBef>
                <a:spcPct val="0"/>
              </a:spcBef>
              <a:defRPr/>
            </a:pPr>
            <a:endParaRPr lang="en-US" sz="4800" b="1" u="sng" dirty="0">
              <a:solidFill>
                <a:schemeClr val="tx2"/>
              </a:solidFill>
              <a:effectLst>
                <a:outerShdw blurRad="31750" dist="25400" dir="5400000" algn="tl" rotWithShape="0">
                  <a:srgbClr val="000000">
                    <a:alpha val="25000"/>
                  </a:srgbClr>
                </a:outerShdw>
              </a:effectLst>
              <a:ea typeface="+mj-ea"/>
              <a:cs typeface="+mj-cs"/>
            </a:endParaRPr>
          </a:p>
        </p:txBody>
      </p:sp>
      <p:sp>
        <p:nvSpPr>
          <p:cNvPr id="4" name="Title 1">
            <a:extLst>
              <a:ext uri="{FF2B5EF4-FFF2-40B4-BE49-F238E27FC236}">
                <a16:creationId xmlns:a16="http://schemas.microsoft.com/office/drawing/2014/main" xmlns="" id="{81B0FB0E-F65A-420A-9E84-B95E83F8BF41}"/>
              </a:ext>
            </a:extLst>
          </p:cNvPr>
          <p:cNvSpPr txBox="1">
            <a:spLocks/>
          </p:cNvSpPr>
          <p:nvPr/>
        </p:nvSpPr>
        <p:spPr>
          <a:xfrm>
            <a:off x="0" y="53265"/>
            <a:ext cx="12192000" cy="713577"/>
          </a:xfrm>
          <a:prstGeom prst="rect">
            <a:avLst/>
          </a:prstGeom>
        </p:spPr>
        <p:txBody>
          <a:bodyPr vert="horz" rtlCol="0" anchor="t">
            <a:normAutofit lnSpcReduction="10000"/>
            <a:scene3d>
              <a:camera prst="orthographicFront"/>
              <a:lightRig rig="soft" dir="t"/>
            </a:scene3d>
            <a:sp3d prstMaterial="softEdge">
              <a:bevelT w="25400" h="25400"/>
            </a:sp3d>
          </a:bodyPr>
          <a:lstStyle/>
          <a:p>
            <a:pPr algn="ctr">
              <a:spcBef>
                <a:spcPct val="0"/>
              </a:spcBef>
              <a:defRPr/>
            </a:pPr>
            <a:r>
              <a:rPr lang="en-US" sz="4400" b="1" u="sng" dirty="0">
                <a:solidFill>
                  <a:schemeClr val="tx2"/>
                </a:solidFill>
                <a:effectLst>
                  <a:outerShdw blurRad="38100" dist="38100" dir="2700000" algn="tl">
                    <a:srgbClr val="000000">
                      <a:alpha val="43137"/>
                    </a:srgbClr>
                  </a:outerShdw>
                </a:effectLst>
              </a:rPr>
              <a:t>Tree City USA </a:t>
            </a:r>
          </a:p>
        </p:txBody>
      </p:sp>
      <p:sp>
        <p:nvSpPr>
          <p:cNvPr id="5" name="TextBox 4">
            <a:extLst>
              <a:ext uri="{FF2B5EF4-FFF2-40B4-BE49-F238E27FC236}">
                <a16:creationId xmlns:a16="http://schemas.microsoft.com/office/drawing/2014/main" xmlns="" id="{9FF549C3-7AEC-4023-9AF7-6F18B641894C}"/>
              </a:ext>
            </a:extLst>
          </p:cNvPr>
          <p:cNvSpPr txBox="1"/>
          <p:nvPr/>
        </p:nvSpPr>
        <p:spPr>
          <a:xfrm>
            <a:off x="408372" y="908684"/>
            <a:ext cx="11683013" cy="1169551"/>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2000" dirty="0"/>
              <a:t>Tree City USA Community Designation for 24</a:t>
            </a:r>
            <a:r>
              <a:rPr lang="en-US" sz="2000" baseline="30000" dirty="0"/>
              <a:t>th</a:t>
            </a:r>
            <a:r>
              <a:rPr lang="en-US" sz="2000" dirty="0"/>
              <a:t> consecutive year (since 1994)</a:t>
            </a:r>
          </a:p>
          <a:p>
            <a:pPr marL="285750" indent="-285750">
              <a:spcAft>
                <a:spcPts val="1200"/>
              </a:spcAft>
              <a:buFont typeface="Wingdings" panose="05000000000000000000" pitchFamily="2" charset="2"/>
              <a:buChar char="Ø"/>
            </a:pPr>
            <a:r>
              <a:rPr lang="en-US" sz="2000" dirty="0"/>
              <a:t>The Township consistently receives a Tree City USA Growth Award for demonstrating environmental improvement and a higher level of tree care.  </a:t>
            </a:r>
          </a:p>
        </p:txBody>
      </p:sp>
      <p:pic>
        <p:nvPicPr>
          <p:cNvPr id="8" name="Picture 7">
            <a:extLst>
              <a:ext uri="{FF2B5EF4-FFF2-40B4-BE49-F238E27FC236}">
                <a16:creationId xmlns:a16="http://schemas.microsoft.com/office/drawing/2014/main" xmlns="" id="{5D66E295-DED6-45AD-8AA8-C5C29EA6C9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439" b="22525"/>
          <a:stretch/>
        </p:blipFill>
        <p:spPr>
          <a:xfrm>
            <a:off x="551239" y="2397634"/>
            <a:ext cx="4019182" cy="2669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558F79AF-DB85-4299-AD3B-394C8CEE87EA}"/>
              </a:ext>
            </a:extLst>
          </p:cNvPr>
          <p:cNvPicPr>
            <a:picLocks noChangeAspect="1"/>
          </p:cNvPicPr>
          <p:nvPr/>
        </p:nvPicPr>
        <p:blipFill>
          <a:blip r:embed="rId3"/>
          <a:stretch>
            <a:fillRect/>
          </a:stretch>
        </p:blipFill>
        <p:spPr>
          <a:xfrm>
            <a:off x="3928179" y="3178871"/>
            <a:ext cx="4114800" cy="3013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0CEB849D-42EC-43BD-AB2B-FD74067BA426}"/>
              </a:ext>
            </a:extLst>
          </p:cNvPr>
          <p:cNvSpPr txBox="1"/>
          <p:nvPr/>
        </p:nvSpPr>
        <p:spPr>
          <a:xfrm>
            <a:off x="8265104" y="2381668"/>
            <a:ext cx="3400146" cy="2862322"/>
          </a:xfrm>
          <a:prstGeom prst="rect">
            <a:avLst/>
          </a:prstGeom>
          <a:noFill/>
          <a:ln w="76200">
            <a:solidFill>
              <a:srgbClr val="636652"/>
            </a:solidFill>
          </a:ln>
        </p:spPr>
        <p:txBody>
          <a:bodyPr wrap="square" rtlCol="0">
            <a:spAutoFit/>
          </a:bodyPr>
          <a:lstStyle/>
          <a:p>
            <a:pPr algn="ctr"/>
            <a:endParaRPr lang="en-US" u="sng" dirty="0"/>
          </a:p>
          <a:p>
            <a:pPr algn="ctr"/>
            <a:r>
              <a:rPr lang="en-US" u="sng" dirty="0"/>
              <a:t>Benefits of Trees</a:t>
            </a:r>
          </a:p>
          <a:p>
            <a:pPr marL="342900" indent="-342900">
              <a:buAutoNum type="arabicPeriod"/>
            </a:pPr>
            <a:r>
              <a:rPr lang="en-US" dirty="0"/>
              <a:t>Reduce temperatures</a:t>
            </a:r>
          </a:p>
          <a:p>
            <a:pPr marL="342900" indent="-342900">
              <a:buAutoNum type="arabicPeriod"/>
            </a:pPr>
            <a:r>
              <a:rPr lang="en-US" dirty="0"/>
              <a:t>Block &amp; absorb noise</a:t>
            </a:r>
          </a:p>
          <a:p>
            <a:pPr marL="342900" indent="-342900">
              <a:buAutoNum type="arabicPeriod"/>
            </a:pPr>
            <a:r>
              <a:rPr lang="en-US" dirty="0"/>
              <a:t>Absorb carbon dioxide and carbon monoxide</a:t>
            </a:r>
          </a:p>
          <a:p>
            <a:pPr marL="342900" indent="-342900">
              <a:buAutoNum type="arabicPeriod"/>
            </a:pPr>
            <a:r>
              <a:rPr lang="en-US" dirty="0"/>
              <a:t>Release oxygen</a:t>
            </a:r>
          </a:p>
          <a:p>
            <a:pPr marL="342900" indent="-342900">
              <a:buAutoNum type="arabicPeriod"/>
            </a:pPr>
            <a:r>
              <a:rPr lang="en-US" dirty="0"/>
              <a:t>Reduce runoff and decrease soil erosion</a:t>
            </a:r>
          </a:p>
          <a:p>
            <a:endParaRPr lang="en-US" dirty="0"/>
          </a:p>
        </p:txBody>
      </p:sp>
    </p:spTree>
    <p:extLst>
      <p:ext uri="{BB962C8B-B14F-4D97-AF65-F5344CB8AC3E}">
        <p14:creationId xmlns:p14="http://schemas.microsoft.com/office/powerpoint/2010/main" val="239601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2B43B1-3E2E-49B9-BDE6-A5B412B3C1F5}"/>
              </a:ext>
            </a:extLst>
          </p:cNvPr>
          <p:cNvSpPr txBox="1"/>
          <p:nvPr/>
        </p:nvSpPr>
        <p:spPr>
          <a:xfrm>
            <a:off x="101606" y="6280727"/>
            <a:ext cx="2372765" cy="461665"/>
          </a:xfrm>
          <a:prstGeom prst="rect">
            <a:avLst/>
          </a:prstGeom>
          <a:noFill/>
        </p:spPr>
        <p:txBody>
          <a:bodyPr wrap="none" rtlCol="0">
            <a:spAutoFit/>
          </a:bodyPr>
          <a:lstStyle/>
          <a:p>
            <a:r>
              <a:rPr lang="en-US" sz="2400" dirty="0">
                <a:solidFill>
                  <a:schemeClr val="bg1"/>
                </a:solidFill>
              </a:rPr>
              <a:t>Mission Moment</a:t>
            </a:r>
          </a:p>
        </p:txBody>
      </p:sp>
      <p:sp>
        <p:nvSpPr>
          <p:cNvPr id="3" name="Title 1">
            <a:extLst>
              <a:ext uri="{FF2B5EF4-FFF2-40B4-BE49-F238E27FC236}">
                <a16:creationId xmlns:a16="http://schemas.microsoft.com/office/drawing/2014/main" xmlns="" id="{D37BC849-4E7B-4A23-B772-724CE39A19A3}"/>
              </a:ext>
            </a:extLst>
          </p:cNvPr>
          <p:cNvSpPr txBox="1">
            <a:spLocks/>
          </p:cNvSpPr>
          <p:nvPr/>
        </p:nvSpPr>
        <p:spPr>
          <a:xfrm>
            <a:off x="228600" y="33210"/>
            <a:ext cx="8229600" cy="856488"/>
          </a:xfrm>
          <a:prstGeom prst="rect">
            <a:avLst/>
          </a:prstGeom>
        </p:spPr>
        <p:txBody>
          <a:bodyPr vert="horz" rtlCol="0" anchor="ctr">
            <a:normAutofit/>
            <a:scene3d>
              <a:camera prst="orthographicFront"/>
              <a:lightRig rig="soft" dir="t"/>
            </a:scene3d>
            <a:sp3d prstMaterial="softEdge">
              <a:bevelT w="25400" h="25400"/>
            </a:sp3d>
          </a:bodyPr>
          <a:lstStyle/>
          <a:p>
            <a:pPr>
              <a:spcBef>
                <a:spcPct val="0"/>
              </a:spcBef>
              <a:defRPr/>
            </a:pPr>
            <a:endParaRPr lang="en-US" sz="4800" b="1" u="sng" dirty="0">
              <a:solidFill>
                <a:schemeClr val="tx2"/>
              </a:solidFill>
              <a:effectLst>
                <a:outerShdw blurRad="31750" dist="25400" dir="5400000" algn="tl" rotWithShape="0">
                  <a:srgbClr val="000000">
                    <a:alpha val="25000"/>
                  </a:srgbClr>
                </a:outerShdw>
              </a:effectLst>
              <a:ea typeface="+mj-ea"/>
              <a:cs typeface="+mj-cs"/>
            </a:endParaRPr>
          </a:p>
        </p:txBody>
      </p:sp>
      <p:sp>
        <p:nvSpPr>
          <p:cNvPr id="4" name="Title 1">
            <a:extLst>
              <a:ext uri="{FF2B5EF4-FFF2-40B4-BE49-F238E27FC236}">
                <a16:creationId xmlns:a16="http://schemas.microsoft.com/office/drawing/2014/main" xmlns="" id="{A7100CE2-6E76-46AF-A302-DD99F8F3374E}"/>
              </a:ext>
            </a:extLst>
          </p:cNvPr>
          <p:cNvSpPr txBox="1">
            <a:spLocks/>
          </p:cNvSpPr>
          <p:nvPr/>
        </p:nvSpPr>
        <p:spPr>
          <a:xfrm>
            <a:off x="0" y="0"/>
            <a:ext cx="12192000" cy="1642369"/>
          </a:xfrm>
          <a:prstGeom prst="rect">
            <a:avLst/>
          </a:prstGeom>
        </p:spPr>
        <p:txBody>
          <a:bodyPr vert="horz" rtlCol="0" anchor="t">
            <a:normAutofit/>
            <a:scene3d>
              <a:camera prst="orthographicFront"/>
              <a:lightRig rig="soft" dir="t"/>
            </a:scene3d>
            <a:sp3d prstMaterial="softEdge">
              <a:bevelT w="25400" h="25400"/>
            </a:sp3d>
          </a:bodyPr>
          <a:lstStyle/>
          <a:p>
            <a:pPr algn="ctr">
              <a:spcBef>
                <a:spcPct val="0"/>
              </a:spcBef>
              <a:defRPr/>
            </a:pPr>
            <a:endParaRPr lang="en-US" sz="3200" b="1" u="sng" dirty="0">
              <a:solidFill>
                <a:schemeClr val="tx2"/>
              </a:solidFill>
              <a:effectLst>
                <a:outerShdw blurRad="38100" dist="38100" dir="2700000" algn="tl">
                  <a:srgbClr val="000000">
                    <a:alpha val="43137"/>
                  </a:srgbClr>
                </a:outerShdw>
              </a:effectLst>
              <a:ea typeface="+mj-ea"/>
              <a:cs typeface="+mj-cs"/>
            </a:endParaRPr>
          </a:p>
        </p:txBody>
      </p:sp>
      <p:pic>
        <p:nvPicPr>
          <p:cNvPr id="5" name="Picture 4">
            <a:extLst>
              <a:ext uri="{FF2B5EF4-FFF2-40B4-BE49-F238E27FC236}">
                <a16:creationId xmlns:a16="http://schemas.microsoft.com/office/drawing/2014/main" xmlns="" id="{D2C9C6C1-6E76-410C-B692-1219028BE326}"/>
              </a:ext>
            </a:extLst>
          </p:cNvPr>
          <p:cNvPicPr>
            <a:picLocks noChangeAspect="1"/>
          </p:cNvPicPr>
          <p:nvPr/>
        </p:nvPicPr>
        <p:blipFill>
          <a:blip r:embed="rId2"/>
          <a:stretch>
            <a:fillRect/>
          </a:stretch>
        </p:blipFill>
        <p:spPr>
          <a:xfrm>
            <a:off x="743198" y="2786373"/>
            <a:ext cx="6103503" cy="2982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1DDC62C3-2A48-466E-A50F-836FE24DD27D}"/>
              </a:ext>
            </a:extLst>
          </p:cNvPr>
          <p:cNvSpPr txBox="1"/>
          <p:nvPr/>
        </p:nvSpPr>
        <p:spPr>
          <a:xfrm>
            <a:off x="2564235" y="0"/>
            <a:ext cx="7063530" cy="769441"/>
          </a:xfrm>
          <a:prstGeom prst="rect">
            <a:avLst/>
          </a:prstGeom>
          <a:noFill/>
        </p:spPr>
        <p:txBody>
          <a:bodyPr wrap="square" rtlCol="0">
            <a:spAutoFit/>
          </a:bodyPr>
          <a:lstStyle/>
          <a:p>
            <a:pPr algn="ctr"/>
            <a:r>
              <a:rPr lang="en-US" sz="4400" b="1" u="sng" dirty="0">
                <a:solidFill>
                  <a:schemeClr val="tx2"/>
                </a:solidFill>
                <a:effectLst>
                  <a:outerShdw blurRad="38100" dist="38100" dir="2700000" algn="tl">
                    <a:srgbClr val="000000">
                      <a:alpha val="43137"/>
                    </a:srgbClr>
                  </a:outerShdw>
                </a:effectLst>
              </a:rPr>
              <a:t>Shade Tree Giveaway </a:t>
            </a:r>
          </a:p>
        </p:txBody>
      </p:sp>
      <p:sp>
        <p:nvSpPr>
          <p:cNvPr id="7" name="TextBox 6">
            <a:extLst>
              <a:ext uri="{FF2B5EF4-FFF2-40B4-BE49-F238E27FC236}">
                <a16:creationId xmlns:a16="http://schemas.microsoft.com/office/drawing/2014/main" xmlns="" id="{7732EC4C-D773-4A39-BD42-9A992D12C24E}"/>
              </a:ext>
            </a:extLst>
          </p:cNvPr>
          <p:cNvSpPr txBox="1"/>
          <p:nvPr/>
        </p:nvSpPr>
        <p:spPr>
          <a:xfrm>
            <a:off x="823098" y="962299"/>
            <a:ext cx="10833283" cy="170816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sz="2000" dirty="0"/>
              <a:t>The annual Shade Tree Giveaway is Sunday, April 28</a:t>
            </a:r>
            <a:r>
              <a:rPr lang="en-US" sz="2000" baseline="30000" dirty="0"/>
              <a:t>th</a:t>
            </a:r>
            <a:r>
              <a:rPr lang="en-US" sz="2000" dirty="0"/>
              <a:t> at 8 am at Prophecy Creek Park – Free trees and mulch will be distributed on a first-come, first-served basis. Deer protective wrap is also available free of charge while supplies last. </a:t>
            </a:r>
          </a:p>
          <a:p>
            <a:pPr marL="285750" indent="-285750">
              <a:spcAft>
                <a:spcPts val="600"/>
              </a:spcAft>
              <a:buFont typeface="Wingdings" panose="05000000000000000000" pitchFamily="2" charset="2"/>
              <a:buChar char="Ø"/>
            </a:pPr>
            <a:r>
              <a:rPr lang="en-US" sz="2000" dirty="0"/>
              <a:t>Free Shade Tree program is available to a limited number of property owners. A Free Shade Tree, 2-2.5 inches in caliper is available for qualifying residents</a:t>
            </a:r>
          </a:p>
        </p:txBody>
      </p:sp>
      <p:pic>
        <p:nvPicPr>
          <p:cNvPr id="10" name="Picture 9" descr="A group of people standing next to a tree&#10;&#10;Description automatically generated">
            <a:extLst>
              <a:ext uri="{FF2B5EF4-FFF2-40B4-BE49-F238E27FC236}">
                <a16:creationId xmlns:a16="http://schemas.microsoft.com/office/drawing/2014/main" xmlns="" id="{D2424E23-55B1-4E46-B69A-1DD724FE9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232" y="2788085"/>
            <a:ext cx="4467717" cy="2970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40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83BBFC5-40FF-4489-8CD7-AA203373FA85}"/>
              </a:ext>
            </a:extLst>
          </p:cNvPr>
          <p:cNvSpPr>
            <a:spLocks noGrp="1"/>
          </p:cNvSpPr>
          <p:nvPr>
            <p:ph type="sldNum" sz="quarter" idx="12"/>
          </p:nvPr>
        </p:nvSpPr>
        <p:spPr>
          <a:xfrm>
            <a:off x="11529696" y="6407947"/>
            <a:ext cx="487680" cy="365125"/>
          </a:xfrm>
        </p:spPr>
        <p:txBody>
          <a:bodyPr/>
          <a:lstStyle/>
          <a:p>
            <a:fld id="{DB03ABBD-3611-4417-ABAC-E6D9B2DCCD52}" type="slidenum">
              <a:rPr lang="en-US" smtClean="0">
                <a:solidFill>
                  <a:prstClr val="black"/>
                </a:solidFill>
              </a:rPr>
              <a:pPr/>
              <a:t>9</a:t>
            </a:fld>
            <a:endParaRPr lang="en-US" dirty="0">
              <a:solidFill>
                <a:prstClr val="black"/>
              </a:solidFill>
            </a:endParaRPr>
          </a:p>
        </p:txBody>
      </p:sp>
      <p:sp>
        <p:nvSpPr>
          <p:cNvPr id="4" name="TextBox 3">
            <a:extLst>
              <a:ext uri="{FF2B5EF4-FFF2-40B4-BE49-F238E27FC236}">
                <a16:creationId xmlns:a16="http://schemas.microsoft.com/office/drawing/2014/main" xmlns="" id="{5A80C019-31F6-4B48-BEE5-9F6C4916A9CF}"/>
              </a:ext>
            </a:extLst>
          </p:cNvPr>
          <p:cNvSpPr txBox="1"/>
          <p:nvPr/>
        </p:nvSpPr>
        <p:spPr>
          <a:xfrm>
            <a:off x="577049" y="1505396"/>
            <a:ext cx="5607728" cy="3570208"/>
          </a:xfrm>
          <a:prstGeom prst="rect">
            <a:avLst/>
          </a:prstGeom>
          <a:noFill/>
        </p:spPr>
        <p:txBody>
          <a:bodyPr wrap="square" rtlCol="0">
            <a:spAutoFit/>
          </a:bodyPr>
          <a:lstStyle/>
          <a:p>
            <a:pPr marL="285750" indent="-285750">
              <a:buFont typeface="Wingdings" panose="05000000000000000000" pitchFamily="2" charset="2"/>
              <a:buChar char="Ø"/>
            </a:pPr>
            <a:r>
              <a:rPr lang="en-US" dirty="0"/>
              <a:t>Whitpain Township was awarded a $50,000 Keystone Communities Program Grant </a:t>
            </a:r>
            <a:r>
              <a:rPr lang="en-US"/>
              <a:t>to replant </a:t>
            </a:r>
            <a:r>
              <a:rPr lang="en-US" dirty="0"/>
              <a:t>a section of the Pennsylvania Turnpike Corridor along Wentz and Jolly Roads</a:t>
            </a:r>
          </a:p>
          <a:p>
            <a:endParaRPr lang="en-US" dirty="0"/>
          </a:p>
          <a:p>
            <a:pPr marL="285750" indent="-285750">
              <a:spcAft>
                <a:spcPts val="1200"/>
              </a:spcAft>
              <a:buFont typeface="Wingdings" panose="05000000000000000000" pitchFamily="2" charset="2"/>
              <a:buChar char="Ø"/>
            </a:pPr>
            <a:r>
              <a:rPr lang="en-US" dirty="0"/>
              <a:t>The grant was sponsored by State Senator </a:t>
            </a:r>
            <a:r>
              <a:rPr lang="en-US" dirty="0" err="1"/>
              <a:t>Daylin</a:t>
            </a:r>
            <a:r>
              <a:rPr lang="en-US" dirty="0"/>
              <a:t> Leach</a:t>
            </a:r>
          </a:p>
          <a:p>
            <a:pPr marL="285750" indent="-285750">
              <a:buFont typeface="Wingdings" panose="05000000000000000000" pitchFamily="2" charset="2"/>
              <a:buChar char="Ø"/>
            </a:pPr>
            <a:r>
              <a:rPr lang="en-US" dirty="0"/>
              <a:t>Morris Arboretum Forestry Division has already prepared a planting plan for the project</a:t>
            </a:r>
          </a:p>
          <a:p>
            <a:endParaRPr lang="en-US" dirty="0"/>
          </a:p>
          <a:p>
            <a:pPr marL="285750" indent="-285750">
              <a:buFont typeface="Wingdings" panose="05000000000000000000" pitchFamily="2" charset="2"/>
              <a:buChar char="Ø"/>
            </a:pPr>
            <a:r>
              <a:rPr lang="en-US" dirty="0"/>
              <a:t>386 total trees are to be planted at Wentz and Jolly Roads on .87 acres of land (38,200 square feet)</a:t>
            </a:r>
          </a:p>
        </p:txBody>
      </p:sp>
      <p:sp>
        <p:nvSpPr>
          <p:cNvPr id="5" name="Rectangle 4">
            <a:extLst>
              <a:ext uri="{FF2B5EF4-FFF2-40B4-BE49-F238E27FC236}">
                <a16:creationId xmlns:a16="http://schemas.microsoft.com/office/drawing/2014/main" xmlns="" id="{AB893044-16AA-4C53-80EF-4893440E893E}"/>
              </a:ext>
            </a:extLst>
          </p:cNvPr>
          <p:cNvSpPr/>
          <p:nvPr/>
        </p:nvSpPr>
        <p:spPr>
          <a:xfrm>
            <a:off x="174624" y="6329280"/>
            <a:ext cx="2356735" cy="461665"/>
          </a:xfrm>
          <a:prstGeom prst="rect">
            <a:avLst/>
          </a:prstGeom>
        </p:spPr>
        <p:txBody>
          <a:bodyPr wrap="none">
            <a:spAutoFit/>
          </a:bodyPr>
          <a:lstStyle/>
          <a:p>
            <a:r>
              <a:rPr lang="en-US" sz="2400" dirty="0">
                <a:solidFill>
                  <a:schemeClr val="bg1"/>
                </a:solidFill>
              </a:rPr>
              <a:t>Mission</a:t>
            </a:r>
            <a:r>
              <a:rPr lang="en-US" dirty="0">
                <a:solidFill>
                  <a:schemeClr val="bg1"/>
                </a:solidFill>
              </a:rPr>
              <a:t> </a:t>
            </a:r>
            <a:r>
              <a:rPr lang="en-US" sz="2400" dirty="0">
                <a:solidFill>
                  <a:schemeClr val="bg1"/>
                </a:solidFill>
              </a:rPr>
              <a:t>Moment</a:t>
            </a:r>
          </a:p>
        </p:txBody>
      </p:sp>
      <p:sp>
        <p:nvSpPr>
          <p:cNvPr id="8" name="TextBox 7">
            <a:extLst>
              <a:ext uri="{FF2B5EF4-FFF2-40B4-BE49-F238E27FC236}">
                <a16:creationId xmlns:a16="http://schemas.microsoft.com/office/drawing/2014/main" xmlns="" id="{C3E04BCC-C66A-4712-8207-578691919255}"/>
              </a:ext>
            </a:extLst>
          </p:cNvPr>
          <p:cNvSpPr txBox="1"/>
          <p:nvPr/>
        </p:nvSpPr>
        <p:spPr>
          <a:xfrm>
            <a:off x="174624" y="54881"/>
            <a:ext cx="11842752" cy="707886"/>
          </a:xfrm>
          <a:prstGeom prst="rect">
            <a:avLst/>
          </a:prstGeom>
          <a:noFill/>
        </p:spPr>
        <p:txBody>
          <a:bodyPr wrap="square" rtlCol="0">
            <a:spAutoFit/>
          </a:bodyPr>
          <a:lstStyle/>
          <a:p>
            <a:pPr algn="ctr"/>
            <a:r>
              <a:rPr lang="en-US" sz="4000" b="1" u="sng" dirty="0">
                <a:solidFill>
                  <a:schemeClr val="tx2"/>
                </a:solidFill>
                <a:effectLst>
                  <a:outerShdw blurRad="38100" dist="38100" dir="2700000" algn="tl">
                    <a:srgbClr val="000000">
                      <a:alpha val="43137"/>
                    </a:srgbClr>
                  </a:outerShdw>
                </a:effectLst>
              </a:rPr>
              <a:t>Turnpike Planting Plan at Jolly &amp; Wentz Roads</a:t>
            </a:r>
          </a:p>
        </p:txBody>
      </p:sp>
      <p:pic>
        <p:nvPicPr>
          <p:cNvPr id="9" name="Picture 8">
            <a:extLst>
              <a:ext uri="{FF2B5EF4-FFF2-40B4-BE49-F238E27FC236}">
                <a16:creationId xmlns:a16="http://schemas.microsoft.com/office/drawing/2014/main" xmlns="" id="{DF263383-6892-4AA7-9C64-F2182165100C}"/>
              </a:ext>
            </a:extLst>
          </p:cNvPr>
          <p:cNvPicPr>
            <a:picLocks noChangeAspect="1"/>
          </p:cNvPicPr>
          <p:nvPr/>
        </p:nvPicPr>
        <p:blipFill rotWithShape="1">
          <a:blip r:embed="rId2"/>
          <a:srcRect b="12055"/>
          <a:stretch/>
        </p:blipFill>
        <p:spPr>
          <a:xfrm>
            <a:off x="6338212" y="1293316"/>
            <a:ext cx="5467875" cy="3962266"/>
          </a:xfrm>
          <a:prstGeom prst="rect">
            <a:avLst/>
          </a:prstGeom>
        </p:spPr>
      </p:pic>
      <p:pic>
        <p:nvPicPr>
          <p:cNvPr id="10" name="Picture 9">
            <a:extLst>
              <a:ext uri="{FF2B5EF4-FFF2-40B4-BE49-F238E27FC236}">
                <a16:creationId xmlns:a16="http://schemas.microsoft.com/office/drawing/2014/main" xmlns="" id="{24AEB1D9-65EE-4BD4-A09E-CC5B763E9AD5}"/>
              </a:ext>
            </a:extLst>
          </p:cNvPr>
          <p:cNvPicPr>
            <a:picLocks noChangeAspect="1"/>
          </p:cNvPicPr>
          <p:nvPr/>
        </p:nvPicPr>
        <p:blipFill>
          <a:blip r:embed="rId3"/>
          <a:stretch>
            <a:fillRect/>
          </a:stretch>
        </p:blipFill>
        <p:spPr>
          <a:xfrm>
            <a:off x="6345623" y="5198967"/>
            <a:ext cx="5389240" cy="429476"/>
          </a:xfrm>
          <a:prstGeom prst="rect">
            <a:avLst/>
          </a:prstGeom>
        </p:spPr>
      </p:pic>
    </p:spTree>
    <p:extLst>
      <p:ext uri="{BB962C8B-B14F-4D97-AF65-F5344CB8AC3E}">
        <p14:creationId xmlns:p14="http://schemas.microsoft.com/office/powerpoint/2010/main" val="2972365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ours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9208</TotalTime>
  <Words>802</Words>
  <Application>Microsoft Office PowerPoint</Application>
  <PresentationFormat>Widescreen</PresentationFormat>
  <Paragraphs>77</Paragraphs>
  <Slides>12</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Cambria</vt:lpstr>
      <vt:lpstr>Candara</vt:lpstr>
      <vt:lpstr>Verdana</vt:lpstr>
      <vt:lpstr>Wingdings</vt:lpstr>
      <vt:lpstr>Wingdings 2</vt:lpstr>
      <vt:lpstr>Wingdings 3</vt:lpstr>
      <vt:lpstr>Concourse</vt:lpstr>
      <vt:lpstr>2_Office Theme</vt:lpstr>
      <vt:lpstr>1_Concourse</vt:lpstr>
      <vt:lpstr>Whitpain Township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Whitpain Township</dc:title>
  <dc:creator>David Mrochko</dc:creator>
  <cp:lastModifiedBy>Jennifer Gallagher</cp:lastModifiedBy>
  <cp:revision>165</cp:revision>
  <cp:lastPrinted>2019-04-02T20:34:33Z</cp:lastPrinted>
  <dcterms:created xsi:type="dcterms:W3CDTF">2014-12-16T18:37:25Z</dcterms:created>
  <dcterms:modified xsi:type="dcterms:W3CDTF">2019-04-04T17:29:32Z</dcterms:modified>
</cp:coreProperties>
</file>